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27"/>
  </p:notesMasterIdLst>
  <p:handoutMasterIdLst>
    <p:handoutMasterId r:id="rId28"/>
  </p:handoutMasterIdLst>
  <p:sldIdLst>
    <p:sldId id="350" r:id="rId5"/>
    <p:sldId id="352" r:id="rId6"/>
    <p:sldId id="367" r:id="rId7"/>
    <p:sldId id="362" r:id="rId8"/>
    <p:sldId id="365" r:id="rId9"/>
    <p:sldId id="366" r:id="rId10"/>
    <p:sldId id="368" r:id="rId11"/>
    <p:sldId id="370" r:id="rId12"/>
    <p:sldId id="369" r:id="rId13"/>
    <p:sldId id="371" r:id="rId14"/>
    <p:sldId id="372" r:id="rId15"/>
    <p:sldId id="381" r:id="rId16"/>
    <p:sldId id="373" r:id="rId17"/>
    <p:sldId id="374" r:id="rId18"/>
    <p:sldId id="375" r:id="rId19"/>
    <p:sldId id="376" r:id="rId20"/>
    <p:sldId id="382" r:id="rId21"/>
    <p:sldId id="377" r:id="rId22"/>
    <p:sldId id="378" r:id="rId23"/>
    <p:sldId id="379" r:id="rId24"/>
    <p:sldId id="380" r:id="rId25"/>
    <p:sldId id="34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BCC1"/>
    <a:srgbClr val="1B75BC"/>
    <a:srgbClr val="7BBE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22B3AC-5089-4355-8618-F51AF380ED53}" v="4" dt="2023-07-19T04:29:03.4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987" autoAdjust="0"/>
    <p:restoredTop sz="95226" autoAdjust="0"/>
  </p:normalViewPr>
  <p:slideViewPr>
    <p:cSldViewPr snapToGrid="0">
      <p:cViewPr varScale="1">
        <p:scale>
          <a:sx n="115" d="100"/>
          <a:sy n="115" d="100"/>
        </p:scale>
        <p:origin x="372" y="9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Pelser" userId="6a977191-35cb-430a-b678-141e7fb84214" providerId="ADAL" clId="{5022B3AC-5089-4355-8618-F51AF380ED53}"/>
    <pc:docChg chg="modMainMaster">
      <pc:chgData name="Michelle Pelser" userId="6a977191-35cb-430a-b678-141e7fb84214" providerId="ADAL" clId="{5022B3AC-5089-4355-8618-F51AF380ED53}" dt="2023-07-19T04:29:03.421" v="3" actId="478"/>
      <pc:docMkLst>
        <pc:docMk/>
      </pc:docMkLst>
      <pc:sldMasterChg chg="addSp delSp modSp">
        <pc:chgData name="Michelle Pelser" userId="6a977191-35cb-430a-b678-141e7fb84214" providerId="ADAL" clId="{5022B3AC-5089-4355-8618-F51AF380ED53}" dt="2023-07-19T04:29:03.421" v="3" actId="478"/>
        <pc:sldMasterMkLst>
          <pc:docMk/>
          <pc:sldMasterMk cId="3515892240" sldId="2147483658"/>
        </pc:sldMasterMkLst>
        <pc:spChg chg="add del mod">
          <ac:chgData name="Michelle Pelser" userId="6a977191-35cb-430a-b678-141e7fb84214" providerId="ADAL" clId="{5022B3AC-5089-4355-8618-F51AF380ED53}" dt="2023-07-19T04:29:03.421" v="3" actId="478"/>
          <ac:spMkLst>
            <pc:docMk/>
            <pc:sldMasterMk cId="3515892240" sldId="2147483658"/>
            <ac:spMk id="2" creationId="{BD4E4B5D-D82C-6EFA-960C-8704FB260ADD}"/>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6D13E5-4CEC-3A4A-8E5D-AFCEE7512EEC}" type="slidenum">
              <a:t>‹#›</a:t>
            </a:fld>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7/19/2023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3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anchor="b">
            <a:noAutofit/>
          </a:bodyPr>
          <a:lstStyle>
            <a:lvl1pPr algn="l">
              <a:defRPr sz="6000" b="1" i="0" spc="100" baseline="0">
                <a:solidFill>
                  <a:schemeClr val="bg1"/>
                </a:solidFill>
                <a:latin typeface="+mj-lt"/>
              </a:defRPr>
            </a:lvl1pPr>
          </a:lstStyle>
          <a:p>
            <a:r>
              <a:rPr lang="en-US"/>
              <a:t>Click to edit Master title style</a:t>
            </a:r>
            <a:endParaRPr lang="en-US"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2" name="Date Placeholder 1">
            <a:extLst>
              <a:ext uri="{FF2B5EF4-FFF2-40B4-BE49-F238E27FC236}">
                <a16:creationId xmlns:a16="http://schemas.microsoft.com/office/drawing/2014/main" id="{62655503-4608-4F79-A5D4-B2F67958F263}"/>
              </a:ext>
            </a:extLst>
          </p:cNvPr>
          <p:cNvSpPr>
            <a:spLocks noGrp="1"/>
          </p:cNvSpPr>
          <p:nvPr>
            <p:ph type="dt" sz="half" idx="25"/>
          </p:nvPr>
        </p:nvSpPr>
        <p:spPr/>
        <p:txBody>
          <a:bodyPr/>
          <a:lstStyle/>
          <a:p>
            <a:endParaRPr lang="en-US" dirty="0">
              <a:latin typeface="+mn-lt"/>
            </a:endParaRPr>
          </a:p>
        </p:txBody>
      </p:sp>
      <p:sp>
        <p:nvSpPr>
          <p:cNvPr id="3" name="Footer Placeholder 2">
            <a:extLst>
              <a:ext uri="{FF2B5EF4-FFF2-40B4-BE49-F238E27FC236}">
                <a16:creationId xmlns:a16="http://schemas.microsoft.com/office/drawing/2014/main" id="{9DAFA395-FE4C-4A99-A74E-57757D8473E1}"/>
              </a:ext>
            </a:extLst>
          </p:cNvPr>
          <p:cNvSpPr>
            <a:spLocks noGrp="1"/>
          </p:cNvSpPr>
          <p:nvPr>
            <p:ph type="ftr" sz="quarter" idx="26"/>
          </p:nvPr>
        </p:nvSpPr>
        <p:spPr/>
        <p:txBody>
          <a:bodyPr/>
          <a:lstStyle/>
          <a:p>
            <a:r>
              <a:rPr lang="en-US"/>
              <a:t>2023 Copyright HR Profiling Solutions</a:t>
            </a:r>
            <a:endParaRPr lang="en-US" b="0"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09306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a:lstStyle/>
          <a:p>
            <a:r>
              <a:rPr lang="en-US"/>
              <a:t>Click icon to add picture</a:t>
            </a:r>
            <a:endParaRPr lang="en-US"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 name="Date Placeholder 1">
            <a:extLst>
              <a:ext uri="{FF2B5EF4-FFF2-40B4-BE49-F238E27FC236}">
                <a16:creationId xmlns:a16="http://schemas.microsoft.com/office/drawing/2014/main" id="{CA64E0B3-57C5-4DAF-8531-F39610E77C09}"/>
              </a:ext>
            </a:extLst>
          </p:cNvPr>
          <p:cNvSpPr>
            <a:spLocks noGrp="1"/>
          </p:cNvSpPr>
          <p:nvPr>
            <p:ph type="dt" sz="half" idx="14"/>
          </p:nvPr>
        </p:nvSpPr>
        <p:spPr/>
        <p:txBody>
          <a:bodyPr/>
          <a:lstStyle/>
          <a:p>
            <a:endParaRPr lang="en-US" dirty="0">
              <a:latin typeface="+mn-lt"/>
            </a:endParaRPr>
          </a:p>
        </p:txBody>
      </p:sp>
      <p:sp>
        <p:nvSpPr>
          <p:cNvPr id="3" name="Footer Placeholder 2">
            <a:extLst>
              <a:ext uri="{FF2B5EF4-FFF2-40B4-BE49-F238E27FC236}">
                <a16:creationId xmlns:a16="http://schemas.microsoft.com/office/drawing/2014/main" id="{B7E0EC46-C626-4D58-AB64-0B3B850D1482}"/>
              </a:ext>
            </a:extLst>
          </p:cNvPr>
          <p:cNvSpPr>
            <a:spLocks noGrp="1"/>
          </p:cNvSpPr>
          <p:nvPr>
            <p:ph type="ftr" sz="quarter" idx="15"/>
          </p:nvPr>
        </p:nvSpPr>
        <p:spPr/>
        <p:txBody>
          <a:bodyPr/>
          <a:lstStyle/>
          <a:p>
            <a:r>
              <a:rPr lang="en-US"/>
              <a:t>2023 Copyright HR Profiling Solutions</a:t>
            </a:r>
            <a:endParaRPr lang="en-US" b="0" dirty="0"/>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endParaRPr lang="en-US"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endParaRPr lang="en-US"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2" name="Date Placeholder 1">
            <a:extLst>
              <a:ext uri="{FF2B5EF4-FFF2-40B4-BE49-F238E27FC236}">
                <a16:creationId xmlns:a16="http://schemas.microsoft.com/office/drawing/2014/main" id="{371012B1-809A-45CE-9FED-46D08DC8C42B}"/>
              </a:ext>
            </a:extLst>
          </p:cNvPr>
          <p:cNvSpPr>
            <a:spLocks noGrp="1"/>
          </p:cNvSpPr>
          <p:nvPr>
            <p:ph type="dt" sz="half" idx="11"/>
          </p:nvPr>
        </p:nvSpPr>
        <p:spPr/>
        <p:txBody>
          <a:bodyPr/>
          <a:lstStyle/>
          <a:p>
            <a:endParaRPr lang="en-US" dirty="0">
              <a:latin typeface="+mn-lt"/>
            </a:endParaRPr>
          </a:p>
        </p:txBody>
      </p:sp>
      <p:sp>
        <p:nvSpPr>
          <p:cNvPr id="3" name="Footer Placeholder 2">
            <a:extLst>
              <a:ext uri="{FF2B5EF4-FFF2-40B4-BE49-F238E27FC236}">
                <a16:creationId xmlns:a16="http://schemas.microsoft.com/office/drawing/2014/main" id="{3FB6FA27-6601-4107-A3C9-808CB4430246}"/>
              </a:ext>
            </a:extLst>
          </p:cNvPr>
          <p:cNvSpPr>
            <a:spLocks noGrp="1"/>
          </p:cNvSpPr>
          <p:nvPr>
            <p:ph type="ftr" sz="quarter" idx="12"/>
          </p:nvPr>
        </p:nvSpPr>
        <p:spPr/>
        <p:txBody>
          <a:bodyPr/>
          <a:lstStyle/>
          <a:p>
            <a:r>
              <a:rPr lang="en-US"/>
              <a:t>2023 Copyright HR Profiling Solutions</a:t>
            </a:r>
            <a:endParaRPr lang="en-US" b="0" dirty="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a:lstStyle/>
          <a:p>
            <a:r>
              <a:rPr lang="en-US"/>
              <a:t>Click icon to add table</a:t>
            </a:r>
            <a:endParaRPr lang="en-US" dirty="0"/>
          </a:p>
        </p:txBody>
      </p:sp>
      <p:sp>
        <p:nvSpPr>
          <p:cNvPr id="2" name="Date Placeholder 1">
            <a:extLst>
              <a:ext uri="{FF2B5EF4-FFF2-40B4-BE49-F238E27FC236}">
                <a16:creationId xmlns:a16="http://schemas.microsoft.com/office/drawing/2014/main" id="{9B2411D2-78FE-46C1-9EA9-C6A882903B53}"/>
              </a:ext>
            </a:extLst>
          </p:cNvPr>
          <p:cNvSpPr>
            <a:spLocks noGrp="1"/>
          </p:cNvSpPr>
          <p:nvPr>
            <p:ph type="dt" sz="half" idx="11"/>
          </p:nvPr>
        </p:nvSpPr>
        <p:spPr/>
        <p:txBody>
          <a:bodyPr/>
          <a:lstStyle/>
          <a:p>
            <a:endParaRPr lang="en-US" dirty="0">
              <a:latin typeface="+mn-lt"/>
            </a:endParaRPr>
          </a:p>
        </p:txBody>
      </p:sp>
      <p:sp>
        <p:nvSpPr>
          <p:cNvPr id="3" name="Footer Placeholder 2">
            <a:extLst>
              <a:ext uri="{FF2B5EF4-FFF2-40B4-BE49-F238E27FC236}">
                <a16:creationId xmlns:a16="http://schemas.microsoft.com/office/drawing/2014/main" id="{C04DAF8F-82DB-4DBE-9041-71217A4516CB}"/>
              </a:ext>
            </a:extLst>
          </p:cNvPr>
          <p:cNvSpPr>
            <a:spLocks noGrp="1"/>
          </p:cNvSpPr>
          <p:nvPr>
            <p:ph type="ftr" sz="quarter" idx="12"/>
          </p:nvPr>
        </p:nvSpPr>
        <p:spPr/>
        <p:txBody>
          <a:bodyPr/>
          <a:lstStyle/>
          <a:p>
            <a:r>
              <a:rPr lang="en-US"/>
              <a:t>2023 Copyright HR Profiling Solutions</a:t>
            </a:r>
            <a:endParaRPr lang="en-US" b="0" dirty="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sp>
        <p:nvSpPr>
          <p:cNvPr id="10" name="TextBox 9">
            <a:extLst>
              <a:ext uri="{FF2B5EF4-FFF2-40B4-BE49-F238E27FC236}">
                <a16:creationId xmlns:a16="http://schemas.microsoft.com/office/drawing/2014/main" id="{E902327D-DBD4-7A4E-ABF2-A946A559A8AD}"/>
              </a:ext>
            </a:extLst>
          </p:cNvPr>
          <p:cNvSpPr txBox="1"/>
          <p:nvPr userDrawn="1"/>
        </p:nvSpPr>
        <p:spPr>
          <a:xfrm>
            <a:off x="699948" y="548291"/>
            <a:ext cx="1589372" cy="3170099"/>
          </a:xfrm>
          <a:prstGeom prst="rect">
            <a:avLst/>
          </a:prstGeom>
          <a:noFill/>
        </p:spPr>
        <p:txBody>
          <a:bodyPr wrap="square" rtlCol="0">
            <a:spAutoFit/>
          </a:bodyPr>
          <a:lstStyle/>
          <a:p>
            <a:r>
              <a:rPr lang="en-US" sz="20000" b="1" dirty="0">
                <a:solidFill>
                  <a:schemeClr val="bg1"/>
                </a:solidFill>
              </a:rPr>
              <a:t>“</a:t>
            </a:r>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a:lstStyle/>
          <a:p>
            <a:r>
              <a:rPr lang="en-US"/>
              <a:t>Click icon to add picture</a:t>
            </a:r>
            <a:endParaRPr lang="en-US"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a:lstStyle/>
          <a:p>
            <a:r>
              <a:rPr lang="en-US"/>
              <a:t>Click icon to add picture</a:t>
            </a:r>
            <a:endParaRPr lang="en-US"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a:lstStyle/>
          <a:p>
            <a:r>
              <a:rPr lang="en-US"/>
              <a:t>Click icon to add picture</a:t>
            </a:r>
            <a:endParaRPr lang="en-US"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a:lstStyle/>
          <a:p>
            <a:r>
              <a:rPr lang="en-US"/>
              <a:t>Click icon to add picture</a:t>
            </a:r>
            <a:endParaRPr lang="en-US" dirty="0"/>
          </a:p>
        </p:txBody>
      </p:sp>
      <p:sp>
        <p:nvSpPr>
          <p:cNvPr id="2" name="Date Placeholder 1">
            <a:extLst>
              <a:ext uri="{FF2B5EF4-FFF2-40B4-BE49-F238E27FC236}">
                <a16:creationId xmlns:a16="http://schemas.microsoft.com/office/drawing/2014/main" id="{8ED89364-B1CB-4E72-A6BB-95A34B50661C}"/>
              </a:ext>
            </a:extLst>
          </p:cNvPr>
          <p:cNvSpPr>
            <a:spLocks noGrp="1"/>
          </p:cNvSpPr>
          <p:nvPr>
            <p:ph type="dt" sz="half" idx="32"/>
          </p:nvPr>
        </p:nvSpPr>
        <p:spPr/>
        <p:txBody>
          <a:bodyPr/>
          <a:lstStyle/>
          <a:p>
            <a:endParaRPr lang="en-US" dirty="0">
              <a:latin typeface="+mn-lt"/>
            </a:endParaRPr>
          </a:p>
        </p:txBody>
      </p:sp>
      <p:sp>
        <p:nvSpPr>
          <p:cNvPr id="3" name="Footer Placeholder 2">
            <a:extLst>
              <a:ext uri="{FF2B5EF4-FFF2-40B4-BE49-F238E27FC236}">
                <a16:creationId xmlns:a16="http://schemas.microsoft.com/office/drawing/2014/main" id="{8E09328F-B310-4BF3-883E-BA9A39676AF2}"/>
              </a:ext>
            </a:extLst>
          </p:cNvPr>
          <p:cNvSpPr>
            <a:spLocks noGrp="1"/>
          </p:cNvSpPr>
          <p:nvPr>
            <p:ph type="ftr" sz="quarter" idx="33"/>
          </p:nvPr>
        </p:nvSpPr>
        <p:spPr/>
        <p:txBody>
          <a:bodyPr/>
          <a:lstStyle/>
          <a:p>
            <a:r>
              <a:rPr lang="en-US"/>
              <a:t>2023 Copyright HR Profiling Solutions</a:t>
            </a:r>
            <a:endParaRPr lang="en-US" b="0"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21DC2552-C347-4C3D-8C92-4A6981227C0E}"/>
              </a:ext>
            </a:extLst>
          </p:cNvPr>
          <p:cNvSpPr>
            <a:spLocks noGrp="1"/>
          </p:cNvSpPr>
          <p:nvPr>
            <p:ph type="dt" sz="half" idx="36"/>
          </p:nvPr>
        </p:nvSpPr>
        <p:spPr/>
        <p:txBody>
          <a:bodyPr/>
          <a:lstStyle/>
          <a:p>
            <a:endParaRPr lang="en-US" dirty="0">
              <a:latin typeface="+mn-lt"/>
            </a:endParaRPr>
          </a:p>
        </p:txBody>
      </p:sp>
      <p:sp>
        <p:nvSpPr>
          <p:cNvPr id="3" name="Footer Placeholder 2">
            <a:extLst>
              <a:ext uri="{FF2B5EF4-FFF2-40B4-BE49-F238E27FC236}">
                <a16:creationId xmlns:a16="http://schemas.microsoft.com/office/drawing/2014/main" id="{A5B7C35C-F3E4-4522-8711-16E4F9052C2C}"/>
              </a:ext>
            </a:extLst>
          </p:cNvPr>
          <p:cNvSpPr>
            <a:spLocks noGrp="1"/>
          </p:cNvSpPr>
          <p:nvPr>
            <p:ph type="ftr" sz="quarter" idx="37"/>
          </p:nvPr>
        </p:nvSpPr>
        <p:spPr/>
        <p:txBody>
          <a:bodyPr/>
          <a:lstStyle/>
          <a:p>
            <a:r>
              <a:rPr lang="en-US"/>
              <a:t>2023 Copyright HR Profiling Solutions</a:t>
            </a:r>
            <a:endParaRPr lang="en-US" b="0" dirty="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cxnSp>
        <p:nvCxnSpPr>
          <p:cNvPr id="15" name="Straight Connector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4914D182-A7DD-4F7B-B207-262854316EDA}"/>
              </a:ext>
            </a:extLst>
          </p:cNvPr>
          <p:cNvSpPr>
            <a:spLocks noGrp="1"/>
          </p:cNvSpPr>
          <p:nvPr>
            <p:ph type="dt" sz="half" idx="14"/>
          </p:nvPr>
        </p:nvSpPr>
        <p:spPr/>
        <p:txBody>
          <a:bodyPr/>
          <a:lstStyle/>
          <a:p>
            <a:endParaRPr lang="en-US" dirty="0">
              <a:latin typeface="+mn-lt"/>
            </a:endParaRPr>
          </a:p>
        </p:txBody>
      </p:sp>
      <p:sp>
        <p:nvSpPr>
          <p:cNvPr id="3" name="Footer Placeholder 2">
            <a:extLst>
              <a:ext uri="{FF2B5EF4-FFF2-40B4-BE49-F238E27FC236}">
                <a16:creationId xmlns:a16="http://schemas.microsoft.com/office/drawing/2014/main" id="{10B29252-5D0B-4B9D-9FBD-8EC0929FE096}"/>
              </a:ext>
            </a:extLst>
          </p:cNvPr>
          <p:cNvSpPr>
            <a:spLocks noGrp="1"/>
          </p:cNvSpPr>
          <p:nvPr>
            <p:ph type="ftr" sz="quarter" idx="15"/>
          </p:nvPr>
        </p:nvSpPr>
        <p:spPr/>
        <p:txBody>
          <a:bodyPr/>
          <a:lstStyle/>
          <a:p>
            <a:r>
              <a:rPr lang="en-US"/>
              <a:t>2023 Copyright HR Profiling Solutions</a:t>
            </a:r>
            <a:endParaRPr lang="en-US" b="0" dirty="0"/>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F0FA07F3-F8E4-4505-85EC-22734AC68792}"/>
              </a:ext>
            </a:extLst>
          </p:cNvPr>
          <p:cNvSpPr>
            <a:spLocks noGrp="1"/>
          </p:cNvSpPr>
          <p:nvPr>
            <p:ph type="dt" sz="half" idx="14"/>
          </p:nvPr>
        </p:nvSpPr>
        <p:spPr/>
        <p:txBody>
          <a:bodyPr/>
          <a:lstStyle/>
          <a:p>
            <a:endParaRPr lang="en-US" dirty="0">
              <a:latin typeface="+mn-lt"/>
            </a:endParaRPr>
          </a:p>
        </p:txBody>
      </p:sp>
      <p:sp>
        <p:nvSpPr>
          <p:cNvPr id="3" name="Footer Placeholder 2">
            <a:extLst>
              <a:ext uri="{FF2B5EF4-FFF2-40B4-BE49-F238E27FC236}">
                <a16:creationId xmlns:a16="http://schemas.microsoft.com/office/drawing/2014/main" id="{D5165D22-FEF5-4F30-8822-5D2378806A9B}"/>
              </a:ext>
            </a:extLst>
          </p:cNvPr>
          <p:cNvSpPr>
            <a:spLocks noGrp="1"/>
          </p:cNvSpPr>
          <p:nvPr>
            <p:ph type="ftr" sz="quarter" idx="15"/>
          </p:nvPr>
        </p:nvSpPr>
        <p:spPr/>
        <p:txBody>
          <a:bodyPr/>
          <a:lstStyle/>
          <a:p>
            <a:r>
              <a:rPr lang="en-US"/>
              <a:t>2023 Copyright HR Profiling Solutions</a:t>
            </a:r>
            <a:endParaRPr lang="en-US" b="0" dirty="0"/>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 name="Date Placeholder 1">
            <a:extLst>
              <a:ext uri="{FF2B5EF4-FFF2-40B4-BE49-F238E27FC236}">
                <a16:creationId xmlns:a16="http://schemas.microsoft.com/office/drawing/2014/main" id="{EC45E38A-5516-4C3E-88FC-0DCBD876054B}"/>
              </a:ext>
            </a:extLst>
          </p:cNvPr>
          <p:cNvSpPr>
            <a:spLocks noGrp="1"/>
          </p:cNvSpPr>
          <p:nvPr>
            <p:ph type="dt" sz="half" idx="21"/>
          </p:nvPr>
        </p:nvSpPr>
        <p:spPr/>
        <p:txBody>
          <a:bodyPr/>
          <a:lstStyle/>
          <a:p>
            <a:endParaRPr lang="en-US" dirty="0">
              <a:latin typeface="+mn-lt"/>
            </a:endParaRPr>
          </a:p>
        </p:txBody>
      </p:sp>
      <p:sp>
        <p:nvSpPr>
          <p:cNvPr id="5" name="Footer Placeholder 4">
            <a:extLst>
              <a:ext uri="{FF2B5EF4-FFF2-40B4-BE49-F238E27FC236}">
                <a16:creationId xmlns:a16="http://schemas.microsoft.com/office/drawing/2014/main" id="{14225273-038D-4F51-A093-83D80104F21A}"/>
              </a:ext>
            </a:extLst>
          </p:cNvPr>
          <p:cNvSpPr>
            <a:spLocks noGrp="1"/>
          </p:cNvSpPr>
          <p:nvPr>
            <p:ph type="ftr" sz="quarter" idx="22"/>
          </p:nvPr>
        </p:nvSpPr>
        <p:spPr/>
        <p:txBody>
          <a:bodyPr/>
          <a:lstStyle/>
          <a:p>
            <a:r>
              <a:rPr lang="en-US"/>
              <a:t>2023 Copyright HR Profiling Solutions</a:t>
            </a:r>
            <a:endParaRPr lang="en-US" b="0" dirty="0"/>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a:lstStyle/>
          <a:p>
            <a:r>
              <a:rPr lang="en-US"/>
              <a:t>Click icon to add picture</a:t>
            </a:r>
            <a:endParaRPr lang="en-US"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2992120"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1" name="Footer Placeholder 4">
            <a:extLst>
              <a:ext uri="{FF2B5EF4-FFF2-40B4-BE49-F238E27FC236}">
                <a16:creationId xmlns:a16="http://schemas.microsoft.com/office/drawing/2014/main" id="{C9955F1C-C0B1-BA44-8905-6991FA0D1EF3}"/>
              </a:ext>
            </a:extLst>
          </p:cNvPr>
          <p:cNvSpPr>
            <a:spLocks noGrp="1"/>
          </p:cNvSpPr>
          <p:nvPr>
            <p:ph type="ftr" sz="quarter" idx="3"/>
          </p:nvPr>
        </p:nvSpPr>
        <p:spPr>
          <a:xfrm>
            <a:off x="1494790" y="6332220"/>
            <a:ext cx="1497330"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en-US"/>
              <a:t>2023 Copyright HR Profiling Solutions</a:t>
            </a:r>
            <a:endParaRPr lang="en-US" b="0" dirty="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3" r:id="rId2"/>
    <p:sldLayoutId id="2147483671" r:id="rId3"/>
    <p:sldLayoutId id="2147483672" r:id="rId4"/>
    <p:sldLayoutId id="2147483673" r:id="rId5"/>
    <p:sldLayoutId id="2147483684" r:id="rId6"/>
    <p:sldLayoutId id="2147483675" r:id="rId7"/>
    <p:sldLayoutId id="2147483676" r:id="rId8"/>
    <p:sldLayoutId id="2147483677" r:id="rId9"/>
    <p:sldLayoutId id="2147483685" r:id="rId10"/>
    <p:sldLayoutId id="2147483688" r:id="rId11"/>
    <p:sldLayoutId id="2147483692" r:id="rId12"/>
    <p:sldLayoutId id="2147483682" r:id="rId13"/>
  </p:sldLayoutIdLst>
  <p:hf sldNum="0" hdr="0" dt="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a:xfrm>
            <a:off x="6367053" y="2403697"/>
            <a:ext cx="5491571" cy="1514019"/>
          </a:xfrm>
        </p:spPr>
        <p:txBody>
          <a:bodyPr/>
          <a:lstStyle/>
          <a:p>
            <a:r>
              <a:rPr lang="en-NZ" sz="5400" dirty="0">
                <a:latin typeface="Century Gothic" panose="020B0502020202020204" pitchFamily="34" charset="0"/>
              </a:rPr>
              <a:t>The Styles - Combination Styles In-depth</a:t>
            </a:r>
            <a:endParaRPr lang="en-US" sz="5400" dirty="0"/>
          </a:p>
        </p:txBody>
      </p:sp>
      <p:sp>
        <p:nvSpPr>
          <p:cNvPr id="3" name="Text Placeholder 2">
            <a:extLst>
              <a:ext uri="{FF2B5EF4-FFF2-40B4-BE49-F238E27FC236}">
                <a16:creationId xmlns:a16="http://schemas.microsoft.com/office/drawing/2014/main" id="{F18E61D8-31A3-2D45-8E25-CBE846E26E1C}"/>
              </a:ext>
            </a:extLst>
          </p:cNvPr>
          <p:cNvSpPr>
            <a:spLocks noGrp="1"/>
          </p:cNvSpPr>
          <p:nvPr>
            <p:ph type="body" sz="quarter" idx="11"/>
          </p:nvPr>
        </p:nvSpPr>
        <p:spPr>
          <a:xfrm>
            <a:off x="6367054" y="4675656"/>
            <a:ext cx="5491570" cy="953337"/>
          </a:xfrm>
        </p:spPr>
        <p:txBody>
          <a:bodyPr/>
          <a:lstStyle/>
          <a:p>
            <a:r>
              <a:rPr lang="en-US" dirty="0">
                <a:latin typeface="+mj-lt"/>
              </a:rPr>
              <a:t>Extended DISC®</a:t>
            </a:r>
            <a:endParaRPr lang="en-US" dirty="0"/>
          </a:p>
        </p:txBody>
      </p:sp>
      <p:pic>
        <p:nvPicPr>
          <p:cNvPr id="15" name="Picture 14" descr="A black background with green and blue text&#10;&#10;Description automatically generated with low confidence">
            <a:extLst>
              <a:ext uri="{FF2B5EF4-FFF2-40B4-BE49-F238E27FC236}">
                <a16:creationId xmlns:a16="http://schemas.microsoft.com/office/drawing/2014/main" id="{3232982B-8271-6607-2CBA-C7196AD571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7053" y="5463417"/>
            <a:ext cx="3118916" cy="760101"/>
          </a:xfrm>
          <a:prstGeom prst="rect">
            <a:avLst/>
          </a:prstGeom>
        </p:spPr>
      </p:pic>
      <p:sp>
        <p:nvSpPr>
          <p:cNvPr id="20" name="Isosceles Triangle 19">
            <a:extLst>
              <a:ext uri="{FF2B5EF4-FFF2-40B4-BE49-F238E27FC236}">
                <a16:creationId xmlns:a16="http://schemas.microsoft.com/office/drawing/2014/main" id="{CB727D92-FACD-7DDB-8AB1-5B77B2FDB708}"/>
              </a:ext>
            </a:extLst>
          </p:cNvPr>
          <p:cNvSpPr/>
          <p:nvPr/>
        </p:nvSpPr>
        <p:spPr>
          <a:xfrm rot="10800000">
            <a:off x="1039077" y="0"/>
            <a:ext cx="3831125" cy="1855033"/>
          </a:xfrm>
          <a:prstGeom prst="triangle">
            <a:avLst>
              <a:gd name="adj" fmla="val 50833"/>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7" name="Picture 16" descr="A picture containing text, font, graphics, screenshot&#10;&#10;Description automatically generated">
            <a:extLst>
              <a:ext uri="{FF2B5EF4-FFF2-40B4-BE49-F238E27FC236}">
                <a16:creationId xmlns:a16="http://schemas.microsoft.com/office/drawing/2014/main" id="{73A6E631-82F6-5EA7-F4F9-F9CC31015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6893" y="426945"/>
            <a:ext cx="815489" cy="259876"/>
          </a:xfrm>
          <a:prstGeom prst="rect">
            <a:avLst/>
          </a:prstGeom>
        </p:spPr>
      </p:pic>
      <p:pic>
        <p:nvPicPr>
          <p:cNvPr id="19" name="Picture 18" descr="A picture containing font, graphics, text, graphic design&#10;&#10;Description automatically generated">
            <a:extLst>
              <a:ext uri="{FF2B5EF4-FFF2-40B4-BE49-F238E27FC236}">
                <a16:creationId xmlns:a16="http://schemas.microsoft.com/office/drawing/2014/main" id="{259A8FC5-5FF2-EE8F-95C0-CC22EE1AE4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4070" y="797578"/>
            <a:ext cx="1221136" cy="259876"/>
          </a:xfrm>
          <a:prstGeom prst="rect">
            <a:avLst/>
          </a:prstGeom>
        </p:spPr>
      </p:pic>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54756-A790-C845-A85F-35391529E591}"/>
              </a:ext>
            </a:extLst>
          </p:cNvPr>
          <p:cNvSpPr>
            <a:spLocks noGrp="1"/>
          </p:cNvSpPr>
          <p:nvPr>
            <p:ph type="title"/>
          </p:nvPr>
        </p:nvSpPr>
        <p:spPr/>
        <p:txBody>
          <a:bodyPr/>
          <a:lstStyle/>
          <a:p>
            <a:r>
              <a:rPr lang="en-US" dirty="0"/>
              <a:t>Overview</a:t>
            </a:r>
          </a:p>
        </p:txBody>
      </p:sp>
      <p:sp>
        <p:nvSpPr>
          <p:cNvPr id="4" name="Text Placeholder 3">
            <a:extLst>
              <a:ext uri="{FF2B5EF4-FFF2-40B4-BE49-F238E27FC236}">
                <a16:creationId xmlns:a16="http://schemas.microsoft.com/office/drawing/2014/main" id="{C7EC6698-132B-1143-A2A9-00A97D9572D8}"/>
              </a:ext>
            </a:extLst>
          </p:cNvPr>
          <p:cNvSpPr>
            <a:spLocks noGrp="1"/>
          </p:cNvSpPr>
          <p:nvPr>
            <p:ph type="body" sz="quarter" idx="14"/>
          </p:nvPr>
        </p:nvSpPr>
        <p:spPr/>
        <p:txBody>
          <a:bodyPr/>
          <a:lstStyle/>
          <a:p>
            <a:r>
              <a:rPr lang="en-US" dirty="0"/>
              <a:t>01. Combination of Profiles - D</a:t>
            </a:r>
          </a:p>
        </p:txBody>
      </p:sp>
      <p:sp>
        <p:nvSpPr>
          <p:cNvPr id="6" name="Text Placeholder 5">
            <a:extLst>
              <a:ext uri="{FF2B5EF4-FFF2-40B4-BE49-F238E27FC236}">
                <a16:creationId xmlns:a16="http://schemas.microsoft.com/office/drawing/2014/main" id="{C0015C52-08ED-464E-B7E8-24892D9C1319}"/>
              </a:ext>
            </a:extLst>
          </p:cNvPr>
          <p:cNvSpPr>
            <a:spLocks noGrp="1"/>
          </p:cNvSpPr>
          <p:nvPr>
            <p:ph type="body" sz="quarter" idx="16"/>
          </p:nvPr>
        </p:nvSpPr>
        <p:spPr/>
        <p:txBody>
          <a:bodyPr/>
          <a:lstStyle/>
          <a:p>
            <a:r>
              <a:rPr lang="en-US" dirty="0"/>
              <a:t>02. Combination of Profiles - I</a:t>
            </a:r>
          </a:p>
        </p:txBody>
      </p:sp>
      <p:sp>
        <p:nvSpPr>
          <p:cNvPr id="8" name="Text Placeholder 7">
            <a:extLst>
              <a:ext uri="{FF2B5EF4-FFF2-40B4-BE49-F238E27FC236}">
                <a16:creationId xmlns:a16="http://schemas.microsoft.com/office/drawing/2014/main" id="{B32B0C1D-C221-7C47-B7D6-77E7BDB41749}"/>
              </a:ext>
            </a:extLst>
          </p:cNvPr>
          <p:cNvSpPr>
            <a:spLocks noGrp="1"/>
          </p:cNvSpPr>
          <p:nvPr>
            <p:ph type="body" sz="quarter" idx="20"/>
          </p:nvPr>
        </p:nvSpPr>
        <p:spPr/>
        <p:txBody>
          <a:bodyPr/>
          <a:lstStyle/>
          <a:p>
            <a:r>
              <a:rPr lang="en-US" dirty="0"/>
              <a:t>03. Combination of Profiles - S</a:t>
            </a:r>
          </a:p>
        </p:txBody>
      </p:sp>
      <p:sp>
        <p:nvSpPr>
          <p:cNvPr id="10" name="Text Placeholder 9">
            <a:extLst>
              <a:ext uri="{FF2B5EF4-FFF2-40B4-BE49-F238E27FC236}">
                <a16:creationId xmlns:a16="http://schemas.microsoft.com/office/drawing/2014/main" id="{69BD3932-D1D0-1045-BD96-8B26F11B8515}"/>
              </a:ext>
            </a:extLst>
          </p:cNvPr>
          <p:cNvSpPr>
            <a:spLocks noGrp="1"/>
          </p:cNvSpPr>
          <p:nvPr>
            <p:ph type="body" sz="quarter" idx="22"/>
          </p:nvPr>
        </p:nvSpPr>
        <p:spPr/>
        <p:txBody>
          <a:bodyPr/>
          <a:lstStyle/>
          <a:p>
            <a:r>
              <a:rPr lang="en-US" dirty="0"/>
              <a:t>04. Combination of Profiles - C</a:t>
            </a:r>
          </a:p>
        </p:txBody>
      </p:sp>
      <p:sp>
        <p:nvSpPr>
          <p:cNvPr id="13" name="Footer Placeholder 12">
            <a:extLst>
              <a:ext uri="{FF2B5EF4-FFF2-40B4-BE49-F238E27FC236}">
                <a16:creationId xmlns:a16="http://schemas.microsoft.com/office/drawing/2014/main" id="{9898F6DF-3B03-A5D8-36CD-94F5B34B8355}"/>
              </a:ext>
            </a:extLst>
          </p:cNvPr>
          <p:cNvSpPr>
            <a:spLocks noGrp="1"/>
          </p:cNvSpPr>
          <p:nvPr>
            <p:ph type="ftr" sz="quarter" idx="26"/>
          </p:nvPr>
        </p:nvSpPr>
        <p:spPr>
          <a:xfrm>
            <a:off x="7333528" y="6509681"/>
            <a:ext cx="4704674" cy="247651"/>
          </a:xfrm>
        </p:spPr>
        <p:txBody>
          <a:bodyPr/>
          <a:lstStyle/>
          <a:p>
            <a:pPr algn="r"/>
            <a:r>
              <a:rPr lang="en-US" dirty="0">
                <a:solidFill>
                  <a:schemeClr val="accent6"/>
                </a:solidFill>
              </a:rPr>
              <a:t>2023 Copyright HR Profiling Solutions</a:t>
            </a:r>
            <a:endParaRPr lang="en-US" b="0" dirty="0">
              <a:solidFill>
                <a:schemeClr val="accent6"/>
              </a:solidFill>
            </a:endParaRPr>
          </a:p>
        </p:txBody>
      </p:sp>
    </p:spTree>
    <p:extLst>
      <p:ext uri="{BB962C8B-B14F-4D97-AF65-F5344CB8AC3E}">
        <p14:creationId xmlns:p14="http://schemas.microsoft.com/office/powerpoint/2010/main" val="289860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6D6DAF5-799D-A600-F318-469A83D72B04}"/>
              </a:ext>
            </a:extLst>
          </p:cNvPr>
          <p:cNvSpPr>
            <a:spLocks noGrp="1"/>
          </p:cNvSpPr>
          <p:nvPr>
            <p:ph type="title"/>
          </p:nvPr>
        </p:nvSpPr>
        <p:spPr/>
        <p:txBody>
          <a:bodyPr>
            <a:normAutofit/>
          </a:bodyPr>
          <a:lstStyle/>
          <a:p>
            <a:r>
              <a:rPr lang="en-US" sz="6000" b="1" dirty="0"/>
              <a:t>Combination of </a:t>
            </a:r>
            <a:br>
              <a:rPr lang="en-US" sz="6000" b="1" dirty="0"/>
            </a:br>
            <a:r>
              <a:rPr lang="en-US" sz="6000" b="1" dirty="0"/>
              <a:t>D Styles</a:t>
            </a:r>
            <a:endParaRPr lang="en-NZ" sz="6000" b="1" dirty="0"/>
          </a:p>
        </p:txBody>
      </p:sp>
      <p:sp>
        <p:nvSpPr>
          <p:cNvPr id="13" name="Footer Placeholder 12">
            <a:extLst>
              <a:ext uri="{FF2B5EF4-FFF2-40B4-BE49-F238E27FC236}">
                <a16:creationId xmlns:a16="http://schemas.microsoft.com/office/drawing/2014/main" id="{D25AA9C8-B468-90A9-AD53-D6C55C2D6A7B}"/>
              </a:ext>
            </a:extLst>
          </p:cNvPr>
          <p:cNvSpPr>
            <a:spLocks noGrp="1"/>
          </p:cNvSpPr>
          <p:nvPr>
            <p:ph type="ftr" sz="quarter" idx="4294967295"/>
          </p:nvPr>
        </p:nvSpPr>
        <p:spPr>
          <a:xfrm>
            <a:off x="7214717" y="6610350"/>
            <a:ext cx="4826070" cy="247650"/>
          </a:xfrm>
        </p:spPr>
        <p:txBody>
          <a:bodyPr/>
          <a:lstStyle/>
          <a:p>
            <a:pPr algn="r"/>
            <a:r>
              <a:rPr lang="en-US" dirty="0">
                <a:solidFill>
                  <a:srgbClr val="002060"/>
                </a:solidFill>
              </a:rPr>
              <a:t>2023 Copyright HR Profiling Solutions</a:t>
            </a:r>
            <a:endParaRPr lang="en-US" b="0" dirty="0">
              <a:solidFill>
                <a:srgbClr val="002060"/>
              </a:solidFill>
            </a:endParaRPr>
          </a:p>
        </p:txBody>
      </p:sp>
    </p:spTree>
    <p:extLst>
      <p:ext uri="{BB962C8B-B14F-4D97-AF65-F5344CB8AC3E}">
        <p14:creationId xmlns:p14="http://schemas.microsoft.com/office/powerpoint/2010/main" val="2470669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D</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1942138"/>
          </a:xfrm>
        </p:spPr>
        <p:txBody>
          <a:bodyPr>
            <a:noAutofit/>
          </a:bodyPr>
          <a:lstStyle/>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likes freedom, challenges, competition and control and likes to out do own former achievements. </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does not like undeserved praise or hidden messages.</a:t>
            </a:r>
            <a:br>
              <a:rPr lang="en-US" altLang="en-US" sz="1100" dirty="0">
                <a:latin typeface="Century Gothic" panose="020B0502020202020204" pitchFamily="34" charset="0"/>
              </a:rPr>
            </a:br>
            <a:endParaRPr lang="en-US" altLang="en-US" sz="1100" dirty="0">
              <a:solidFill>
                <a:srgbClr val="0070C0"/>
              </a:solidFill>
              <a:latin typeface="Century Gothic" panose="020B0502020202020204" pitchFamily="34" charset="0"/>
            </a:endParaRP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Their manager must be a person who sets objectives as well as them self.</a:t>
            </a:r>
            <a:br>
              <a:rPr lang="en-US" altLang="en-US" sz="1100" dirty="0">
                <a:latin typeface="Century Gothic" panose="020B0502020202020204" pitchFamily="34" charset="0"/>
              </a:rPr>
            </a:br>
            <a:endParaRPr lang="en-US" altLang="en-US" sz="1100" dirty="0">
              <a:solidFill>
                <a:srgbClr val="0070C0"/>
              </a:solidFill>
              <a:latin typeface="Century Gothic" panose="020B0502020202020204" pitchFamily="34" charset="0"/>
            </a:endParaRP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Communication Style: </a:t>
            </a:r>
            <a:r>
              <a:rPr lang="en-US" altLang="en-US" sz="1100" dirty="0">
                <a:latin typeface="Century Gothic" panose="020B0502020202020204" pitchFamily="34" charset="0"/>
              </a:rPr>
              <a:t>They are quite direct even though they are short-tempered. This person likes to express their ideas in brief and does not like to explain or waist time on motivation.</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Decision-making: </a:t>
            </a:r>
            <a:r>
              <a:rPr lang="en-US" altLang="en-US" sz="1100" dirty="0">
                <a:latin typeface="Century Gothic" panose="020B0502020202020204" pitchFamily="34" charset="0"/>
              </a:rPr>
              <a:t>They see a fast decision-maker as a good decision.-maker. They do not always listen to others.</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r>
              <a:rPr lang="en-US" altLang="en-US" sz="1100" dirty="0">
                <a:latin typeface="Century Gothic" panose="020B0502020202020204" pitchFamily="34" charset="0"/>
              </a:rPr>
              <a:t>Is determined and likes results</a:t>
            </a:r>
          </a:p>
          <a:p>
            <a:pPr marL="400050" lvl="2" indent="0" eaLnBrk="1" hangingPunct="1">
              <a:spcBef>
                <a:spcPct val="0"/>
              </a:spcBef>
              <a:buFont typeface="Arial" panose="020B0604020202020204" pitchFamily="34" charset="0"/>
              <a:buNone/>
              <a:tabLst>
                <a:tab pos="180975" algn="l"/>
              </a:tabLst>
            </a:pPr>
            <a:r>
              <a:rPr lang="en-US" altLang="en-US" sz="1100" dirty="0">
                <a:latin typeface="Century Gothic" panose="020B0502020202020204" pitchFamily="34" charset="0"/>
              </a:rPr>
              <a:t>          Is not happy if things are at a standstill  </a:t>
            </a:r>
          </a:p>
          <a:p>
            <a:pPr marL="400050" lvl="2" indent="0" eaLnBrk="1" hangingPunct="1">
              <a:spcBef>
                <a:spcPct val="0"/>
              </a:spcBef>
              <a:buFont typeface="Arial" panose="020B0604020202020204" pitchFamily="34" charset="0"/>
              <a:buNone/>
              <a:tabLst>
                <a:tab pos="180975" algn="l"/>
              </a:tabLst>
            </a:pPr>
            <a:r>
              <a:rPr lang="en-US" altLang="en-US" sz="1100" dirty="0">
                <a:latin typeface="Century Gothic" panose="020B0502020202020204" pitchFamily="34" charset="0"/>
              </a:rPr>
              <a:t>          Does not cling to individuals</a:t>
            </a:r>
            <a:br>
              <a:rPr lang="en-US" altLang="en-US" sz="1100" dirty="0">
                <a:latin typeface="Century Gothic" panose="020B0502020202020204" pitchFamily="34" charset="0"/>
              </a:rPr>
            </a:br>
            <a:endParaRPr lang="en-US" altLang="en-US" sz="1100" dirty="0">
              <a:latin typeface="Century Gothic" panose="020B0502020202020204" pitchFamily="34" charset="0"/>
            </a:endParaRP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1771650" lvl="5" indent="0">
              <a:spcBef>
                <a:spcPct val="0"/>
              </a:spcBef>
              <a:buNone/>
              <a:tabLst>
                <a:tab pos="180975" algn="l"/>
              </a:tabLst>
            </a:pPr>
            <a:r>
              <a:rPr lang="en-US" altLang="en-US" sz="1100" dirty="0">
                <a:solidFill>
                  <a:srgbClr val="1B75BC"/>
                </a:solidFill>
                <a:latin typeface="Century Gothic" panose="020B0502020202020204" pitchFamily="34" charset="0"/>
              </a:rPr>
              <a:t>Does not bother with detail </a:t>
            </a:r>
          </a:p>
          <a:p>
            <a:pPr marL="1771650" lvl="5" indent="0">
              <a:spcBef>
                <a:spcPct val="0"/>
              </a:spcBef>
              <a:buNone/>
              <a:tabLst>
                <a:tab pos="180975" algn="l"/>
              </a:tabLst>
            </a:pPr>
            <a:r>
              <a:rPr lang="en-US" altLang="en-US" sz="1100" dirty="0">
                <a:solidFill>
                  <a:srgbClr val="1B75BC"/>
                </a:solidFill>
                <a:latin typeface="Century Gothic" panose="020B0502020202020204" pitchFamily="34" charset="0"/>
              </a:rPr>
              <a:t>Does not </a:t>
            </a:r>
            <a:r>
              <a:rPr lang="en-US" altLang="en-US" sz="1100" dirty="0" err="1">
                <a:solidFill>
                  <a:srgbClr val="1B75BC"/>
                </a:solidFill>
                <a:latin typeface="Century Gothic" panose="020B0502020202020204" pitchFamily="34" charset="0"/>
              </a:rPr>
              <a:t>analyse</a:t>
            </a:r>
            <a:r>
              <a:rPr lang="en-US" altLang="en-US" sz="1100" dirty="0">
                <a:solidFill>
                  <a:srgbClr val="1B75BC"/>
                </a:solidFill>
                <a:latin typeface="Century Gothic" panose="020B0502020202020204" pitchFamily="34" charset="0"/>
              </a:rPr>
              <a:t> thoroughly </a:t>
            </a:r>
          </a:p>
          <a:p>
            <a:pPr marL="1771650" lvl="5" indent="0">
              <a:spcBef>
                <a:spcPct val="0"/>
              </a:spcBef>
              <a:buNone/>
              <a:tabLst>
                <a:tab pos="180975" algn="l"/>
              </a:tabLst>
            </a:pPr>
            <a:r>
              <a:rPr lang="en-US" altLang="en-US" sz="1100" dirty="0">
                <a:solidFill>
                  <a:srgbClr val="1B75BC"/>
                </a:solidFill>
                <a:latin typeface="Century Gothic" panose="020B0502020202020204" pitchFamily="34" charset="0"/>
              </a:rPr>
              <a:t>Trusts their intuition </a:t>
            </a:r>
          </a:p>
          <a:p>
            <a:pPr marL="1771650" lvl="5" indent="0">
              <a:spcBef>
                <a:spcPct val="0"/>
              </a:spcBef>
              <a:buNone/>
              <a:tabLst>
                <a:tab pos="180975" algn="l"/>
              </a:tabLst>
            </a:pPr>
            <a:r>
              <a:rPr lang="en-US" altLang="en-US" sz="1100" dirty="0">
                <a:solidFill>
                  <a:srgbClr val="1B75BC"/>
                </a:solidFill>
                <a:latin typeface="Century Gothic" panose="020B0502020202020204" pitchFamily="34" charset="0"/>
              </a:rPr>
              <a:t>Creates insecurity due to constant changes</a:t>
            </a:r>
            <a:endParaRPr lang="en-US" sz="1100" dirty="0">
              <a:solidFill>
                <a:srgbClr val="1B75BC"/>
              </a:solidFill>
            </a:endParaRPr>
          </a:p>
          <a:p>
            <a:endParaRPr lang="en-US" sz="1100" dirty="0"/>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698739" y="2632668"/>
            <a:ext cx="1166618" cy="2805963"/>
            <a:chOff x="8698739" y="2632668"/>
            <a:chExt cx="1166618" cy="2805963"/>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a:off x="8698739" y="2632668"/>
              <a:ext cx="390474" cy="1865125"/>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a:off x="9082633" y="4476269"/>
              <a:ext cx="388412" cy="962362"/>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flipV="1">
              <a:off x="9477624" y="4816468"/>
              <a:ext cx="387733" cy="622163"/>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767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DI</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194213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is motivated by working independently with other people. A person like this is also motivated by popularity, social acceptance and publicity, success and prosperity.</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Tight rules and regulations and demands of detailed reports. </a:t>
            </a:r>
            <a:br>
              <a:rPr lang="en-US" altLang="en-US" sz="1100" dirty="0">
                <a:latin typeface="Century Gothic" panose="020B0502020202020204" pitchFamily="34" charset="0"/>
              </a:rPr>
            </a:br>
            <a:endParaRPr lang="en-US" altLang="en-US" sz="1100" dirty="0">
              <a:solidFill>
                <a:srgbClr val="0070C0"/>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This person’s manager must be stronger than them. If this person does not respect the manager they will bypass him. </a:t>
            </a:r>
            <a:br>
              <a:rPr lang="en-US" altLang="en-US" sz="1100" dirty="0">
                <a:latin typeface="Century Gothic" panose="020B0502020202020204" pitchFamily="34" charset="0"/>
              </a:rPr>
            </a:br>
            <a:endParaRPr lang="en-US" altLang="en-US" sz="1100" dirty="0">
              <a:solidFill>
                <a:srgbClr val="0070C0"/>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Communication Style:</a:t>
            </a:r>
            <a:r>
              <a:rPr lang="en-US" altLang="en-US" sz="1100" dirty="0">
                <a:latin typeface="Century Gothic" panose="020B0502020202020204" pitchFamily="34" charset="0"/>
              </a:rPr>
              <a:t> This person has a special ability to change people’s opinion towards their own - either in a very friendly way or a very dictating way - but without discussion. </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Decision-making: </a:t>
            </a:r>
            <a:r>
              <a:rPr lang="en-US" altLang="en-US" sz="1100" dirty="0">
                <a:latin typeface="Century Gothic" panose="020B0502020202020204" pitchFamily="34" charset="0"/>
              </a:rPr>
              <a:t>This person is ready to take risks and "jump into the deep end".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r>
              <a:rPr lang="en-US" altLang="en-US" sz="1100" dirty="0">
                <a:latin typeface="Century Gothic" panose="020B0502020202020204" pitchFamily="34" charset="0"/>
              </a:rPr>
              <a:t>Is able to bring new ideas </a:t>
            </a:r>
          </a:p>
          <a:p>
            <a:pPr lvl="1" eaLnBrk="1" hangingPunct="1">
              <a:spcBef>
                <a:spcPct val="0"/>
              </a:spcBef>
              <a:buClr>
                <a:srgbClr val="D0005F"/>
              </a:buClr>
              <a:buSzPct val="75000"/>
              <a:buFontTx/>
              <a:buNone/>
            </a:pPr>
            <a:r>
              <a:rPr lang="en-US" altLang="en-US" sz="1100" dirty="0">
                <a:latin typeface="Century Gothic" panose="020B0502020202020204" pitchFamily="34" charset="0"/>
              </a:rPr>
              <a:t>		Seeks changes </a:t>
            </a:r>
          </a:p>
          <a:p>
            <a:pPr lvl="1" eaLnBrk="1" hangingPunct="1">
              <a:spcBef>
                <a:spcPct val="0"/>
              </a:spcBef>
              <a:buClr>
                <a:srgbClr val="D0005F"/>
              </a:buClr>
              <a:buSzPct val="75000"/>
              <a:buFontTx/>
              <a:buNone/>
            </a:pPr>
            <a:r>
              <a:rPr lang="en-US" altLang="en-US" sz="1100" dirty="0">
                <a:latin typeface="Century Gothic" panose="020B0502020202020204" pitchFamily="34" charset="0"/>
              </a:rPr>
              <a:t>		Wants to be the best </a:t>
            </a:r>
          </a:p>
          <a:p>
            <a:pPr marL="0" indent="0">
              <a:spcBef>
                <a:spcPct val="0"/>
              </a:spcBef>
              <a:buNone/>
              <a:tabLst>
                <a:tab pos="180975" algn="l"/>
              </a:tabLst>
            </a:pPr>
            <a:endParaRPr lang="en-US" altLang="en-US" sz="1100" dirty="0">
              <a:latin typeface="Century Gothic" panose="020B0502020202020204" pitchFamily="34" charset="0"/>
            </a:endParaRP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lvl="4">
              <a:spcBef>
                <a:spcPct val="0"/>
              </a:spcBef>
              <a:buClr>
                <a:srgbClr val="D0005F"/>
              </a:buClr>
              <a:buSzPct val="75000"/>
              <a:buNone/>
            </a:pPr>
            <a:r>
              <a:rPr lang="en-US" altLang="en-US" sz="1100" dirty="0">
                <a:latin typeface="Century Gothic" panose="020B0502020202020204" pitchFamily="34" charset="0"/>
              </a:rPr>
              <a:t>Concentrates on the fight for power  </a:t>
            </a:r>
          </a:p>
          <a:p>
            <a:pPr lvl="4">
              <a:spcBef>
                <a:spcPct val="0"/>
              </a:spcBef>
              <a:buClr>
                <a:srgbClr val="D0005F"/>
              </a:buClr>
              <a:buSzPct val="75000"/>
              <a:buNone/>
            </a:pPr>
            <a:r>
              <a:rPr lang="en-US" altLang="en-US" sz="1100" dirty="0">
                <a:latin typeface="Century Gothic" panose="020B0502020202020204" pitchFamily="34" charset="0"/>
              </a:rPr>
              <a:t>Manipulates people  </a:t>
            </a:r>
          </a:p>
          <a:p>
            <a:pPr lvl="4">
              <a:spcBef>
                <a:spcPct val="0"/>
              </a:spcBef>
              <a:buClr>
                <a:srgbClr val="D0005F"/>
              </a:buClr>
              <a:buSzPct val="75000"/>
              <a:buNone/>
            </a:pPr>
            <a:r>
              <a:rPr lang="en-US" altLang="en-US" sz="1100" dirty="0">
                <a:latin typeface="Century Gothic" panose="020B0502020202020204" pitchFamily="34" charset="0"/>
              </a:rPr>
              <a:t>Gives responsibility without authority</a:t>
            </a: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698739" y="2632668"/>
            <a:ext cx="1166618" cy="2652765"/>
            <a:chOff x="8698739" y="2632668"/>
            <a:chExt cx="1166618" cy="2652765"/>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a:off x="8698739" y="2632668"/>
              <a:ext cx="390474" cy="0"/>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a:off x="9089213" y="2632668"/>
              <a:ext cx="388893" cy="2652765"/>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a:off x="9478106" y="5285433"/>
              <a:ext cx="387251" cy="0"/>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1631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DS</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194213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is very loyal, hard-working and takes his work seriously. They are motivated by challenges and the possibility of developing their area of work as long as it happens according to their own plan.</a:t>
            </a:r>
          </a:p>
          <a:p>
            <a:pPr marL="0" indent="0" eaLnBrk="1" hangingPunct="1">
              <a:spcBef>
                <a:spcPct val="0"/>
              </a:spcBef>
              <a:buFont typeface="Arial" panose="020B0604020202020204" pitchFamily="34" charset="0"/>
              <a:buNone/>
              <a:tabLst>
                <a:tab pos="180975" algn="l"/>
              </a:tabLst>
            </a:pPr>
            <a:endParaRPr lang="en-US" altLang="en-US" sz="1100"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is not too keen on situations where they may be ridiculed.</a:t>
            </a:r>
            <a:br>
              <a:rPr lang="en-US" altLang="en-US" sz="1100" dirty="0">
                <a:latin typeface="Century Gothic" panose="020B0502020202020204" pitchFamily="34" charset="0"/>
              </a:rPr>
            </a:br>
            <a:endParaRPr lang="en-US" altLang="en-US" sz="1100" dirty="0">
              <a:solidFill>
                <a:srgbClr val="0070C0"/>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This person needs a rather characteristic manager who knows how to make them go in the right direction at the right speed.</a:t>
            </a:r>
            <a:br>
              <a:rPr lang="en-US" altLang="en-US" sz="1100" dirty="0">
                <a:latin typeface="Century Gothic" panose="020B0502020202020204" pitchFamily="34" charset="0"/>
              </a:rPr>
            </a:br>
            <a:endParaRPr lang="en-US" altLang="en-US" sz="1100" dirty="0">
              <a:solidFill>
                <a:srgbClr val="0070C0"/>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Communication Style: </a:t>
            </a:r>
            <a:r>
              <a:rPr lang="en-US" altLang="en-US" sz="1100" dirty="0">
                <a:latin typeface="Century Gothic" panose="020B0502020202020204" pitchFamily="34" charset="0"/>
              </a:rPr>
              <a:t>This type of person communicates as a rule in a very systematic, logic and goal-directed way. However they may, now and again, forget that perhaps after all they may not always be right.</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Decision-making: </a:t>
            </a:r>
            <a:r>
              <a:rPr lang="en-US" altLang="en-US" sz="1100" dirty="0">
                <a:latin typeface="Century Gothic" panose="020B0502020202020204" pitchFamily="34" charset="0"/>
              </a:rPr>
              <a:t>This person is a very decisive and also a very serious person, yet they may have very traditional ways of doing things.</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r>
              <a:rPr lang="en-US" altLang="en-US" sz="1100" dirty="0">
                <a:latin typeface="Century Gothic" panose="020B0502020202020204" pitchFamily="34" charset="0"/>
              </a:rPr>
              <a:t>Is able to develop things in a systematic way </a:t>
            </a:r>
          </a:p>
          <a:p>
            <a:pPr marL="0" indent="0">
              <a:spcBef>
                <a:spcPct val="0"/>
              </a:spcBef>
              <a:buNone/>
              <a:tabLst>
                <a:tab pos="180975" algn="l"/>
              </a:tabLst>
            </a:pPr>
            <a:r>
              <a:rPr lang="en-US" altLang="en-US" sz="1100" dirty="0">
                <a:latin typeface="Century Gothic" panose="020B0502020202020204" pitchFamily="34" charset="0"/>
              </a:rPr>
              <a:t>		Takes things seriously</a:t>
            </a:r>
          </a:p>
          <a:p>
            <a:pPr marL="0" indent="0">
              <a:spcBef>
                <a:spcPct val="0"/>
              </a:spcBef>
              <a:buNone/>
              <a:tabLst>
                <a:tab pos="180975" algn="l"/>
              </a:tabLst>
            </a:pPr>
            <a:r>
              <a:rPr lang="en-US" altLang="en-US" sz="1100" dirty="0">
                <a:latin typeface="Century Gothic" panose="020B0502020202020204" pitchFamily="34" charset="0"/>
              </a:rPr>
              <a:t>		Does not scare people with constant changes </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1479550" lvl="4" indent="0">
              <a:spcBef>
                <a:spcPct val="0"/>
              </a:spcBef>
              <a:buNone/>
              <a:tabLst>
                <a:tab pos="361950" algn="l"/>
              </a:tabLst>
            </a:pPr>
            <a:r>
              <a:rPr lang="en-US" altLang="en-US" sz="1100" dirty="0">
                <a:latin typeface="Century Gothic" panose="020B0502020202020204" pitchFamily="34" charset="0"/>
              </a:rPr>
              <a:t>Does not react on changes in his surroundings </a:t>
            </a:r>
          </a:p>
          <a:p>
            <a:pPr marL="1479550" lvl="4" indent="0">
              <a:spcBef>
                <a:spcPct val="0"/>
              </a:spcBef>
              <a:buNone/>
              <a:tabLst>
                <a:tab pos="361950" algn="l"/>
              </a:tabLst>
            </a:pPr>
            <a:r>
              <a:rPr lang="en-US" altLang="en-US" sz="1100" dirty="0">
                <a:latin typeface="Century Gothic" panose="020B0502020202020204" pitchFamily="34" charset="0"/>
              </a:rPr>
              <a:t>Falls back on old principles </a:t>
            </a:r>
          </a:p>
          <a:p>
            <a:pPr marL="1479550" lvl="4" indent="0">
              <a:spcBef>
                <a:spcPct val="0"/>
              </a:spcBef>
              <a:buNone/>
              <a:tabLst>
                <a:tab pos="361950" algn="l"/>
              </a:tabLst>
            </a:pPr>
            <a:r>
              <a:rPr lang="en-US" altLang="en-US" sz="1100" dirty="0">
                <a:latin typeface="Century Gothic" panose="020B0502020202020204" pitchFamily="34" charset="0"/>
              </a:rPr>
              <a:t>Voices their thoughts unnecessarily intransigent</a:t>
            </a:r>
            <a:endParaRPr lang="en-US" sz="1100" dirty="0"/>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698739" y="2632668"/>
            <a:ext cx="1166618" cy="2183800"/>
            <a:chOff x="8698739" y="2632668"/>
            <a:chExt cx="1166618" cy="2183800"/>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a:off x="8698739" y="2632668"/>
              <a:ext cx="390474" cy="1865125"/>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flipV="1">
              <a:off x="9082633" y="2893925"/>
              <a:ext cx="381351" cy="1582344"/>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a:off x="9478106" y="2893925"/>
              <a:ext cx="387251" cy="1922543"/>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1117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DC</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437318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is motivated by challenges, difficult tasks and the possibility of developing himself and his skills. They appreciate working independently, planning, creating ideas, and developing.</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type of person normally tries to avoid situations and people who seem too shallow, inaccurate and crude.</a:t>
            </a:r>
            <a:br>
              <a:rPr lang="en-US" altLang="en-US" sz="1100" dirty="0">
                <a:latin typeface="Century Gothic" panose="020B0502020202020204" pitchFamily="34" charset="0"/>
              </a:rPr>
            </a:br>
            <a:endParaRPr lang="en-US" altLang="en-US" sz="1100" dirty="0">
              <a:solidFill>
                <a:srgbClr val="0070C0"/>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This person’s manager must be able to be a strict person who is in control of their own things. </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Communication Style: </a:t>
            </a:r>
            <a:r>
              <a:rPr lang="en-US" altLang="en-US" sz="1100" dirty="0">
                <a:latin typeface="Century Gothic" panose="020B0502020202020204" pitchFamily="34" charset="0"/>
              </a:rPr>
              <a:t>This type of person is relatively demanding as a communicator. They have a very matter-of-fact way of seeing things.</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Decision-making: </a:t>
            </a:r>
            <a:r>
              <a:rPr lang="en-US" altLang="en-US" sz="1100" dirty="0">
                <a:latin typeface="Century Gothic" panose="020B0502020202020204" pitchFamily="34" charset="0"/>
              </a:rPr>
              <a:t>Even though this person is able to make decisions they can on occasion have a pondering or </a:t>
            </a:r>
            <a:r>
              <a:rPr lang="en-US" altLang="en-US" sz="1100" dirty="0" err="1">
                <a:latin typeface="Century Gothic" panose="020B0502020202020204" pitchFamily="34" charset="0"/>
              </a:rPr>
              <a:t>analysing</a:t>
            </a:r>
            <a:r>
              <a:rPr lang="en-US" altLang="en-US" sz="1100" dirty="0">
                <a:latin typeface="Century Gothic" panose="020B0502020202020204" pitchFamily="34" charset="0"/>
              </a:rPr>
              <a:t> way of making them.</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r>
              <a:rPr lang="en-US" altLang="en-US" sz="1100" dirty="0">
                <a:latin typeface="Century Gothic" panose="020B0502020202020204" pitchFamily="34" charset="0"/>
              </a:rPr>
              <a:t>Knows where they are going</a:t>
            </a:r>
          </a:p>
          <a:p>
            <a:pPr marL="166688" lvl="1" indent="0" eaLnBrk="1" hangingPunct="1">
              <a:spcBef>
                <a:spcPct val="0"/>
              </a:spcBef>
              <a:buFont typeface="Arial" panose="020B0604020202020204" pitchFamily="34" charset="0"/>
              <a:buNone/>
            </a:pPr>
            <a:r>
              <a:rPr lang="en-US" altLang="en-US" sz="1100" dirty="0">
                <a:latin typeface="Century Gothic" panose="020B0502020202020204" pitchFamily="34" charset="0"/>
              </a:rPr>
              <a:t>	Finds new solutions</a:t>
            </a:r>
          </a:p>
          <a:p>
            <a:pPr marL="166688" lvl="1" indent="0" eaLnBrk="1" hangingPunct="1">
              <a:spcBef>
                <a:spcPct val="0"/>
              </a:spcBef>
              <a:buFont typeface="Arial" panose="020B0604020202020204" pitchFamily="34" charset="0"/>
              <a:buNone/>
            </a:pPr>
            <a:r>
              <a:rPr lang="en-US" altLang="en-US" sz="1100" dirty="0">
                <a:latin typeface="Century Gothic" panose="020B0502020202020204" pitchFamily="34" charset="0"/>
              </a:rPr>
              <a:t>	Is able to </a:t>
            </a:r>
            <a:r>
              <a:rPr lang="en-US" altLang="en-US" sz="1100" dirty="0" err="1">
                <a:latin typeface="Century Gothic" panose="020B0502020202020204" pitchFamily="34" charset="0"/>
              </a:rPr>
              <a:t>analyse</a:t>
            </a:r>
            <a:r>
              <a:rPr lang="en-US" altLang="en-US" sz="1100" dirty="0">
                <a:latin typeface="Century Gothic" panose="020B0502020202020204" pitchFamily="34" charset="0"/>
              </a:rPr>
              <a:t> in depth </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1538288" lvl="4" indent="0">
              <a:spcBef>
                <a:spcPct val="0"/>
              </a:spcBef>
              <a:buNone/>
            </a:pPr>
            <a:r>
              <a:rPr lang="en-US" altLang="en-US" sz="1100" dirty="0">
                <a:latin typeface="Century Gothic" panose="020B0502020202020204" pitchFamily="34" charset="0"/>
              </a:rPr>
              <a:t>Makes the wrong thing important </a:t>
            </a:r>
          </a:p>
          <a:p>
            <a:pPr marL="1538288" lvl="4" indent="0">
              <a:spcBef>
                <a:spcPct val="0"/>
              </a:spcBef>
              <a:buNone/>
            </a:pPr>
            <a:r>
              <a:rPr lang="en-US" altLang="en-US" sz="1100" dirty="0">
                <a:latin typeface="Century Gothic" panose="020B0502020202020204" pitchFamily="34" charset="0"/>
              </a:rPr>
              <a:t>Is distant towards others </a:t>
            </a:r>
          </a:p>
          <a:p>
            <a:pPr marL="1538288" lvl="4" indent="0">
              <a:spcBef>
                <a:spcPct val="0"/>
              </a:spcBef>
              <a:buNone/>
            </a:pPr>
            <a:r>
              <a:rPr lang="en-US" altLang="en-US" sz="1100" dirty="0">
                <a:latin typeface="Century Gothic" panose="020B0502020202020204" pitchFamily="34" charset="0"/>
              </a:rPr>
              <a:t>Is tough and unconditional</a:t>
            </a:r>
            <a:endParaRPr lang="en-US" sz="1100" dirty="0"/>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710253" y="3006006"/>
            <a:ext cx="1125351" cy="2058363"/>
            <a:chOff x="8698739" y="2632668"/>
            <a:chExt cx="1125351" cy="2496155"/>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a:off x="8698739" y="2632668"/>
              <a:ext cx="377315" cy="2496155"/>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a:off x="9065483" y="5110627"/>
              <a:ext cx="416174" cy="11263"/>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flipV="1">
              <a:off x="9487892" y="2789031"/>
              <a:ext cx="336198" cy="2321596"/>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42942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6D6DAF5-799D-A600-F318-469A83D72B04}"/>
              </a:ext>
            </a:extLst>
          </p:cNvPr>
          <p:cNvSpPr>
            <a:spLocks noGrp="1"/>
          </p:cNvSpPr>
          <p:nvPr>
            <p:ph type="title"/>
          </p:nvPr>
        </p:nvSpPr>
        <p:spPr/>
        <p:txBody>
          <a:bodyPr>
            <a:normAutofit/>
          </a:bodyPr>
          <a:lstStyle/>
          <a:p>
            <a:r>
              <a:rPr lang="en-US" sz="6000" b="1" dirty="0"/>
              <a:t>Combination of </a:t>
            </a:r>
            <a:br>
              <a:rPr lang="en-US" sz="6000" b="1" dirty="0"/>
            </a:br>
            <a:r>
              <a:rPr lang="en-US" sz="6000" b="1" dirty="0"/>
              <a:t>I Styles</a:t>
            </a:r>
            <a:endParaRPr lang="en-NZ" sz="6000" b="1" dirty="0"/>
          </a:p>
        </p:txBody>
      </p:sp>
      <p:sp>
        <p:nvSpPr>
          <p:cNvPr id="13" name="Footer Placeholder 12">
            <a:extLst>
              <a:ext uri="{FF2B5EF4-FFF2-40B4-BE49-F238E27FC236}">
                <a16:creationId xmlns:a16="http://schemas.microsoft.com/office/drawing/2014/main" id="{D25AA9C8-B468-90A9-AD53-D6C55C2D6A7B}"/>
              </a:ext>
            </a:extLst>
          </p:cNvPr>
          <p:cNvSpPr>
            <a:spLocks noGrp="1"/>
          </p:cNvSpPr>
          <p:nvPr>
            <p:ph type="ftr" sz="quarter" idx="4294967295"/>
          </p:nvPr>
        </p:nvSpPr>
        <p:spPr>
          <a:xfrm>
            <a:off x="7214717" y="6610350"/>
            <a:ext cx="4826070" cy="247650"/>
          </a:xfrm>
        </p:spPr>
        <p:txBody>
          <a:bodyPr/>
          <a:lstStyle/>
          <a:p>
            <a:pPr algn="r"/>
            <a:r>
              <a:rPr lang="en-US" dirty="0">
                <a:solidFill>
                  <a:srgbClr val="002060"/>
                </a:solidFill>
              </a:rPr>
              <a:t>2023 Copyright HR Profiling Solutions</a:t>
            </a:r>
            <a:endParaRPr lang="en-US" b="0" dirty="0">
              <a:solidFill>
                <a:srgbClr val="002060"/>
              </a:solidFill>
            </a:endParaRPr>
          </a:p>
        </p:txBody>
      </p:sp>
    </p:spTree>
    <p:extLst>
      <p:ext uri="{BB962C8B-B14F-4D97-AF65-F5344CB8AC3E}">
        <p14:creationId xmlns:p14="http://schemas.microsoft.com/office/powerpoint/2010/main" val="13184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I</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437318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It is important for this person to be allowed to be with other people in different situations. Tries to avoid: Under no circumstance can this person be described as concentrated or careful.</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One cannot give this person orders all the time, they must be encouraged and motivated. </a:t>
            </a:r>
            <a:br>
              <a:rPr lang="en-US" altLang="en-US" sz="1100" dirty="0">
                <a:latin typeface="Century Gothic" panose="020B0502020202020204" pitchFamily="34" charset="0"/>
              </a:rPr>
            </a:br>
            <a:endParaRPr lang="en-US" altLang="en-US" sz="1100" dirty="0">
              <a:solidFill>
                <a:srgbClr val="0070C0"/>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This person is good at inspiring others and easily gets them in a good mood.</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Communication Style:</a:t>
            </a:r>
          </a:p>
          <a:p>
            <a:pPr marL="0" indent="0">
              <a:spcBef>
                <a:spcPct val="0"/>
              </a:spcBef>
              <a:buNone/>
              <a:tabLst>
                <a:tab pos="180975" algn="l"/>
              </a:tabLst>
            </a:pPr>
            <a:endParaRPr lang="en-US" altLang="en-US" sz="1100" dirty="0">
              <a:solidFill>
                <a:srgbClr val="7BBE56"/>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Decision-making: </a:t>
            </a:r>
            <a:r>
              <a:rPr lang="en-US" altLang="en-US" sz="1100" dirty="0">
                <a:latin typeface="Century Gothic" panose="020B0502020202020204" pitchFamily="34" charset="0"/>
              </a:rPr>
              <a:t>This person sometimes postpones making difficult decisions and especially communicating this decision to others.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r>
              <a:rPr lang="en-US" altLang="en-US" sz="1100" dirty="0">
                <a:latin typeface="Century Gothic" panose="020B0502020202020204" pitchFamily="34" charset="0"/>
              </a:rPr>
              <a:t>Keeping up the positive atmosphere  </a:t>
            </a:r>
          </a:p>
          <a:p>
            <a:pPr marL="166688" lvl="1" indent="0" eaLnBrk="1" hangingPunct="1">
              <a:spcBef>
                <a:spcPct val="0"/>
              </a:spcBef>
              <a:buFont typeface="Arial" panose="020B0604020202020204" pitchFamily="34" charset="0"/>
              <a:buNone/>
            </a:pPr>
            <a:r>
              <a:rPr lang="en-US" altLang="en-US" sz="1100" dirty="0">
                <a:latin typeface="Century Gothic" panose="020B0502020202020204" pitchFamily="34" charset="0"/>
              </a:rPr>
              <a:t>	Encouraging, motivating and inspiring </a:t>
            </a:r>
          </a:p>
          <a:p>
            <a:pPr marL="166688" lvl="1" indent="0" eaLnBrk="1" hangingPunct="1">
              <a:spcBef>
                <a:spcPct val="0"/>
              </a:spcBef>
              <a:buFont typeface="Arial" panose="020B0604020202020204" pitchFamily="34" charset="0"/>
              <a:buNone/>
            </a:pPr>
            <a:r>
              <a:rPr lang="en-US" altLang="en-US" sz="1100" dirty="0">
                <a:latin typeface="Century Gothic" panose="020B0502020202020204" pitchFamily="34" charset="0"/>
              </a:rPr>
              <a:t>	Continued contact with people </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1538288" lvl="4" indent="0">
              <a:spcBef>
                <a:spcPct val="0"/>
              </a:spcBef>
              <a:buNone/>
            </a:pPr>
            <a:r>
              <a:rPr lang="en-US" altLang="en-US" sz="1100" dirty="0">
                <a:latin typeface="Century Gothic" panose="020B0502020202020204" pitchFamily="34" charset="0"/>
              </a:rPr>
              <a:t>Delegates possibly without follow-up </a:t>
            </a:r>
          </a:p>
          <a:p>
            <a:pPr marL="1538288" lvl="4" indent="0">
              <a:spcBef>
                <a:spcPct val="0"/>
              </a:spcBef>
              <a:buNone/>
            </a:pPr>
            <a:r>
              <a:rPr lang="en-US" altLang="en-US" sz="1100" dirty="0">
                <a:latin typeface="Century Gothic" panose="020B0502020202020204" pitchFamily="34" charset="0"/>
              </a:rPr>
              <a:t>Attaches too much importance on good atmosphere and on people  </a:t>
            </a:r>
          </a:p>
          <a:p>
            <a:pPr marL="1538288" lvl="4" indent="0">
              <a:spcBef>
                <a:spcPct val="0"/>
              </a:spcBef>
              <a:buNone/>
            </a:pPr>
            <a:r>
              <a:rPr lang="en-US" altLang="en-US" sz="1100" dirty="0">
                <a:latin typeface="Century Gothic" panose="020B0502020202020204" pitchFamily="34" charset="0"/>
              </a:rPr>
              <a:t>Trusts others too much</a:t>
            </a: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710253" y="2772076"/>
            <a:ext cx="1155104" cy="2752825"/>
            <a:chOff x="8698739" y="2348984"/>
            <a:chExt cx="1155104" cy="3338321"/>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flipV="1">
              <a:off x="8698739" y="2348984"/>
              <a:ext cx="365801" cy="3338321"/>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a:off x="9064540" y="2348984"/>
              <a:ext cx="417117" cy="2772906"/>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a:off x="9487892" y="5110628"/>
              <a:ext cx="365951" cy="0"/>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797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IS</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437318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is open, likes people and will actively make contact with others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does not like aggressive situations or competitive and result seeking </a:t>
            </a:r>
            <a:r>
              <a:rPr lang="en-US" altLang="en-US" sz="1100" dirty="0" err="1">
                <a:latin typeface="Century Gothic" panose="020B0502020202020204" pitchFamily="34" charset="0"/>
              </a:rPr>
              <a:t>organisations</a:t>
            </a:r>
            <a:r>
              <a:rPr lang="en-US" altLang="en-US" sz="1100" dirty="0">
                <a:latin typeface="Century Gothic" panose="020B0502020202020204" pitchFamily="34" charset="0"/>
              </a:rPr>
              <a:t> where the importance of human growth is forgotten.</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Their manager must be easily approachable and a good listener and helper. </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a:spcBef>
                <a:spcPct val="0"/>
              </a:spcBef>
              <a:buNone/>
              <a:tabLst>
                <a:tab pos="180975" algn="l"/>
              </a:tabLst>
            </a:pPr>
            <a:r>
              <a:rPr lang="en-US" altLang="en-US" sz="1100" b="1" dirty="0">
                <a:solidFill>
                  <a:srgbClr val="7BBE56"/>
                </a:solidFill>
                <a:latin typeface="Century Gothic" panose="020B0502020202020204" pitchFamily="34" charset="0"/>
              </a:rPr>
              <a:t>Communication Style:</a:t>
            </a:r>
            <a:r>
              <a:rPr lang="en-US" altLang="en-US" sz="1100" dirty="0">
                <a:latin typeface="Century Gothic" panose="020B0502020202020204" pitchFamily="34" charset="0"/>
              </a:rPr>
              <a:t> This person is a very friendly and pleasant speaker. At times this person may not voice negative concerns even though these should be discussed.</a:t>
            </a:r>
          </a:p>
          <a:p>
            <a:pPr marL="0" indent="0">
              <a:spcBef>
                <a:spcPct val="0"/>
              </a:spcBef>
              <a:buNone/>
              <a:tabLst>
                <a:tab pos="180975" algn="l"/>
              </a:tabLst>
            </a:pPr>
            <a:endParaRPr lang="en-US" altLang="en-US" sz="1100"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Decision-making: </a:t>
            </a:r>
            <a:r>
              <a:rPr lang="en-US" altLang="en-US" sz="1100" dirty="0">
                <a:latin typeface="Century Gothic" panose="020B0502020202020204" pitchFamily="34" charset="0"/>
              </a:rPr>
              <a:t>They are considerate in their decision-making. They are unshakable with regards to things which have an emotional effect on them or with regards to things of principle.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166688" lvl="1"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r>
              <a:rPr lang="en-US" altLang="en-US" sz="1100" dirty="0">
                <a:latin typeface="Century Gothic" panose="020B0502020202020204" pitchFamily="34" charset="0"/>
              </a:rPr>
              <a:t>Encourages people to participate</a:t>
            </a:r>
          </a:p>
          <a:p>
            <a:pPr marL="166688" lvl="1" indent="0" eaLnBrk="1" hangingPunct="1">
              <a:spcBef>
                <a:spcPts val="0"/>
              </a:spcBef>
              <a:buFont typeface="Arial" charset="0"/>
              <a:buNone/>
              <a:defRPr/>
            </a:pPr>
            <a:r>
              <a:rPr lang="en-US" altLang="en-US" sz="1100" dirty="0">
                <a:latin typeface="Century Gothic" panose="020B0502020202020204" pitchFamily="34" charset="0"/>
              </a:rPr>
              <a:t>	Tries to find means to increase job satisfaction </a:t>
            </a:r>
          </a:p>
          <a:p>
            <a:pPr marL="166688" lvl="1" indent="0" eaLnBrk="1" hangingPunct="1">
              <a:spcBef>
                <a:spcPts val="0"/>
              </a:spcBef>
              <a:buFont typeface="Arial" charset="0"/>
              <a:buNone/>
              <a:defRPr/>
            </a:pPr>
            <a:r>
              <a:rPr lang="en-US" altLang="en-US" sz="1100" dirty="0">
                <a:latin typeface="Century Gothic" panose="020B0502020202020204" pitchFamily="34" charset="0"/>
              </a:rPr>
              <a:t>	Maintains the good atmosphere</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1538288" lvl="4" indent="0">
              <a:spcBef>
                <a:spcPts val="0"/>
              </a:spcBef>
              <a:buNone/>
              <a:defRPr/>
            </a:pPr>
            <a:r>
              <a:rPr lang="en-US" altLang="en-US" sz="1100" dirty="0">
                <a:latin typeface="Century Gothic" panose="020B0502020202020204" pitchFamily="34" charset="0"/>
              </a:rPr>
              <a:t>Does not notice warning signs  </a:t>
            </a:r>
          </a:p>
          <a:p>
            <a:pPr marL="1538288" lvl="4" indent="0">
              <a:spcBef>
                <a:spcPts val="0"/>
              </a:spcBef>
              <a:buNone/>
              <a:defRPr/>
            </a:pPr>
            <a:r>
              <a:rPr lang="en-US" altLang="en-US" sz="1100" dirty="0">
                <a:latin typeface="Century Gothic" panose="020B0502020202020204" pitchFamily="34" charset="0"/>
              </a:rPr>
              <a:t>Needs to deal with negative sides of a tasks</a:t>
            </a:r>
          </a:p>
          <a:p>
            <a:pPr marL="1538288" lvl="4" indent="0">
              <a:spcBef>
                <a:spcPts val="0"/>
              </a:spcBef>
              <a:buNone/>
              <a:defRPr/>
            </a:pPr>
            <a:r>
              <a:rPr lang="en-US" altLang="en-US" sz="1100" dirty="0">
                <a:latin typeface="Century Gothic" panose="020B0502020202020204" pitchFamily="34" charset="0"/>
              </a:rPr>
              <a:t>Does not take the bull by its horns</a:t>
            </a: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710253" y="2772076"/>
            <a:ext cx="1155104" cy="2637322"/>
            <a:chOff x="8698739" y="2348984"/>
            <a:chExt cx="1155104" cy="3198252"/>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flipV="1">
              <a:off x="8698739" y="2348984"/>
              <a:ext cx="365801" cy="3198252"/>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a:off x="9064540" y="2348984"/>
              <a:ext cx="402052" cy="0"/>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a:off x="9466592" y="2348984"/>
              <a:ext cx="387251" cy="2761644"/>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862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IC</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437318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is first and foremost motivated by the possibility of creating something together with others or for the delight of others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It will seem as a punishment for this person to be totally cut off from other people</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They should have a manager who by means of friendship and encouragement is able to get them started.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Communication Style:</a:t>
            </a:r>
            <a:r>
              <a:rPr lang="en-US" altLang="en-US" sz="1100" dirty="0">
                <a:latin typeface="Century Gothic" panose="020B0502020202020204" pitchFamily="34" charset="0"/>
              </a:rPr>
              <a:t> This person is good at animating, motivating and building a good environment. On the other hand they are not a person who presents things in detail and does not give orders.</a:t>
            </a:r>
          </a:p>
          <a:p>
            <a:pPr marL="0" indent="0">
              <a:spcBef>
                <a:spcPct val="0"/>
              </a:spcBef>
              <a:buNone/>
              <a:tabLst>
                <a:tab pos="180975" algn="l"/>
              </a:tabLst>
            </a:pPr>
            <a:endParaRPr lang="en-US" altLang="en-US" sz="1100"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Decision-making: </a:t>
            </a:r>
            <a:r>
              <a:rPr lang="en-US" altLang="en-US" sz="1100" dirty="0">
                <a:latin typeface="Century Gothic" panose="020B0502020202020204" pitchFamily="34" charset="0"/>
              </a:rPr>
              <a:t>They are not a cold and calculating ’decision-maker’ who only sees facts. Considerations about where things could be improved are often done from a humane point of view.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166688" lvl="1"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r>
              <a:rPr lang="en-US" altLang="en-US" sz="1100" dirty="0">
                <a:latin typeface="Century Gothic" panose="020B0502020202020204" pitchFamily="34" charset="0"/>
              </a:rPr>
              <a:t>Makes people happy and cheerful </a:t>
            </a:r>
          </a:p>
          <a:p>
            <a:pPr marL="166688" lvl="1" indent="0" eaLnBrk="1" hangingPunct="1">
              <a:spcBef>
                <a:spcPct val="0"/>
              </a:spcBef>
              <a:buFont typeface="Arial" panose="020B0604020202020204" pitchFamily="34" charset="0"/>
              <a:buNone/>
            </a:pPr>
            <a:r>
              <a:rPr lang="en-US" altLang="en-US" sz="1100" dirty="0">
                <a:latin typeface="Century Gothic" panose="020B0502020202020204" pitchFamily="34" charset="0"/>
              </a:rPr>
              <a:t>	Also sees the bright side of things </a:t>
            </a:r>
          </a:p>
          <a:p>
            <a:pPr marL="166688" lvl="1" indent="0" eaLnBrk="1" hangingPunct="1">
              <a:spcBef>
                <a:spcPct val="0"/>
              </a:spcBef>
              <a:buFont typeface="Arial" panose="020B0604020202020204" pitchFamily="34" charset="0"/>
              <a:buNone/>
            </a:pPr>
            <a:r>
              <a:rPr lang="en-US" altLang="en-US" sz="1100" dirty="0">
                <a:latin typeface="Century Gothic" panose="020B0502020202020204" pitchFamily="34" charset="0"/>
              </a:rPr>
              <a:t>	Dose not run unnecessary risks</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a:t>
            </a:r>
          </a:p>
          <a:p>
            <a:pPr marL="0" indent="0" eaLnBrk="1" hangingPunct="1">
              <a:spcBef>
                <a:spcPct val="0"/>
              </a:spcBef>
              <a:buFont typeface="Arial" panose="020B0604020202020204" pitchFamily="34" charset="0"/>
              <a:buNone/>
              <a:tabLst>
                <a:tab pos="180975" algn="l"/>
              </a:tabLst>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1538288" lvl="4" indent="0">
              <a:spcBef>
                <a:spcPct val="0"/>
              </a:spcBef>
              <a:buNone/>
            </a:pPr>
            <a:r>
              <a:rPr lang="en-US" altLang="en-US" sz="1100" dirty="0">
                <a:latin typeface="Century Gothic" panose="020B0502020202020204" pitchFamily="34" charset="0"/>
              </a:rPr>
              <a:t>Embellishes things </a:t>
            </a:r>
          </a:p>
          <a:p>
            <a:pPr marL="1538288" lvl="4" indent="0">
              <a:spcBef>
                <a:spcPct val="0"/>
              </a:spcBef>
              <a:buNone/>
            </a:pPr>
            <a:r>
              <a:rPr lang="en-US" altLang="en-US" sz="1100" dirty="0">
                <a:latin typeface="Century Gothic" panose="020B0502020202020204" pitchFamily="34" charset="0"/>
              </a:rPr>
              <a:t>Talks more than listens </a:t>
            </a:r>
          </a:p>
          <a:p>
            <a:pPr marL="1538288" lvl="4" indent="0">
              <a:spcBef>
                <a:spcPct val="0"/>
              </a:spcBef>
              <a:buNone/>
            </a:pPr>
            <a:r>
              <a:rPr lang="en-US" altLang="en-US" sz="1100" dirty="0">
                <a:latin typeface="Century Gothic" panose="020B0502020202020204" pitchFamily="34" charset="0"/>
              </a:rPr>
              <a:t>Is too decent and kind</a:t>
            </a: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710253" y="2772076"/>
            <a:ext cx="1137822" cy="2637322"/>
            <a:chOff x="8698739" y="2348984"/>
            <a:chExt cx="1137822" cy="3198252"/>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flipV="1">
              <a:off x="8698739" y="2348984"/>
              <a:ext cx="365801" cy="3198252"/>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a:off x="9064540" y="2348984"/>
              <a:ext cx="387930" cy="3069855"/>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flipV="1">
              <a:off x="9466592" y="2430691"/>
              <a:ext cx="369969" cy="2988148"/>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1311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6D6DAF5-799D-A600-F318-469A83D72B04}"/>
              </a:ext>
            </a:extLst>
          </p:cNvPr>
          <p:cNvSpPr>
            <a:spLocks noGrp="1"/>
          </p:cNvSpPr>
          <p:nvPr>
            <p:ph type="title"/>
          </p:nvPr>
        </p:nvSpPr>
        <p:spPr/>
        <p:txBody>
          <a:bodyPr>
            <a:normAutofit/>
          </a:bodyPr>
          <a:lstStyle/>
          <a:p>
            <a:r>
              <a:rPr lang="en-US" sz="6000" b="1" dirty="0"/>
              <a:t>Combination of </a:t>
            </a:r>
            <a:br>
              <a:rPr lang="en-US" sz="6000" b="1" dirty="0"/>
            </a:br>
            <a:r>
              <a:rPr lang="en-US" sz="6000" b="1" dirty="0"/>
              <a:t>S Styles</a:t>
            </a:r>
            <a:endParaRPr lang="en-NZ" sz="6000" b="1" dirty="0"/>
          </a:p>
        </p:txBody>
      </p:sp>
      <p:sp>
        <p:nvSpPr>
          <p:cNvPr id="13" name="Footer Placeholder 12">
            <a:extLst>
              <a:ext uri="{FF2B5EF4-FFF2-40B4-BE49-F238E27FC236}">
                <a16:creationId xmlns:a16="http://schemas.microsoft.com/office/drawing/2014/main" id="{D25AA9C8-B468-90A9-AD53-D6C55C2D6A7B}"/>
              </a:ext>
            </a:extLst>
          </p:cNvPr>
          <p:cNvSpPr>
            <a:spLocks noGrp="1"/>
          </p:cNvSpPr>
          <p:nvPr>
            <p:ph type="ftr" sz="quarter" idx="4294967295"/>
          </p:nvPr>
        </p:nvSpPr>
        <p:spPr>
          <a:xfrm>
            <a:off x="7214717" y="6610350"/>
            <a:ext cx="4826070" cy="247650"/>
          </a:xfrm>
        </p:spPr>
        <p:txBody>
          <a:bodyPr/>
          <a:lstStyle/>
          <a:p>
            <a:pPr algn="r"/>
            <a:r>
              <a:rPr lang="en-US" dirty="0">
                <a:solidFill>
                  <a:srgbClr val="002060"/>
                </a:solidFill>
              </a:rPr>
              <a:t>2023 Copyright HR Profiling Solutions</a:t>
            </a:r>
            <a:endParaRPr lang="en-US" b="0" dirty="0">
              <a:solidFill>
                <a:srgbClr val="002060"/>
              </a:solidFill>
            </a:endParaRPr>
          </a:p>
        </p:txBody>
      </p:sp>
    </p:spTree>
    <p:extLst>
      <p:ext uri="{BB962C8B-B14F-4D97-AF65-F5344CB8AC3E}">
        <p14:creationId xmlns:p14="http://schemas.microsoft.com/office/powerpoint/2010/main" val="1759495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S</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599413" cy="437318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is motivated by well-defined tasks and responsibility and by getting instructions, while working, on how best to carry out the task.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is careful not to draw hasty conclusions. They draw back from people who seem dishonest.</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The manager must understand to make the most of this person’s wish to be an integrated part of his group and to do their best for others. The manager must therefore be able to reward this so-called ‘invisible work’ that this person is accomplishing.</a:t>
            </a:r>
          </a:p>
          <a:p>
            <a:pPr marL="0" indent="0" eaLnBrk="1" hangingPunct="1">
              <a:spcBef>
                <a:spcPct val="0"/>
              </a:spcBef>
              <a:buFont typeface="Arial" panose="020B0604020202020204" pitchFamily="34" charset="0"/>
              <a:buNone/>
            </a:pPr>
            <a:endParaRPr lang="en-US" altLang="en-US" sz="1100" b="1" dirty="0">
              <a:solidFill>
                <a:srgbClr val="7BBE56"/>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Communication Style: </a:t>
            </a:r>
            <a:r>
              <a:rPr lang="en-US" altLang="en-US" sz="1100" dirty="0">
                <a:latin typeface="Century Gothic" panose="020B0502020202020204" pitchFamily="34" charset="0"/>
              </a:rPr>
              <a:t>This person is very calm and thoughtful in their communications, but should sometimes be a bit more inspiring and outgoing.</a:t>
            </a:r>
          </a:p>
          <a:p>
            <a:pPr marL="0" indent="0" eaLnBrk="1" hangingPunct="1">
              <a:spcBef>
                <a:spcPct val="0"/>
              </a:spcBef>
              <a:buFont typeface="Arial" panose="020B0604020202020204" pitchFamily="34" charset="0"/>
              <a:buNone/>
            </a:pPr>
            <a:endParaRPr lang="en-US" altLang="en-US" sz="1100" dirty="0">
              <a:solidFill>
                <a:srgbClr val="7BBE56"/>
              </a:solidFill>
              <a:latin typeface="Century Gothic" panose="020B0502020202020204" pitchFamily="34" charset="0"/>
            </a:endParaRPr>
          </a:p>
          <a:p>
            <a:pPr marL="0" indent="0">
              <a:spcBef>
                <a:spcPts val="0"/>
              </a:spcBef>
              <a:buNone/>
              <a:defRPr/>
            </a:pPr>
            <a:r>
              <a:rPr lang="en-US" altLang="en-US" sz="1100" b="1" dirty="0">
                <a:solidFill>
                  <a:srgbClr val="7BBE56"/>
                </a:solidFill>
                <a:latin typeface="Century Gothic" panose="020B0502020202020204" pitchFamily="34" charset="0"/>
              </a:rPr>
              <a:t>Decision-making:</a:t>
            </a:r>
            <a:r>
              <a:rPr lang="en-US" altLang="en-US" sz="1100" dirty="0">
                <a:latin typeface="Century Gothic" panose="020B0502020202020204" pitchFamily="34" charset="0"/>
              </a:rPr>
              <a:t> With regards to decision-making, they will under normal circumstances </a:t>
            </a:r>
            <a:r>
              <a:rPr lang="en-US" altLang="en-US" sz="1100" dirty="0" err="1">
                <a:latin typeface="Century Gothic" panose="020B0502020202020204" pitchFamily="34" charset="0"/>
              </a:rPr>
              <a:t>emphasise</a:t>
            </a:r>
            <a:r>
              <a:rPr lang="en-US" altLang="en-US" sz="1100" dirty="0">
                <a:latin typeface="Century Gothic" panose="020B0502020202020204" pitchFamily="34" charset="0"/>
              </a:rPr>
              <a:t> the importance of thorough and detailed thinking which will remove all potentially threatening elements.</a:t>
            </a:r>
          </a:p>
          <a:p>
            <a:pPr marL="0" indent="0">
              <a:spcBef>
                <a:spcPts val="0"/>
              </a:spcBef>
              <a:buNone/>
              <a:defRPr/>
            </a:pPr>
            <a:endParaRPr lang="en-US" altLang="en-US" sz="1100" b="1" dirty="0">
              <a:solidFill>
                <a:srgbClr val="7BBE56"/>
              </a:solidFill>
              <a:latin typeface="Century Gothic" panose="020B0502020202020204" pitchFamily="34" charset="0"/>
            </a:endParaRPr>
          </a:p>
          <a:p>
            <a:pPr marL="0" indent="0">
              <a:spcBef>
                <a:spcPts val="0"/>
              </a:spcBef>
              <a:buNone/>
              <a:defRPr/>
            </a:pPr>
            <a:r>
              <a:rPr lang="en-US" altLang="en-US" sz="1100" b="1" dirty="0">
                <a:solidFill>
                  <a:srgbClr val="7BBE56"/>
                </a:solidFill>
                <a:latin typeface="Century Gothic" panose="020B0502020202020204" pitchFamily="34" charset="0"/>
              </a:rPr>
              <a:t>	Strengths:</a:t>
            </a:r>
            <a:r>
              <a:rPr lang="en-US" altLang="en-US" sz="1100" dirty="0">
                <a:solidFill>
                  <a:srgbClr val="7BBE56"/>
                </a:solidFill>
                <a:latin typeface="Century Gothic" panose="020B0502020202020204" pitchFamily="34" charset="0"/>
              </a:rPr>
              <a:t> 	</a:t>
            </a:r>
            <a:r>
              <a:rPr lang="en-US" altLang="en-US" sz="1100" dirty="0">
                <a:latin typeface="Century Gothic" panose="020B0502020202020204" pitchFamily="34" charset="0"/>
              </a:rPr>
              <a:t>Works systematically - is not changeable </a:t>
            </a:r>
          </a:p>
          <a:p>
            <a:pPr marL="1538288" lvl="4" indent="0">
              <a:spcBef>
                <a:spcPts val="0"/>
              </a:spcBef>
              <a:buNone/>
              <a:defRPr/>
            </a:pPr>
            <a:r>
              <a:rPr lang="en-US" altLang="en-US" sz="1100" dirty="0">
                <a:latin typeface="Century Gothic" panose="020B0502020202020204" pitchFamily="34" charset="0"/>
              </a:rPr>
              <a:t>	Makes small improvements without damaging the 	existing order </a:t>
            </a:r>
          </a:p>
          <a:p>
            <a:pPr marL="166688" lvl="1" indent="0" eaLnBrk="1" hangingPunct="1">
              <a:spcBef>
                <a:spcPts val="0"/>
              </a:spcBef>
              <a:buFont typeface="Arial" charset="0"/>
              <a:buNone/>
              <a:defRPr/>
            </a:pPr>
            <a:r>
              <a:rPr lang="en-US" altLang="en-US" sz="1100" dirty="0">
                <a:latin typeface="Century Gothic" panose="020B0502020202020204" pitchFamily="34" charset="0"/>
              </a:rPr>
              <a:t>		Works systematically</a:t>
            </a:r>
          </a:p>
          <a:p>
            <a:pPr marL="0" indent="0" eaLnBrk="1" hangingPunct="1">
              <a:spcBef>
                <a:spcPts val="0"/>
              </a:spcBef>
              <a:buFont typeface="Arial" charset="0"/>
              <a:buNone/>
              <a:defRPr/>
            </a:pPr>
            <a:endParaRPr lang="en-US" altLang="en-US" sz="1100" dirty="0">
              <a:solidFill>
                <a:srgbClr val="7BBE56"/>
              </a:solidFill>
              <a:latin typeface="Century Gothic" panose="020B0502020202020204" pitchFamily="34" charset="0"/>
            </a:endParaRPr>
          </a:p>
          <a:p>
            <a:pPr marL="1314450" lvl="3" indent="0">
              <a:spcBef>
                <a:spcPts val="0"/>
              </a:spcBef>
              <a:buNone/>
              <a:defRPr/>
            </a:pPr>
            <a:r>
              <a:rPr lang="en-US" altLang="en-US" sz="1100" b="1" dirty="0">
                <a:solidFill>
                  <a:srgbClr val="7BBE56"/>
                </a:solidFill>
                <a:latin typeface="Century Gothic" panose="020B0502020202020204" pitchFamily="34" charset="0"/>
              </a:rPr>
              <a:t>Stress reactions/areas of development</a:t>
            </a:r>
            <a:r>
              <a:rPr lang="en-US" altLang="en-US" sz="1100" dirty="0">
                <a:solidFill>
                  <a:srgbClr val="7BBE56"/>
                </a:solidFill>
                <a:latin typeface="Century Gothic" panose="020B0502020202020204" pitchFamily="34" charset="0"/>
              </a:rPr>
              <a:t>: </a:t>
            </a:r>
          </a:p>
          <a:p>
            <a:pPr marL="1552575" lvl="4" indent="0">
              <a:spcBef>
                <a:spcPts val="0"/>
              </a:spcBef>
              <a:buNone/>
              <a:defRPr/>
            </a:pPr>
            <a:r>
              <a:rPr lang="en-US" altLang="en-US" sz="1100" dirty="0">
                <a:latin typeface="Century Gothic" panose="020B0502020202020204" pitchFamily="34" charset="0"/>
              </a:rPr>
              <a:t>	Gets caught in routines </a:t>
            </a:r>
          </a:p>
          <a:p>
            <a:pPr marL="1552575" lvl="4" indent="0">
              <a:spcBef>
                <a:spcPts val="0"/>
              </a:spcBef>
              <a:buNone/>
              <a:defRPr/>
            </a:pPr>
            <a:r>
              <a:rPr lang="en-US" altLang="en-US" sz="1100" dirty="0">
                <a:latin typeface="Century Gothic" panose="020B0502020202020204" pitchFamily="34" charset="0"/>
              </a:rPr>
              <a:t>	Only makes small changes </a:t>
            </a: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727425" y="2865620"/>
            <a:ext cx="1129291" cy="2483590"/>
            <a:chOff x="8715911" y="2462424"/>
            <a:chExt cx="1129291" cy="3011822"/>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flipV="1">
              <a:off x="8715911" y="5398602"/>
              <a:ext cx="368674" cy="75644"/>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flipV="1">
              <a:off x="9087721" y="2547233"/>
              <a:ext cx="378871" cy="2851369"/>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a:off x="9459531" y="2462424"/>
              <a:ext cx="385671" cy="2936178"/>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6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SD</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437318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is motivated by the knowledge that they are not let down and that they can work confidently for the future.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would rather not jump from case to case or break their promises.</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It is important that the manager gets to build up respect for them self. They must be ready to help and participate when needed. </a:t>
            </a:r>
            <a:br>
              <a:rPr lang="en-US" altLang="en-US" sz="1100" dirty="0">
                <a:latin typeface="Century Gothic" panose="020B0502020202020204" pitchFamily="34" charset="0"/>
              </a:rPr>
            </a:br>
            <a:endParaRPr lang="en-US" altLang="en-US" sz="1100" b="1"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Communication Style: </a:t>
            </a:r>
            <a:r>
              <a:rPr lang="en-US" altLang="en-US" sz="1100" dirty="0">
                <a:latin typeface="Century Gothic" panose="020B0502020202020204" pitchFamily="34" charset="0"/>
              </a:rPr>
              <a:t>They are by no means an outgoing or eager communicator but when they have something to say it is most often said in a very direct way.</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Decision-making:</a:t>
            </a:r>
            <a:r>
              <a:rPr lang="en-US" altLang="en-US" sz="1100" dirty="0">
                <a:latin typeface="Century Gothic" panose="020B0502020202020204" pitchFamily="34" charset="0"/>
              </a:rPr>
              <a:t> If the situation is vague, indistinct and full of risks, they will become thoughtful and therefore use more time making the decision. </a:t>
            </a: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p>
          <a:p>
            <a:pPr marL="1081088" lvl="3" indent="0">
              <a:buNone/>
              <a:defRPr/>
            </a:pPr>
            <a:r>
              <a:rPr lang="en-US" altLang="en-US" sz="1100" dirty="0">
                <a:latin typeface="Century Gothic" panose="020B0502020202020204" pitchFamily="34" charset="0"/>
              </a:rPr>
              <a:t>Good at finding small errors and faults  </a:t>
            </a:r>
          </a:p>
          <a:p>
            <a:pPr marL="1081088" lvl="3" indent="0">
              <a:buNone/>
              <a:defRPr/>
            </a:pPr>
            <a:r>
              <a:rPr lang="en-US" altLang="en-US" sz="1100" dirty="0">
                <a:latin typeface="Century Gothic" panose="020B0502020202020204" pitchFamily="34" charset="0"/>
              </a:rPr>
              <a:t>Is hard working and concentrates on their job  </a:t>
            </a:r>
          </a:p>
          <a:p>
            <a:pPr marL="1081088" lvl="3" indent="0">
              <a:buNone/>
              <a:defRPr/>
            </a:pPr>
            <a:r>
              <a:rPr lang="en-US" altLang="en-US" sz="1100" dirty="0">
                <a:latin typeface="Century Gothic" panose="020B0502020202020204" pitchFamily="34" charset="0"/>
              </a:rPr>
              <a:t>Good at planning work routines</a:t>
            </a:r>
            <a:endParaRPr lang="en-US" altLang="en-US" sz="1100" dirty="0">
              <a:solidFill>
                <a:srgbClr val="7BBE56"/>
              </a:solidFill>
              <a:latin typeface="Century Gothic" panose="020B0502020202020204" pitchFamily="34" charset="0"/>
            </a:endParaRP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457200" lvl="1" indent="-276225" eaLnBrk="1" hangingPunct="1">
              <a:spcBef>
                <a:spcPts val="0"/>
              </a:spcBef>
              <a:buFont typeface="Arial" charset="0"/>
              <a:buNone/>
              <a:defRPr/>
            </a:pPr>
            <a:r>
              <a:rPr lang="en-US" altLang="en-US" sz="1100" dirty="0">
                <a:solidFill>
                  <a:srgbClr val="7BBE56"/>
                </a:solidFill>
                <a:latin typeface="Century Gothic" panose="020B0502020202020204" pitchFamily="34" charset="0"/>
              </a:rPr>
              <a:t>			</a:t>
            </a:r>
            <a:r>
              <a:rPr lang="en-US" altLang="en-US" sz="1100" dirty="0">
                <a:latin typeface="Century Gothic" panose="020B0502020202020204" pitchFamily="34" charset="0"/>
              </a:rPr>
              <a:t>Gets stuck in their own habits </a:t>
            </a:r>
          </a:p>
          <a:p>
            <a:pPr marL="1828800" lvl="4" indent="-276225">
              <a:spcBef>
                <a:spcPts val="0"/>
              </a:spcBef>
              <a:buNone/>
              <a:defRPr/>
            </a:pPr>
            <a:r>
              <a:rPr lang="en-US" altLang="en-US" sz="1100" dirty="0">
                <a:latin typeface="Century Gothic" panose="020B0502020202020204" pitchFamily="34" charset="0"/>
              </a:rPr>
              <a:t>	Makes only small changes </a:t>
            </a:r>
          </a:p>
          <a:p>
            <a:pPr marL="1828800" lvl="4" indent="-276225">
              <a:spcBef>
                <a:spcPts val="0"/>
              </a:spcBef>
              <a:buNone/>
              <a:defRPr/>
            </a:pPr>
            <a:r>
              <a:rPr lang="en-US" altLang="en-US" sz="1100" dirty="0">
                <a:latin typeface="Century Gothic" panose="020B0502020202020204" pitchFamily="34" charset="0"/>
              </a:rPr>
              <a:t>	Makes more of a fuss of people they know than of strangers</a:t>
            </a:r>
          </a:p>
          <a:p>
            <a:pPr marL="0" indent="0" eaLnBrk="1" hangingPunct="1">
              <a:spcBef>
                <a:spcPts val="0"/>
              </a:spcBef>
              <a:buFont typeface="Arial" charset="0"/>
              <a:buNone/>
              <a:defRPr/>
            </a:pPr>
            <a:endParaRPr lang="en-US" altLang="en-US" sz="1100" dirty="0">
              <a:solidFill>
                <a:srgbClr val="7BBE56"/>
              </a:solidFill>
              <a:latin typeface="Century Gothic" panose="020B0502020202020204" pitchFamily="34" charset="0"/>
            </a:endParaRP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710253" y="2839452"/>
            <a:ext cx="1146463" cy="2579570"/>
            <a:chOff x="8698739" y="2430691"/>
            <a:chExt cx="1146463" cy="3128217"/>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a:off x="8698739" y="2722502"/>
              <a:ext cx="365801" cy="2836406"/>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flipV="1">
              <a:off x="9077699" y="2430691"/>
              <a:ext cx="374771" cy="3128217"/>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a:off x="9439162" y="2465804"/>
              <a:ext cx="406040" cy="2932799"/>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592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SI</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349156" cy="437318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is motivated by a safe and known environment. They wish to plan things long-term. They appreciate perseverance and the ability to keep promises.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A person like this normally tries to avoid very aggressive and restless people. </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The manager must be consistent, but at the same time be able to </a:t>
            </a:r>
            <a:r>
              <a:rPr lang="en-US" altLang="en-US" sz="1100" dirty="0" err="1">
                <a:latin typeface="Century Gothic" panose="020B0502020202020204" pitchFamily="34" charset="0"/>
              </a:rPr>
              <a:t>recognise</a:t>
            </a:r>
            <a:r>
              <a:rPr lang="en-US" altLang="en-US" sz="1100" dirty="0">
                <a:latin typeface="Century Gothic" panose="020B0502020202020204" pitchFamily="34" charset="0"/>
              </a:rPr>
              <a:t> this person’s effort even though they is not looking for praise. </a:t>
            </a:r>
          </a:p>
          <a:p>
            <a:pPr marL="0" indent="0" eaLnBrk="1" hangingPunct="1">
              <a:spcBef>
                <a:spcPct val="0"/>
              </a:spcBef>
              <a:buFont typeface="Arial" panose="020B0604020202020204" pitchFamily="34" charset="0"/>
              <a:buNone/>
            </a:pPr>
            <a:endParaRPr lang="en-US" altLang="en-US" sz="1100" b="1" dirty="0">
              <a:solidFill>
                <a:srgbClr val="7BBE56"/>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Communication Style: </a:t>
            </a:r>
            <a:r>
              <a:rPr lang="en-US" altLang="en-US" sz="1100" dirty="0">
                <a:latin typeface="Century Gothic" panose="020B0502020202020204" pitchFamily="34" charset="0"/>
              </a:rPr>
              <a:t>They are a pleasant debater with good qualification both for listening and for participating in a discussion. They are not terribly good at inspiring and motivating others.</a:t>
            </a:r>
          </a:p>
          <a:p>
            <a:pPr marL="0" indent="0" eaLnBrk="1" hangingPunct="1">
              <a:spcBef>
                <a:spcPct val="0"/>
              </a:spcBef>
              <a:buFont typeface="Arial" panose="020B0604020202020204" pitchFamily="34" charset="0"/>
              <a:buNone/>
            </a:pPr>
            <a:endParaRPr lang="en-US" altLang="en-US" sz="1100"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Decision-making:</a:t>
            </a:r>
            <a:r>
              <a:rPr lang="en-US" altLang="en-US" sz="1100" dirty="0">
                <a:latin typeface="Century Gothic" panose="020B0502020202020204" pitchFamily="34" charset="0"/>
              </a:rPr>
              <a:t> This person can be a bit of a careful decision-maker because they want to show consideration for everyone. </a:t>
            </a:r>
            <a:br>
              <a:rPr lang="en-US" altLang="en-US" sz="1100" dirty="0">
                <a:latin typeface="Century Gothic" panose="020B0502020202020204" pitchFamily="34" charset="0"/>
              </a:rPr>
            </a:br>
            <a:endParaRPr lang="en-US" altLang="en-US" sz="1100" b="1"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	Strengths:</a:t>
            </a:r>
            <a:r>
              <a:rPr lang="en-US" altLang="en-US" sz="1100" dirty="0">
                <a:solidFill>
                  <a:srgbClr val="7BBE56"/>
                </a:solidFill>
                <a:latin typeface="Century Gothic" panose="020B0502020202020204" pitchFamily="34" charset="0"/>
              </a:rPr>
              <a:t> </a:t>
            </a:r>
          </a:p>
          <a:p>
            <a:pPr marL="1081088" lvl="3" indent="0">
              <a:spcBef>
                <a:spcPct val="0"/>
              </a:spcBef>
              <a:buNone/>
            </a:pPr>
            <a:r>
              <a:rPr lang="en-US" altLang="en-US" sz="1100" dirty="0">
                <a:latin typeface="Century Gothic" panose="020B0502020202020204" pitchFamily="34" charset="0"/>
              </a:rPr>
              <a:t>Is always ready to help </a:t>
            </a:r>
          </a:p>
          <a:p>
            <a:pPr marL="1081088" lvl="3" indent="0">
              <a:spcBef>
                <a:spcPct val="0"/>
              </a:spcBef>
              <a:buNone/>
            </a:pPr>
            <a:r>
              <a:rPr lang="en-US" altLang="en-US" sz="1100" dirty="0">
                <a:latin typeface="Century Gothic" panose="020B0502020202020204" pitchFamily="34" charset="0"/>
              </a:rPr>
              <a:t>Does not </a:t>
            </a:r>
            <a:r>
              <a:rPr lang="en-US" altLang="en-US" sz="1100" dirty="0" err="1">
                <a:latin typeface="Century Gothic" panose="020B0502020202020204" pitchFamily="34" charset="0"/>
              </a:rPr>
              <a:t>emphasise</a:t>
            </a:r>
            <a:r>
              <a:rPr lang="en-US" altLang="en-US" sz="1100" dirty="0">
                <a:latin typeface="Century Gothic" panose="020B0502020202020204" pitchFamily="34" charset="0"/>
              </a:rPr>
              <a:t> their own resolve in an exaggerated way </a:t>
            </a:r>
          </a:p>
          <a:p>
            <a:pPr marL="1081088" lvl="3" indent="0">
              <a:spcBef>
                <a:spcPct val="0"/>
              </a:spcBef>
              <a:buNone/>
            </a:pPr>
            <a:r>
              <a:rPr lang="en-US" altLang="en-US" sz="1100" dirty="0">
                <a:latin typeface="Century Gothic" panose="020B0502020202020204" pitchFamily="34" charset="0"/>
              </a:rPr>
              <a:t>Does what they have has promised </a:t>
            </a: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1538288" lvl="4" indent="0">
              <a:spcBef>
                <a:spcPct val="0"/>
              </a:spcBef>
              <a:buNone/>
            </a:pPr>
            <a:r>
              <a:rPr lang="en-US" altLang="en-US" sz="1100" dirty="0">
                <a:latin typeface="Century Gothic" panose="020B0502020202020204" pitchFamily="34" charset="0"/>
              </a:rPr>
              <a:t>		A slow and doubtful decision-maker  </a:t>
            </a:r>
          </a:p>
          <a:p>
            <a:pPr marL="1538288" lvl="4" indent="0">
              <a:spcBef>
                <a:spcPct val="0"/>
              </a:spcBef>
              <a:buNone/>
            </a:pPr>
            <a:r>
              <a:rPr lang="en-US" altLang="en-US" sz="1100" dirty="0">
                <a:latin typeface="Century Gothic" panose="020B0502020202020204" pitchFamily="34" charset="0"/>
              </a:rPr>
              <a:t>		Mourns on behalf of others </a:t>
            </a:r>
          </a:p>
          <a:p>
            <a:pPr marL="1538288" lvl="4" indent="0">
              <a:spcBef>
                <a:spcPct val="0"/>
              </a:spcBef>
              <a:buNone/>
            </a:pPr>
            <a:r>
              <a:rPr lang="en-US" altLang="en-US" sz="1100" dirty="0">
                <a:latin typeface="Century Gothic" panose="020B0502020202020204" pitchFamily="34" charset="0"/>
              </a:rPr>
              <a:t>		Seeks safety in others opinions</a:t>
            </a:r>
          </a:p>
          <a:p>
            <a:pPr marL="0" indent="0" eaLnBrk="1" hangingPunct="1">
              <a:spcBef>
                <a:spcPts val="0"/>
              </a:spcBef>
              <a:buFont typeface="Arial" charset="0"/>
              <a:buNone/>
              <a:defRPr/>
            </a:pPr>
            <a:endParaRPr lang="en-US" altLang="en-US" sz="1100" dirty="0">
              <a:solidFill>
                <a:srgbClr val="7BBE56"/>
              </a:solidFill>
              <a:latin typeface="Century Gothic" panose="020B0502020202020204" pitchFamily="34" charset="0"/>
            </a:endParaRP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3" name="Group 2">
            <a:extLst>
              <a:ext uri="{FF2B5EF4-FFF2-40B4-BE49-F238E27FC236}">
                <a16:creationId xmlns:a16="http://schemas.microsoft.com/office/drawing/2014/main" id="{C971D0AE-7FC6-51C1-1047-8CEA4899B9BD}"/>
              </a:ext>
            </a:extLst>
          </p:cNvPr>
          <p:cNvGrpSpPr/>
          <p:nvPr/>
        </p:nvGrpSpPr>
        <p:grpSpPr>
          <a:xfrm>
            <a:off x="8703599" y="2868406"/>
            <a:ext cx="1153117" cy="2666501"/>
            <a:chOff x="8692085" y="2465804"/>
            <a:chExt cx="1153117" cy="3233637"/>
          </a:xfrm>
        </p:grpSpPr>
        <p:cxnSp>
          <p:nvCxnSpPr>
            <p:cNvPr id="4" name="Straight Connector 3">
              <a:extLst>
                <a:ext uri="{FF2B5EF4-FFF2-40B4-BE49-F238E27FC236}">
                  <a16:creationId xmlns:a16="http://schemas.microsoft.com/office/drawing/2014/main" id="{575EC098-0183-5074-5E5A-D23DF056B6AD}"/>
                </a:ext>
              </a:extLst>
            </p:cNvPr>
            <p:cNvCxnSpPr>
              <a:cxnSpLocks/>
            </p:cNvCxnSpPr>
            <p:nvPr/>
          </p:nvCxnSpPr>
          <p:spPr>
            <a:xfrm flipV="1">
              <a:off x="8692085" y="2606337"/>
              <a:ext cx="378960" cy="3093104"/>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AF8C41D-3BA3-19E4-138B-B58AE4F5737D}"/>
                </a:ext>
              </a:extLst>
            </p:cNvPr>
            <p:cNvCxnSpPr>
              <a:cxnSpLocks/>
            </p:cNvCxnSpPr>
            <p:nvPr/>
          </p:nvCxnSpPr>
          <p:spPr>
            <a:xfrm flipV="1">
              <a:off x="9075905" y="2465804"/>
              <a:ext cx="390687" cy="140532"/>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98F0470-06A1-DCA4-FC0B-6BDD4B24B328}"/>
                </a:ext>
              </a:extLst>
            </p:cNvPr>
            <p:cNvCxnSpPr>
              <a:cxnSpLocks/>
            </p:cNvCxnSpPr>
            <p:nvPr/>
          </p:nvCxnSpPr>
          <p:spPr>
            <a:xfrm>
              <a:off x="9439162" y="2465804"/>
              <a:ext cx="406040" cy="2932799"/>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1525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SC</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437318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would like to concentrate on their own things. It is very important for this person to know what is expected of them.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avoids forming hasty opinions. They do not want to make hurried decisions and do not want to carry out other peoples hurried decisions.</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They wish and need a well balanced manager who is able and willing to take care of their subordinates. </a:t>
            </a:r>
          </a:p>
          <a:p>
            <a:pPr marL="0" indent="0" eaLnBrk="1" hangingPunct="1">
              <a:spcBef>
                <a:spcPct val="0"/>
              </a:spcBef>
              <a:buFont typeface="Arial" panose="020B0604020202020204" pitchFamily="34" charset="0"/>
              <a:buNone/>
            </a:pPr>
            <a:endParaRPr lang="en-US" altLang="en-US" sz="1100" b="1" dirty="0">
              <a:solidFill>
                <a:srgbClr val="7BBE56"/>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Communication Style: </a:t>
            </a:r>
            <a:r>
              <a:rPr lang="en-US" altLang="en-US" sz="1100" dirty="0">
                <a:latin typeface="Century Gothic" panose="020B0502020202020204" pitchFamily="34" charset="0"/>
              </a:rPr>
              <a:t>This person’s best side as a communicator is by far their patience to listen and </a:t>
            </a:r>
            <a:r>
              <a:rPr lang="en-US" altLang="en-US" sz="1100" dirty="0" err="1">
                <a:latin typeface="Century Gothic" panose="020B0502020202020204" pitchFamily="34" charset="0"/>
              </a:rPr>
              <a:t>analyse</a:t>
            </a:r>
            <a:r>
              <a:rPr lang="en-US" altLang="en-US" sz="1100" dirty="0">
                <a:latin typeface="Century Gothic" panose="020B0502020202020204" pitchFamily="34" charset="0"/>
              </a:rPr>
              <a:t> what has been said. They have a calm appearance that seems to inspire confidence. </a:t>
            </a:r>
          </a:p>
          <a:p>
            <a:pPr marL="0" indent="0" eaLnBrk="1" hangingPunct="1">
              <a:spcBef>
                <a:spcPct val="0"/>
              </a:spcBef>
              <a:buFont typeface="Arial" panose="020B0604020202020204" pitchFamily="34" charset="0"/>
              <a:buNone/>
            </a:pPr>
            <a:endParaRPr lang="en-US" altLang="en-US" sz="1100" dirty="0">
              <a:solidFill>
                <a:srgbClr val="7BBE56"/>
              </a:solidFill>
              <a:latin typeface="Century Gothic" panose="020B0502020202020204" pitchFamily="34" charset="0"/>
            </a:endParaRPr>
          </a:p>
          <a:p>
            <a:pPr marL="0" indent="0">
              <a:spcBef>
                <a:spcPts val="0"/>
              </a:spcBef>
              <a:buNone/>
              <a:defRPr/>
            </a:pPr>
            <a:r>
              <a:rPr lang="en-US" altLang="en-US" sz="1100" b="1" dirty="0">
                <a:solidFill>
                  <a:srgbClr val="7BBE56"/>
                </a:solidFill>
                <a:latin typeface="Century Gothic" panose="020B0502020202020204" pitchFamily="34" charset="0"/>
              </a:rPr>
              <a:t>Decision-making:</a:t>
            </a:r>
            <a:r>
              <a:rPr lang="en-US" altLang="en-US" sz="1100" dirty="0">
                <a:latin typeface="Century Gothic" panose="020B0502020202020204" pitchFamily="34" charset="0"/>
              </a:rPr>
              <a:t> This person is efficient when making routine decisions as long as there are clear instructions on how to do this. </a:t>
            </a:r>
          </a:p>
          <a:p>
            <a:pPr marL="0" indent="0">
              <a:spcBef>
                <a:spcPts val="0"/>
              </a:spcBef>
              <a:buNone/>
              <a:defRPr/>
            </a:pPr>
            <a:endParaRPr lang="en-US" altLang="en-US" sz="1100" b="1" dirty="0">
              <a:solidFill>
                <a:srgbClr val="7BBE56"/>
              </a:solidFill>
              <a:latin typeface="Century Gothic" panose="020B0502020202020204" pitchFamily="34" charset="0"/>
            </a:endParaRPr>
          </a:p>
          <a:p>
            <a:pPr marL="0" indent="0">
              <a:spcBef>
                <a:spcPts val="0"/>
              </a:spcBef>
              <a:buNone/>
              <a:defRPr/>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p>
          <a:p>
            <a:pPr marL="623888" lvl="2" indent="0">
              <a:spcBef>
                <a:spcPct val="0"/>
              </a:spcBef>
              <a:buNone/>
            </a:pPr>
            <a:r>
              <a:rPr lang="en-US" altLang="en-US" sz="1000" dirty="0">
                <a:latin typeface="Century Gothic" panose="020B0502020202020204" pitchFamily="34" charset="0"/>
              </a:rPr>
              <a:t>They will act on prearranged principles </a:t>
            </a:r>
          </a:p>
          <a:p>
            <a:pPr marL="623888" lvl="2" indent="0">
              <a:spcBef>
                <a:spcPct val="0"/>
              </a:spcBef>
              <a:buNone/>
            </a:pPr>
            <a:r>
              <a:rPr lang="en-US" altLang="en-US" sz="1000" dirty="0">
                <a:latin typeface="Century Gothic" panose="020B0502020202020204" pitchFamily="34" charset="0"/>
              </a:rPr>
              <a:t>Is able to concentrate on their own tasks  </a:t>
            </a:r>
          </a:p>
          <a:p>
            <a:pPr marL="623888" lvl="2" indent="0">
              <a:spcBef>
                <a:spcPct val="0"/>
              </a:spcBef>
              <a:buNone/>
            </a:pPr>
            <a:r>
              <a:rPr lang="en-US" altLang="en-US" sz="1000" dirty="0">
                <a:latin typeface="Century Gothic" panose="020B0502020202020204" pitchFamily="34" charset="0"/>
              </a:rPr>
              <a:t>Does not create rash solutions</a:t>
            </a:r>
          </a:p>
          <a:p>
            <a:pPr marL="0" indent="0" eaLnBrk="1" hangingPunct="1">
              <a:spcBef>
                <a:spcPct val="0"/>
              </a:spcBef>
              <a:buFont typeface="Arial" panose="020B0604020202020204" pitchFamily="34" charset="0"/>
              <a:buNone/>
            </a:pPr>
            <a:endParaRPr lang="en-US" altLang="en-US" sz="1200" b="1" dirty="0">
              <a:solidFill>
                <a:srgbClr val="0070C0"/>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1538288" lvl="4" indent="0">
              <a:spcBef>
                <a:spcPct val="0"/>
              </a:spcBef>
              <a:buNone/>
            </a:pPr>
            <a:r>
              <a:rPr lang="en-US" altLang="en-US" sz="1100" dirty="0">
                <a:latin typeface="Century Gothic" panose="020B0502020202020204" pitchFamily="34" charset="0"/>
              </a:rPr>
              <a:t>Is inconstant in situations of decision-making </a:t>
            </a:r>
          </a:p>
          <a:p>
            <a:pPr marL="1538288" lvl="4" indent="0">
              <a:spcBef>
                <a:spcPct val="0"/>
              </a:spcBef>
              <a:buNone/>
            </a:pPr>
            <a:r>
              <a:rPr lang="en-US" altLang="en-US" sz="1100" dirty="0">
                <a:latin typeface="Century Gothic" panose="020B0502020202020204" pitchFamily="34" charset="0"/>
              </a:rPr>
              <a:t>Has difficulties in making up their mind </a:t>
            </a:r>
          </a:p>
          <a:p>
            <a:pPr marL="1538288" lvl="4" indent="0">
              <a:spcBef>
                <a:spcPct val="0"/>
              </a:spcBef>
              <a:buNone/>
            </a:pPr>
            <a:r>
              <a:rPr lang="en-US" altLang="en-US" sz="1100" dirty="0">
                <a:latin typeface="Century Gothic" panose="020B0502020202020204" pitchFamily="34" charset="0"/>
              </a:rPr>
              <a:t>Take refuge in known solutions</a:t>
            </a:r>
          </a:p>
          <a:p>
            <a:pPr marL="0" indent="0" eaLnBrk="1" hangingPunct="1">
              <a:spcBef>
                <a:spcPts val="0"/>
              </a:spcBef>
              <a:buFont typeface="Arial" charset="0"/>
              <a:buNone/>
              <a:defRPr/>
            </a:pPr>
            <a:endParaRPr lang="en-US" altLang="en-US" sz="1100" dirty="0">
              <a:solidFill>
                <a:srgbClr val="7BBE56"/>
              </a:solidFill>
              <a:latin typeface="Century Gothic" panose="020B0502020202020204" pitchFamily="34" charset="0"/>
            </a:endParaRP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710253" y="2772076"/>
            <a:ext cx="1137822" cy="2637322"/>
            <a:chOff x="8698739" y="2348984"/>
            <a:chExt cx="1137822" cy="3198252"/>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flipV="1">
              <a:off x="8698739" y="5523180"/>
              <a:ext cx="385846" cy="24056"/>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flipV="1">
              <a:off x="9064540" y="2348984"/>
              <a:ext cx="402052" cy="3163323"/>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a:off x="9452470" y="2348984"/>
              <a:ext cx="384091" cy="81707"/>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7828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6D6DAF5-799D-A600-F318-469A83D72B04}"/>
              </a:ext>
            </a:extLst>
          </p:cNvPr>
          <p:cNvSpPr>
            <a:spLocks noGrp="1"/>
          </p:cNvSpPr>
          <p:nvPr>
            <p:ph type="title"/>
          </p:nvPr>
        </p:nvSpPr>
        <p:spPr/>
        <p:txBody>
          <a:bodyPr>
            <a:normAutofit/>
          </a:bodyPr>
          <a:lstStyle/>
          <a:p>
            <a:r>
              <a:rPr lang="en-US" sz="6000" b="1" dirty="0"/>
              <a:t>Combination of </a:t>
            </a:r>
            <a:br>
              <a:rPr lang="en-US" sz="6000" b="1" dirty="0"/>
            </a:br>
            <a:r>
              <a:rPr lang="en-US" sz="6000" b="1" dirty="0"/>
              <a:t>C Styles</a:t>
            </a:r>
            <a:endParaRPr lang="en-NZ" sz="6000" b="1" dirty="0"/>
          </a:p>
        </p:txBody>
      </p:sp>
      <p:sp>
        <p:nvSpPr>
          <p:cNvPr id="13" name="Footer Placeholder 12">
            <a:extLst>
              <a:ext uri="{FF2B5EF4-FFF2-40B4-BE49-F238E27FC236}">
                <a16:creationId xmlns:a16="http://schemas.microsoft.com/office/drawing/2014/main" id="{D25AA9C8-B468-90A9-AD53-D6C55C2D6A7B}"/>
              </a:ext>
            </a:extLst>
          </p:cNvPr>
          <p:cNvSpPr>
            <a:spLocks noGrp="1"/>
          </p:cNvSpPr>
          <p:nvPr>
            <p:ph type="ftr" sz="quarter" idx="4294967295"/>
          </p:nvPr>
        </p:nvSpPr>
        <p:spPr>
          <a:xfrm>
            <a:off x="7214717" y="6610350"/>
            <a:ext cx="4826070" cy="247650"/>
          </a:xfrm>
        </p:spPr>
        <p:txBody>
          <a:bodyPr/>
          <a:lstStyle/>
          <a:p>
            <a:pPr algn="r"/>
            <a:r>
              <a:rPr lang="en-US" dirty="0">
                <a:solidFill>
                  <a:srgbClr val="002060"/>
                </a:solidFill>
              </a:rPr>
              <a:t>2023 Copyright HR Profiling Solutions</a:t>
            </a:r>
            <a:endParaRPr lang="en-US" b="0" dirty="0">
              <a:solidFill>
                <a:srgbClr val="002060"/>
              </a:solidFill>
            </a:endParaRPr>
          </a:p>
        </p:txBody>
      </p:sp>
    </p:spTree>
    <p:extLst>
      <p:ext uri="{BB962C8B-B14F-4D97-AF65-F5344CB8AC3E}">
        <p14:creationId xmlns:p14="http://schemas.microsoft.com/office/powerpoint/2010/main" val="3889215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C</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358781" cy="4373188"/>
          </a:xfrm>
        </p:spPr>
        <p:txBody>
          <a:bodyPr>
            <a:noAutofit/>
          </a:bodyPr>
          <a:lstStyle/>
          <a:p>
            <a:pPr marL="0" indent="0" defTabSz="907978" eaLnBrk="1" fontAlgn="auto" hangingPunct="1">
              <a:spcBef>
                <a:spcPts val="0"/>
              </a:spcBef>
              <a:spcAft>
                <a:spcPts val="0"/>
              </a:spcAft>
              <a:buFont typeface="Arial" charset="0"/>
              <a:buNone/>
              <a:defRPr/>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sz="1100" dirty="0">
                <a:latin typeface="Century Gothic" panose="020B0502020202020204" pitchFamily="34" charset="0"/>
              </a:rPr>
              <a:t>This person wants to plan and prepare their tasks thoroughly before they really gets started.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sz="1100" dirty="0">
                <a:latin typeface="Century Gothic" panose="020B0502020202020204" pitchFamily="34" charset="0"/>
              </a:rPr>
              <a:t>They do not like to order others about or decide what they should do. They find quarrelsome conditions unpleasant. </a:t>
            </a:r>
            <a:endParaRPr lang="en-US" altLang="en-US" sz="1100" dirty="0">
              <a:latin typeface="Century Gothic" panose="020B0502020202020204" pitchFamily="34" charset="0"/>
            </a:endParaRP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The ideal manager: </a:t>
            </a:r>
            <a:r>
              <a:rPr lang="en-US" sz="1100" dirty="0">
                <a:latin typeface="Century Gothic" panose="020B0502020202020204" pitchFamily="34" charset="0"/>
              </a:rPr>
              <a:t>The manager should help plan and priorities the tasks but leave the person to sort out the details them self. A comprehensible working structure is important. </a:t>
            </a:r>
          </a:p>
          <a:p>
            <a:pPr marL="0" indent="0" eaLnBrk="1" hangingPunct="1">
              <a:spcBef>
                <a:spcPct val="0"/>
              </a:spcBef>
              <a:buFont typeface="Arial" panose="020B0604020202020204" pitchFamily="34" charset="0"/>
              <a:buNone/>
            </a:pPr>
            <a:endParaRPr lang="en-US" altLang="en-US" sz="1100" b="1" dirty="0">
              <a:solidFill>
                <a:srgbClr val="7BBE56"/>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Communication Style: </a:t>
            </a:r>
            <a:r>
              <a:rPr lang="en-US" sz="1100" dirty="0">
                <a:latin typeface="Century Gothic" panose="020B0502020202020204" pitchFamily="34" charset="0"/>
              </a:rPr>
              <a:t>They are a composed communicator who expresses them self in a way that makes others feel safe. They do not want to taunt anyone and would never directly attack anyone. </a:t>
            </a:r>
          </a:p>
          <a:p>
            <a:pPr marL="0" indent="0" eaLnBrk="1" hangingPunct="1">
              <a:spcBef>
                <a:spcPct val="0"/>
              </a:spcBef>
              <a:buFont typeface="Arial" panose="020B0604020202020204" pitchFamily="34" charset="0"/>
              <a:buNone/>
            </a:pPr>
            <a:endParaRPr lang="en-US" altLang="en-US" sz="1100"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Decision-making:</a:t>
            </a:r>
            <a:r>
              <a:rPr lang="en-US" altLang="en-US" sz="1100" dirty="0">
                <a:latin typeface="Century Gothic" panose="020B0502020202020204" pitchFamily="34" charset="0"/>
              </a:rPr>
              <a:t> </a:t>
            </a:r>
            <a:r>
              <a:rPr lang="en-US" sz="1100" dirty="0">
                <a:latin typeface="Century Gothic" panose="020B0502020202020204" pitchFamily="34" charset="0"/>
              </a:rPr>
              <a:t>This person is definitely a cautious decision-maker, who does not make unexpected decisions. They still want to find the best solution based on facts, instructions, standards, and quality. </a:t>
            </a:r>
            <a:endParaRPr lang="en-US" altLang="en-US" sz="1100" dirty="0">
              <a:latin typeface="Century Gothic" panose="020B0502020202020204" pitchFamily="34" charset="0"/>
            </a:endParaRP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400050" lvl="1" indent="0">
              <a:spcBef>
                <a:spcPts val="0"/>
              </a:spcBef>
              <a:buNone/>
              <a:defRPr/>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p>
          <a:p>
            <a:pPr marL="914400" lvl="2" indent="0" defTabSz="907978">
              <a:spcBef>
                <a:spcPts val="0"/>
              </a:spcBef>
              <a:buNone/>
              <a:defRPr/>
            </a:pPr>
            <a:r>
              <a:rPr lang="en-US" sz="1050" dirty="0">
                <a:latin typeface="Century Gothic" panose="020B0502020202020204" pitchFamily="34" charset="0"/>
              </a:rPr>
              <a:t>Strives towards perfection </a:t>
            </a:r>
          </a:p>
          <a:p>
            <a:pPr marL="914400" lvl="2" indent="0" defTabSz="907978">
              <a:spcBef>
                <a:spcPts val="0"/>
              </a:spcBef>
              <a:buNone/>
              <a:defRPr/>
            </a:pPr>
            <a:r>
              <a:rPr lang="en-US" sz="1050" dirty="0">
                <a:latin typeface="Century Gothic" panose="020B0502020202020204" pitchFamily="34" charset="0"/>
              </a:rPr>
              <a:t>Finds the errors </a:t>
            </a:r>
          </a:p>
          <a:p>
            <a:pPr marL="914400" lvl="2" indent="0" defTabSz="907978">
              <a:spcBef>
                <a:spcPts val="0"/>
              </a:spcBef>
              <a:buNone/>
              <a:defRPr/>
            </a:pPr>
            <a:r>
              <a:rPr lang="en-US" sz="1050" dirty="0">
                <a:latin typeface="Century Gothic" panose="020B0502020202020204" pitchFamily="34" charset="0"/>
              </a:rPr>
              <a:t>Is cautious in a natural way </a:t>
            </a: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1314450" lvl="3" indent="0">
              <a:spcBef>
                <a:spcPts val="0"/>
              </a:spcBef>
              <a:buNone/>
              <a:defRPr/>
            </a:pPr>
            <a:r>
              <a:rPr lang="en-US" altLang="en-US" sz="1100" b="1" dirty="0">
                <a:solidFill>
                  <a:srgbClr val="7BBE56"/>
                </a:solidFill>
                <a:latin typeface="Century Gothic" panose="020B0502020202020204" pitchFamily="34" charset="0"/>
              </a:rPr>
              <a:t>Stress reactions/areas of development</a:t>
            </a:r>
            <a:r>
              <a:rPr lang="en-US" altLang="en-US" sz="1100" dirty="0">
                <a:solidFill>
                  <a:srgbClr val="7BBE56"/>
                </a:solidFill>
                <a:latin typeface="Century Gothic" panose="020B0502020202020204" pitchFamily="34" charset="0"/>
              </a:rPr>
              <a:t>:</a:t>
            </a:r>
          </a:p>
          <a:p>
            <a:pPr marL="1828800" lvl="4" indent="0" defTabSz="907978">
              <a:spcBef>
                <a:spcPts val="0"/>
              </a:spcBef>
              <a:buNone/>
              <a:defRPr/>
            </a:pPr>
            <a:r>
              <a:rPr lang="en-US" sz="1100" dirty="0">
                <a:latin typeface="Century Gothic" panose="020B0502020202020204" pitchFamily="34" charset="0"/>
              </a:rPr>
              <a:t>Does not function and work independently enough</a:t>
            </a:r>
          </a:p>
          <a:p>
            <a:pPr marL="1828800" lvl="4" indent="0" defTabSz="907978">
              <a:spcBef>
                <a:spcPts val="0"/>
              </a:spcBef>
              <a:buNone/>
              <a:defRPr/>
            </a:pPr>
            <a:r>
              <a:rPr lang="en-US" sz="1100" dirty="0">
                <a:latin typeface="Century Gothic" panose="020B0502020202020204" pitchFamily="34" charset="0"/>
              </a:rPr>
              <a:t>Forgets to motivate people </a:t>
            </a:r>
          </a:p>
          <a:p>
            <a:pPr marL="1828800" lvl="4" indent="0" defTabSz="907978">
              <a:spcBef>
                <a:spcPts val="0"/>
              </a:spcBef>
              <a:buNone/>
              <a:defRPr/>
            </a:pPr>
            <a:r>
              <a:rPr lang="en-US" sz="1100" dirty="0">
                <a:latin typeface="Century Gothic" panose="020B0502020202020204" pitchFamily="34" charset="0"/>
              </a:rPr>
              <a:t>Is a stickler for details</a:t>
            </a:r>
          </a:p>
          <a:p>
            <a:pPr marL="1314450" lvl="3" indent="0">
              <a:spcBef>
                <a:spcPts val="0"/>
              </a:spcBef>
              <a:buNone/>
              <a:defRPr/>
            </a:pPr>
            <a:endParaRPr lang="en-US" altLang="en-US" sz="1100" dirty="0">
              <a:solidFill>
                <a:srgbClr val="7BBE56"/>
              </a:solidFill>
              <a:latin typeface="Century Gothic" panose="020B0502020202020204" pitchFamily="34" charset="0"/>
            </a:endParaRP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710253" y="2839452"/>
            <a:ext cx="1137822" cy="2569945"/>
            <a:chOff x="8698739" y="2430691"/>
            <a:chExt cx="1137822" cy="3116545"/>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a:off x="8698739" y="5547236"/>
              <a:ext cx="378960" cy="0"/>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flipV="1">
              <a:off x="9077699" y="5418839"/>
              <a:ext cx="388893" cy="128397"/>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flipV="1">
              <a:off x="9466592" y="2430691"/>
              <a:ext cx="369969" cy="2988148"/>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124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CD</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437318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likes a well structured working environment with the opportunity of doing improvements of one’s own.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Tries to </a:t>
            </a:r>
            <a:r>
              <a:rPr lang="en-US" altLang="en-US" sz="1100" b="1" dirty="0" err="1">
                <a:solidFill>
                  <a:srgbClr val="7BBE56"/>
                </a:solidFill>
                <a:latin typeface="Century Gothic" panose="020B0502020202020204" pitchFamily="34" charset="0"/>
              </a:rPr>
              <a:t>avoid</a:t>
            </a:r>
            <a:r>
              <a:rPr lang="en-US" altLang="en-US" sz="1100" b="1" dirty="0" err="1">
                <a:solidFill>
                  <a:srgbClr val="0070C0"/>
                </a:solidFill>
                <a:latin typeface="Century Gothic" panose="020B0502020202020204" pitchFamily="34" charset="0"/>
              </a:rPr>
              <a:t>:</a:t>
            </a:r>
            <a:r>
              <a:rPr lang="en-US" altLang="en-US" sz="1100" dirty="0" err="1">
                <a:latin typeface="Century Gothic" panose="020B0502020202020204" pitchFamily="34" charset="0"/>
              </a:rPr>
              <a:t>Even</a:t>
            </a:r>
            <a:r>
              <a:rPr lang="en-US" altLang="en-US" sz="1100" dirty="0">
                <a:latin typeface="Century Gothic" panose="020B0502020202020204" pitchFamily="34" charset="0"/>
              </a:rPr>
              <a:t> though they like to examine new things, they are not typically the one to run risks and does not want to feel pressured to do so.</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In a doubtful situation they expect the manager to have the general view which they lack. </a:t>
            </a:r>
          </a:p>
          <a:p>
            <a:pPr marL="0" indent="0" eaLnBrk="1" hangingPunct="1">
              <a:spcBef>
                <a:spcPct val="0"/>
              </a:spcBef>
              <a:buFont typeface="Arial" panose="020B0604020202020204" pitchFamily="34" charset="0"/>
              <a:buNone/>
            </a:pPr>
            <a:endParaRPr lang="en-US" altLang="en-US" sz="1100" b="1" dirty="0">
              <a:solidFill>
                <a:srgbClr val="7BBE56"/>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Communication Style: </a:t>
            </a:r>
            <a:r>
              <a:rPr lang="en-US" altLang="en-US" sz="1100" dirty="0">
                <a:latin typeface="Century Gothic" panose="020B0502020202020204" pitchFamily="34" charset="0"/>
              </a:rPr>
              <a:t>They are by no means an open communicator and can even seem brief and reserved when they have to present facts. </a:t>
            </a:r>
          </a:p>
          <a:p>
            <a:pPr marL="0" indent="0" eaLnBrk="1" hangingPunct="1">
              <a:spcBef>
                <a:spcPct val="0"/>
              </a:spcBef>
              <a:buFont typeface="Arial" panose="020B0604020202020204" pitchFamily="34" charset="0"/>
              <a:buNone/>
            </a:pPr>
            <a:endParaRPr lang="en-US" altLang="en-US" sz="1100" dirty="0">
              <a:solidFill>
                <a:srgbClr val="7BBE56"/>
              </a:solidFill>
              <a:latin typeface="Century Gothic" panose="020B0502020202020204" pitchFamily="34" charset="0"/>
            </a:endParaRPr>
          </a:p>
          <a:p>
            <a:pPr marL="0" indent="0">
              <a:spcBef>
                <a:spcPts val="0"/>
              </a:spcBef>
              <a:buNone/>
              <a:defRPr/>
            </a:pPr>
            <a:r>
              <a:rPr lang="en-US" altLang="en-US" sz="1100" b="1" dirty="0">
                <a:solidFill>
                  <a:srgbClr val="7BBE56"/>
                </a:solidFill>
                <a:latin typeface="Century Gothic" panose="020B0502020202020204" pitchFamily="34" charset="0"/>
              </a:rPr>
              <a:t>Decision-making:</a:t>
            </a:r>
            <a:r>
              <a:rPr lang="en-US" altLang="en-US" sz="1100" dirty="0">
                <a:latin typeface="Century Gothic" panose="020B0502020202020204" pitchFamily="34" charset="0"/>
              </a:rPr>
              <a:t> They have an inner ambition for efficient and fast decision-making. On the other hand, they also strives to reach the most correct solution. </a:t>
            </a: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p>
          <a:p>
            <a:pPr marL="623888" lvl="2" indent="0">
              <a:spcBef>
                <a:spcPct val="0"/>
              </a:spcBef>
              <a:buNone/>
            </a:pPr>
            <a:r>
              <a:rPr lang="en-US" altLang="en-US" sz="1100" dirty="0">
                <a:latin typeface="Century Gothic" panose="020B0502020202020204" pitchFamily="34" charset="0"/>
              </a:rPr>
              <a:t>Finds new ideas </a:t>
            </a:r>
          </a:p>
          <a:p>
            <a:pPr marL="623888" lvl="2" indent="0">
              <a:spcBef>
                <a:spcPct val="0"/>
              </a:spcBef>
              <a:buNone/>
            </a:pPr>
            <a:r>
              <a:rPr lang="en-US" altLang="en-US" sz="1100" dirty="0">
                <a:latin typeface="Century Gothic" panose="020B0502020202020204" pitchFamily="34" charset="0"/>
              </a:rPr>
              <a:t>Is able to think creatively in a fresh way </a:t>
            </a:r>
          </a:p>
          <a:p>
            <a:pPr marL="623888" lvl="2" indent="0">
              <a:spcBef>
                <a:spcPct val="0"/>
              </a:spcBef>
              <a:buNone/>
            </a:pPr>
            <a:r>
              <a:rPr lang="en-US" altLang="en-US" sz="1100" dirty="0">
                <a:latin typeface="Century Gothic" panose="020B0502020202020204" pitchFamily="34" charset="0"/>
              </a:rPr>
              <a:t>Is goal-directed in his search for solutions</a:t>
            </a: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1538288" lvl="4" indent="0">
              <a:spcBef>
                <a:spcPct val="0"/>
              </a:spcBef>
              <a:buNone/>
            </a:pPr>
            <a:r>
              <a:rPr lang="en-US" altLang="en-US" sz="1100" dirty="0">
                <a:latin typeface="Century Gothic" panose="020B0502020202020204" pitchFamily="34" charset="0"/>
              </a:rPr>
              <a:t>Forgets to motivate people  </a:t>
            </a:r>
          </a:p>
          <a:p>
            <a:pPr marL="1538288" lvl="4" indent="0">
              <a:spcBef>
                <a:spcPct val="0"/>
              </a:spcBef>
              <a:buNone/>
            </a:pPr>
            <a:r>
              <a:rPr lang="en-US" altLang="en-US" sz="1100" dirty="0">
                <a:latin typeface="Century Gothic" panose="020B0502020202020204" pitchFamily="34" charset="0"/>
              </a:rPr>
              <a:t>Is awkward and stiff in their activities </a:t>
            </a:r>
          </a:p>
          <a:p>
            <a:pPr marL="1538288" lvl="4" indent="0">
              <a:spcBef>
                <a:spcPct val="0"/>
              </a:spcBef>
              <a:buNone/>
            </a:pPr>
            <a:r>
              <a:rPr lang="en-US" altLang="en-US" sz="1100" dirty="0">
                <a:latin typeface="Century Gothic" panose="020B0502020202020204" pitchFamily="34" charset="0"/>
              </a:rPr>
              <a:t>Does not get properly in contact with other people</a:t>
            </a:r>
            <a:endParaRPr lang="en-US" altLang="en-US" sz="1100" dirty="0">
              <a:solidFill>
                <a:srgbClr val="7BBE56"/>
              </a:solidFill>
              <a:latin typeface="Century Gothic" panose="020B0502020202020204" pitchFamily="34" charset="0"/>
            </a:endParaRP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698739" y="2839452"/>
            <a:ext cx="1149336" cy="2464067"/>
            <a:chOff x="8687225" y="2430691"/>
            <a:chExt cx="1149336" cy="2988148"/>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a:off x="8687225" y="2594105"/>
              <a:ext cx="390474" cy="2824734"/>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a:off x="9077699" y="5418839"/>
              <a:ext cx="388893" cy="0"/>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flipV="1">
              <a:off x="9466592" y="2430691"/>
              <a:ext cx="369969" cy="2988148"/>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355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CI</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43987" y="2164860"/>
            <a:ext cx="5383982" cy="4373188"/>
          </a:xfrm>
        </p:spPr>
        <p:txBody>
          <a:bodyPr>
            <a:noAutofit/>
          </a:bodyPr>
          <a:lstStyle/>
          <a:p>
            <a:pPr marL="0" indent="0" defTabSz="907978" eaLnBrk="1" fontAlgn="auto" hangingPunct="1">
              <a:spcBef>
                <a:spcPts val="0"/>
              </a:spcBef>
              <a:spcAft>
                <a:spcPts val="0"/>
              </a:spcAft>
              <a:buFont typeface="Arial" charset="0"/>
              <a:buNone/>
              <a:defRPr/>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sz="1100" dirty="0">
                <a:latin typeface="Century Gothic" panose="020B0502020202020204" pitchFamily="34" charset="0"/>
              </a:rPr>
              <a:t>This person is motivated by the possibilities of working with people in a positive and varied atmosphere, although this must be </a:t>
            </a:r>
            <a:r>
              <a:rPr lang="en-US" sz="1100" dirty="0" err="1">
                <a:latin typeface="Century Gothic" panose="020B0502020202020204" pitchFamily="34" charset="0"/>
              </a:rPr>
              <a:t>organised</a:t>
            </a:r>
            <a:r>
              <a:rPr lang="en-US" sz="1100" dirty="0">
                <a:latin typeface="Century Gothic" panose="020B0502020202020204" pitchFamily="34" charset="0"/>
              </a:rPr>
              <a:t> enough for them to find their own place. </a:t>
            </a:r>
          </a:p>
          <a:p>
            <a:pPr marL="0" indent="0">
              <a:spcBef>
                <a:spcPct val="0"/>
              </a:spcBef>
              <a:buNone/>
              <a:tabLst>
                <a:tab pos="180975" algn="l"/>
              </a:tabLst>
            </a:pPr>
            <a:endParaRPr lang="en-US" altLang="en-US" sz="1100" b="1"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sz="1100" dirty="0">
                <a:latin typeface="Century Gothic" panose="020B0502020202020204" pitchFamily="34" charset="0"/>
              </a:rPr>
              <a:t>Even though this person is accurate and attentive to the last detail, they do not like routine assignments </a:t>
            </a:r>
            <a:endParaRPr lang="en-US" altLang="en-US" sz="1100" dirty="0">
              <a:latin typeface="Century Gothic" panose="020B0502020202020204" pitchFamily="34" charset="0"/>
            </a:endParaRP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The ideal manager: </a:t>
            </a:r>
            <a:r>
              <a:rPr lang="en-US" sz="1100" dirty="0">
                <a:latin typeface="Century Gothic" panose="020B0502020202020204" pitchFamily="34" charset="0"/>
              </a:rPr>
              <a:t>The most important task for the manager is to make sure this person has a working environment where they feel at home, can concentrate on positive things and is clear on their role. </a:t>
            </a:r>
          </a:p>
          <a:p>
            <a:pPr marL="0" indent="0" eaLnBrk="1" hangingPunct="1">
              <a:spcBef>
                <a:spcPct val="0"/>
              </a:spcBef>
              <a:buFont typeface="Arial" panose="020B0604020202020204" pitchFamily="34" charset="0"/>
              <a:buNone/>
            </a:pPr>
            <a:endParaRPr lang="en-US" altLang="en-US" sz="1100" b="1" dirty="0">
              <a:solidFill>
                <a:srgbClr val="7BBE56"/>
              </a:solidFill>
              <a:latin typeface="Century Gothic" panose="020B0502020202020204" pitchFamily="34" charset="0"/>
            </a:endParaRPr>
          </a:p>
          <a:p>
            <a:pPr marL="0" indent="0">
              <a:spcBef>
                <a:spcPct val="0"/>
              </a:spcBef>
              <a:buNone/>
            </a:pPr>
            <a:r>
              <a:rPr lang="en-US" altLang="en-US" sz="1100" b="1" dirty="0">
                <a:solidFill>
                  <a:srgbClr val="7BBE56"/>
                </a:solidFill>
                <a:latin typeface="Century Gothic" panose="020B0502020202020204" pitchFamily="34" charset="0"/>
              </a:rPr>
              <a:t>Communication Style: </a:t>
            </a:r>
            <a:r>
              <a:rPr lang="en-US" sz="1100" dirty="0">
                <a:latin typeface="Century Gothic" panose="020B0502020202020204" pitchFamily="34" charset="0"/>
              </a:rPr>
              <a:t>This person will address people in a positive and pleasant way and present facts in an interesting way so they do not get bored.</a:t>
            </a:r>
          </a:p>
          <a:p>
            <a:pPr marL="0" indent="0" eaLnBrk="1" hangingPunct="1">
              <a:spcBef>
                <a:spcPct val="0"/>
              </a:spcBef>
              <a:buFont typeface="Arial" panose="020B0604020202020204" pitchFamily="34" charset="0"/>
              <a:buNone/>
            </a:pPr>
            <a:endParaRPr lang="en-US" altLang="en-US" sz="1100" dirty="0">
              <a:solidFill>
                <a:srgbClr val="7BBE56"/>
              </a:solidFill>
              <a:latin typeface="Century Gothic" panose="020B0502020202020204" pitchFamily="34" charset="0"/>
            </a:endParaRPr>
          </a:p>
          <a:p>
            <a:pPr marL="0" indent="0">
              <a:spcBef>
                <a:spcPts val="0"/>
              </a:spcBef>
              <a:buNone/>
              <a:defRPr/>
            </a:pPr>
            <a:r>
              <a:rPr lang="en-US" altLang="en-US" sz="1100" b="1" dirty="0">
                <a:solidFill>
                  <a:srgbClr val="7BBE56"/>
                </a:solidFill>
                <a:latin typeface="Century Gothic" panose="020B0502020202020204" pitchFamily="34" charset="0"/>
              </a:rPr>
              <a:t>Decision-making:</a:t>
            </a:r>
            <a:r>
              <a:rPr lang="en-US" altLang="en-US" sz="1100" dirty="0">
                <a:latin typeface="Century Gothic" panose="020B0502020202020204" pitchFamily="34" charset="0"/>
              </a:rPr>
              <a:t> </a:t>
            </a:r>
            <a:r>
              <a:rPr lang="en-US" sz="1100" dirty="0">
                <a:latin typeface="Century Gothic" panose="020B0502020202020204" pitchFamily="34" charset="0"/>
              </a:rPr>
              <a:t>Has a tendency to make popular decisions rather than the most objectively correct decisions.</a:t>
            </a:r>
            <a:endParaRPr lang="en-US" altLang="en-US" sz="1100" dirty="0">
              <a:latin typeface="Century Gothic" panose="020B0502020202020204" pitchFamily="34" charset="0"/>
            </a:endParaRP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p>
          <a:p>
            <a:pPr marL="914400" lvl="2" indent="0" defTabSz="907978">
              <a:spcBef>
                <a:spcPts val="0"/>
              </a:spcBef>
              <a:buNone/>
              <a:defRPr/>
            </a:pPr>
            <a:r>
              <a:rPr lang="en-US" sz="1100" dirty="0">
                <a:latin typeface="Century Gothic" panose="020B0502020202020204" pitchFamily="34" charset="0"/>
              </a:rPr>
              <a:t>Also notices other peoples wishes </a:t>
            </a:r>
          </a:p>
          <a:p>
            <a:pPr marL="914400" lvl="2" indent="0" defTabSz="907978">
              <a:spcBef>
                <a:spcPts val="0"/>
              </a:spcBef>
              <a:buNone/>
              <a:defRPr/>
            </a:pPr>
            <a:r>
              <a:rPr lang="en-US" sz="1100" dirty="0">
                <a:latin typeface="Century Gothic" panose="020B0502020202020204" pitchFamily="34" charset="0"/>
              </a:rPr>
              <a:t>Finds faults </a:t>
            </a:r>
          </a:p>
          <a:p>
            <a:pPr marL="914400" lvl="2" indent="0" defTabSz="907978">
              <a:spcBef>
                <a:spcPts val="0"/>
              </a:spcBef>
              <a:buNone/>
              <a:defRPr/>
            </a:pPr>
            <a:r>
              <a:rPr lang="en-US" sz="1100" dirty="0">
                <a:latin typeface="Century Gothic" panose="020B0502020202020204" pitchFamily="34" charset="0"/>
              </a:rPr>
              <a:t>Discusses openly with others </a:t>
            </a: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1314450" lvl="3" indent="0">
              <a:spcBef>
                <a:spcPts val="0"/>
              </a:spcBef>
              <a:buNone/>
              <a:defRPr/>
            </a:pPr>
            <a:r>
              <a:rPr lang="en-US" altLang="en-US" sz="1100" b="1" dirty="0">
                <a:solidFill>
                  <a:srgbClr val="7BBE56"/>
                </a:solidFill>
                <a:latin typeface="Century Gothic" panose="020B0502020202020204" pitchFamily="34" charset="0"/>
              </a:rPr>
              <a:t>Stress reactions/areas of development</a:t>
            </a:r>
            <a:r>
              <a:rPr lang="en-US" altLang="en-US" sz="1100" dirty="0">
                <a:solidFill>
                  <a:srgbClr val="7BBE56"/>
                </a:solidFill>
                <a:latin typeface="Century Gothic" panose="020B0502020202020204" pitchFamily="34" charset="0"/>
              </a:rPr>
              <a:t>:</a:t>
            </a:r>
          </a:p>
          <a:p>
            <a:pPr marL="1828800" lvl="4" indent="0" defTabSz="907978">
              <a:spcBef>
                <a:spcPts val="0"/>
              </a:spcBef>
              <a:buNone/>
              <a:defRPr/>
            </a:pPr>
            <a:r>
              <a:rPr lang="en-US" sz="1100" dirty="0">
                <a:latin typeface="Century Gothic" panose="020B0502020202020204" pitchFamily="34" charset="0"/>
              </a:rPr>
              <a:t>Does not function and work independently enough </a:t>
            </a:r>
          </a:p>
          <a:p>
            <a:pPr marL="1828800" lvl="4" indent="0" defTabSz="907978">
              <a:spcBef>
                <a:spcPts val="0"/>
              </a:spcBef>
              <a:buNone/>
              <a:defRPr/>
            </a:pPr>
            <a:r>
              <a:rPr lang="en-US" sz="1100" dirty="0">
                <a:latin typeface="Century Gothic" panose="020B0502020202020204" pitchFamily="34" charset="0"/>
              </a:rPr>
              <a:t>Wavers and cannot make up their mind</a:t>
            </a:r>
          </a:p>
          <a:p>
            <a:pPr marL="1828800" lvl="4" indent="0" defTabSz="907978">
              <a:spcBef>
                <a:spcPts val="0"/>
              </a:spcBef>
              <a:buNone/>
              <a:defRPr/>
            </a:pPr>
            <a:r>
              <a:rPr lang="en-US" sz="1100" dirty="0">
                <a:latin typeface="Century Gothic" panose="020B0502020202020204" pitchFamily="34" charset="0"/>
              </a:rPr>
              <a:t>Possibly forgets the actual task</a:t>
            </a:r>
          </a:p>
          <a:p>
            <a:pPr marL="1314450" lvl="3" indent="0">
              <a:spcBef>
                <a:spcPts val="0"/>
              </a:spcBef>
              <a:buNone/>
              <a:defRPr/>
            </a:pPr>
            <a:endParaRPr lang="en-US" altLang="en-US" sz="1100" dirty="0">
              <a:solidFill>
                <a:srgbClr val="7BBE56"/>
              </a:solidFill>
              <a:latin typeface="Century Gothic" panose="020B0502020202020204" pitchFamily="34" charset="0"/>
            </a:endParaRP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710253" y="2839452"/>
            <a:ext cx="1137822" cy="2569945"/>
            <a:chOff x="8698739" y="2430691"/>
            <a:chExt cx="1137822" cy="3116545"/>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flipV="1">
              <a:off x="8698739" y="2629122"/>
              <a:ext cx="365801" cy="2918114"/>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a:off x="9077699" y="2629122"/>
              <a:ext cx="374771" cy="2789716"/>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flipV="1">
              <a:off x="9466592" y="2430691"/>
              <a:ext cx="369969" cy="2988148"/>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390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9405876" cy="610863"/>
          </a:xfrm>
        </p:spPr>
        <p:txBody>
          <a:bodyPr>
            <a:normAutofit/>
          </a:bodyPr>
          <a:lstStyle/>
          <a:p>
            <a:r>
              <a:rPr lang="en-US" dirty="0"/>
              <a:t>Combination of Profiles - CS</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1034362" y="2107999"/>
            <a:ext cx="5131977" cy="4373188"/>
          </a:xfrm>
        </p:spPr>
        <p:txBody>
          <a:bodyPr>
            <a:noAutofit/>
          </a:bodyPr>
          <a:lstStyle/>
          <a:p>
            <a:pPr marL="0" indent="0">
              <a:spcBef>
                <a:spcPct val="0"/>
              </a:spcBef>
              <a:buNone/>
              <a:tabLst>
                <a:tab pos="180975" algn="l"/>
              </a:tabLst>
            </a:pPr>
            <a:r>
              <a:rPr lang="en-US" altLang="en-US" sz="1100" b="1" dirty="0">
                <a:solidFill>
                  <a:srgbClr val="7BBE56"/>
                </a:solidFill>
                <a:latin typeface="Century Gothic" panose="020B0502020202020204" pitchFamily="34" charset="0"/>
              </a:rPr>
              <a:t>Motivational factors</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likes a structured working environment where they can carry out their tasks in peace and quiet. </a:t>
            </a:r>
            <a:br>
              <a:rPr lang="en-US" altLang="en-US" sz="1100" dirty="0">
                <a:latin typeface="Century Gothic" panose="020B0502020202020204" pitchFamily="34" charset="0"/>
              </a:rPr>
            </a:br>
            <a:endParaRPr lang="en-US" altLang="en-US" sz="1100" b="1"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Tries to avoid</a:t>
            </a:r>
            <a:r>
              <a:rPr lang="en-US" altLang="en-US" sz="1100" b="1" dirty="0">
                <a:solidFill>
                  <a:srgbClr val="0070C0"/>
                </a:solidFill>
                <a:latin typeface="Century Gothic" panose="020B0502020202020204" pitchFamily="34" charset="0"/>
              </a:rPr>
              <a:t>: </a:t>
            </a:r>
            <a:r>
              <a:rPr lang="en-US" altLang="en-US" sz="1100" dirty="0">
                <a:latin typeface="Century Gothic" panose="020B0502020202020204" pitchFamily="34" charset="0"/>
              </a:rPr>
              <a:t>This person wants to avoid risky situations and emotional arguments with others.</a:t>
            </a:r>
          </a:p>
          <a:p>
            <a:pPr marL="0" indent="0">
              <a:spcBef>
                <a:spcPct val="0"/>
              </a:spcBef>
              <a:buNone/>
              <a:tabLst>
                <a:tab pos="180975" algn="l"/>
              </a:tabLst>
            </a:pPr>
            <a:endParaRPr lang="en-US" altLang="en-US" sz="1100" dirty="0">
              <a:solidFill>
                <a:srgbClr val="0070C0"/>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The ideal manager: </a:t>
            </a:r>
            <a:r>
              <a:rPr lang="en-US" altLang="en-US" sz="1100" dirty="0">
                <a:latin typeface="Century Gothic" panose="020B0502020202020204" pitchFamily="34" charset="0"/>
              </a:rPr>
              <a:t>The manager must make sure that they get their own ’work space’ where they have the ideal conditions to carry out their work well. The manager must know that this person’s contribution often stems from the details rather than the entirety.</a:t>
            </a:r>
            <a:br>
              <a:rPr lang="en-US" altLang="en-US" sz="1100" dirty="0">
                <a:latin typeface="Century Gothic" panose="020B0502020202020204" pitchFamily="34" charset="0"/>
              </a:rPr>
            </a:br>
            <a:endParaRPr lang="en-US" altLang="en-US" sz="1100" b="1" dirty="0">
              <a:solidFill>
                <a:srgbClr val="7BBE56"/>
              </a:solidFill>
              <a:latin typeface="Century Gothic" panose="020B0502020202020204" pitchFamily="34" charset="0"/>
            </a:endParaRPr>
          </a:p>
          <a:p>
            <a:pPr marL="0" indent="0" eaLnBrk="1" hangingPunct="1">
              <a:spcBef>
                <a:spcPct val="0"/>
              </a:spcBef>
              <a:buFont typeface="Arial" panose="020B0604020202020204" pitchFamily="34" charset="0"/>
              <a:buNone/>
            </a:pPr>
            <a:r>
              <a:rPr lang="en-US" altLang="en-US" sz="1100" b="1" dirty="0">
                <a:solidFill>
                  <a:srgbClr val="7BBE56"/>
                </a:solidFill>
                <a:latin typeface="Century Gothic" panose="020B0502020202020204" pitchFamily="34" charset="0"/>
              </a:rPr>
              <a:t>Communication </a:t>
            </a:r>
            <a:r>
              <a:rPr lang="en-US" altLang="en-US" sz="1100" b="1" dirty="0" err="1">
                <a:solidFill>
                  <a:srgbClr val="7BBE56"/>
                </a:solidFill>
                <a:latin typeface="Century Gothic" panose="020B0502020202020204" pitchFamily="34" charset="0"/>
              </a:rPr>
              <a:t>Style:</a:t>
            </a:r>
            <a:r>
              <a:rPr lang="en-US" altLang="en-US" sz="1100" dirty="0" err="1">
                <a:latin typeface="Century Gothic" panose="020B0502020202020204" pitchFamily="34" charset="0"/>
              </a:rPr>
              <a:t>While</a:t>
            </a:r>
            <a:r>
              <a:rPr lang="en-US" altLang="en-US" sz="1100" dirty="0">
                <a:latin typeface="Century Gothic" panose="020B0502020202020204" pitchFamily="34" charset="0"/>
              </a:rPr>
              <a:t> dealing with other people they are calm and modest. This person will rather answer questions or explain how something works than go out and sell their ideas. </a:t>
            </a:r>
            <a:br>
              <a:rPr lang="en-US" altLang="en-US" sz="1100" dirty="0">
                <a:latin typeface="Century Gothic" panose="020B0502020202020204" pitchFamily="34" charset="0"/>
              </a:rPr>
            </a:br>
            <a:endParaRPr lang="en-US" altLang="en-US" sz="1100"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Decision-making:</a:t>
            </a:r>
            <a:r>
              <a:rPr lang="en-US" altLang="en-US" sz="1100" dirty="0">
                <a:latin typeface="Century Gothic" panose="020B0502020202020204" pitchFamily="34" charset="0"/>
              </a:rPr>
              <a:t> They would rather not make difficult decisions or decisions of which they do not know the consequences. </a:t>
            </a: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Strengths:</a:t>
            </a:r>
            <a:r>
              <a:rPr lang="en-US" altLang="en-US" sz="1100" dirty="0">
                <a:solidFill>
                  <a:srgbClr val="7BBE56"/>
                </a:solidFill>
                <a:latin typeface="Century Gothic" panose="020B0502020202020204" pitchFamily="34" charset="0"/>
              </a:rPr>
              <a:t> 	</a:t>
            </a:r>
            <a:r>
              <a:rPr lang="en-US" altLang="en-US" sz="1100" dirty="0">
                <a:latin typeface="Century Gothic" panose="020B0502020202020204" pitchFamily="34" charset="0"/>
              </a:rPr>
              <a:t>Accepts the instructions they get from others</a:t>
            </a:r>
          </a:p>
          <a:p>
            <a:pPr marL="166688" lvl="1" indent="0" eaLnBrk="1" hangingPunct="1">
              <a:spcBef>
                <a:spcPts val="0"/>
              </a:spcBef>
              <a:buFont typeface="Arial" charset="0"/>
              <a:buNone/>
              <a:defRPr/>
            </a:pPr>
            <a:r>
              <a:rPr lang="en-US" altLang="en-US" sz="1100" dirty="0">
                <a:latin typeface="Century Gothic" panose="020B0502020202020204" pitchFamily="34" charset="0"/>
              </a:rPr>
              <a:t>	Is good at following the instructions of quality </a:t>
            </a:r>
          </a:p>
          <a:p>
            <a:pPr marL="166688" lvl="1" indent="0" eaLnBrk="1" hangingPunct="1">
              <a:spcBef>
                <a:spcPts val="0"/>
              </a:spcBef>
              <a:buFont typeface="Arial" charset="0"/>
              <a:buNone/>
              <a:defRPr/>
            </a:pPr>
            <a:r>
              <a:rPr lang="en-US" altLang="en-US" sz="1100" dirty="0">
                <a:latin typeface="Century Gothic" panose="020B0502020202020204" pitchFamily="34" charset="0"/>
              </a:rPr>
              <a:t>	Has a calm and matter-of-fact appearance </a:t>
            </a:r>
          </a:p>
          <a:p>
            <a:pPr marL="0" indent="0" eaLnBrk="1" hangingPunct="1">
              <a:spcBef>
                <a:spcPts val="0"/>
              </a:spcBef>
              <a:buFont typeface="Arial" charset="0"/>
              <a:buNone/>
              <a:defRPr/>
            </a:pPr>
            <a:endParaRPr lang="en-US" altLang="en-US" sz="1100" b="1" dirty="0">
              <a:solidFill>
                <a:srgbClr val="7BBE56"/>
              </a:solidFill>
              <a:latin typeface="Century Gothic" panose="020B0502020202020204" pitchFamily="34" charset="0"/>
            </a:endParaRPr>
          </a:p>
          <a:p>
            <a:pPr marL="0" indent="0" eaLnBrk="1" hangingPunct="1">
              <a:spcBef>
                <a:spcPts val="0"/>
              </a:spcBef>
              <a:buFont typeface="Arial" charset="0"/>
              <a:buNone/>
              <a:defRPr/>
            </a:pPr>
            <a:r>
              <a:rPr lang="en-US" altLang="en-US" sz="1100" b="1" dirty="0">
                <a:solidFill>
                  <a:srgbClr val="7BBE56"/>
                </a:solidFill>
                <a:latin typeface="Century Gothic" panose="020B0502020202020204" pitchFamily="34" charset="0"/>
              </a:rPr>
              <a:t>	    Stress reactions/areas of development</a:t>
            </a:r>
            <a:r>
              <a:rPr lang="en-US" altLang="en-US" sz="1100" dirty="0">
                <a:solidFill>
                  <a:srgbClr val="7BBE56"/>
                </a:solidFill>
                <a:latin typeface="Century Gothic" panose="020B0502020202020204" pitchFamily="34" charset="0"/>
              </a:rPr>
              <a:t>:</a:t>
            </a:r>
          </a:p>
          <a:p>
            <a:pPr marL="1314450" lvl="3" indent="0">
              <a:spcBef>
                <a:spcPts val="0"/>
              </a:spcBef>
              <a:buNone/>
              <a:defRPr/>
            </a:pPr>
            <a:r>
              <a:rPr lang="en-US" altLang="en-US" sz="1100" dirty="0">
                <a:latin typeface="Century Gothic" panose="020B0502020202020204" pitchFamily="34" charset="0"/>
              </a:rPr>
              <a:t>	Is easily trampled on</a:t>
            </a:r>
          </a:p>
          <a:p>
            <a:pPr marL="1314450" lvl="3" indent="0">
              <a:spcBef>
                <a:spcPts val="0"/>
              </a:spcBef>
              <a:buNone/>
              <a:defRPr/>
            </a:pPr>
            <a:r>
              <a:rPr lang="en-US" altLang="en-US" sz="1100" dirty="0">
                <a:latin typeface="Century Gothic" panose="020B0502020202020204" pitchFamily="34" charset="0"/>
              </a:rPr>
              <a:t>	Is unable to see the wood for the trees  </a:t>
            </a:r>
          </a:p>
          <a:p>
            <a:pPr marL="1314450" lvl="3" indent="0">
              <a:spcBef>
                <a:spcPts val="0"/>
              </a:spcBef>
              <a:buNone/>
              <a:defRPr/>
            </a:pPr>
            <a:r>
              <a:rPr lang="en-US" altLang="en-US" sz="1100" dirty="0">
                <a:latin typeface="Century Gothic" panose="020B0502020202020204" pitchFamily="34" charset="0"/>
              </a:rPr>
              <a:t>     	Is doubtful when starting something new</a:t>
            </a:r>
            <a:endParaRPr lang="en-US" altLang="en-US" sz="900" dirty="0">
              <a:latin typeface="Century Gothic" panose="020B0502020202020204" pitchFamily="34" charset="0"/>
            </a:endParaRPr>
          </a:p>
          <a:p>
            <a:pPr marL="0" indent="0" eaLnBrk="1" hangingPunct="1">
              <a:spcBef>
                <a:spcPts val="0"/>
              </a:spcBef>
              <a:buFont typeface="Arial" charset="0"/>
              <a:buNone/>
              <a:defRPr/>
            </a:pPr>
            <a:endParaRPr lang="en-US" altLang="en-US" sz="1100" dirty="0">
              <a:solidFill>
                <a:srgbClr val="7BBE56"/>
              </a:solidFill>
              <a:latin typeface="Century Gothic" panose="020B0502020202020204" pitchFamily="34" charset="0"/>
            </a:endParaRPr>
          </a:p>
        </p:txBody>
      </p:sp>
      <p:sp>
        <p:nvSpPr>
          <p:cNvPr id="7" name="Footer Placeholder 6">
            <a:extLst>
              <a:ext uri="{FF2B5EF4-FFF2-40B4-BE49-F238E27FC236}">
                <a16:creationId xmlns:a16="http://schemas.microsoft.com/office/drawing/2014/main" id="{50882315-3AE4-690C-D164-DD4C80F2DCFF}"/>
              </a:ext>
            </a:extLst>
          </p:cNvPr>
          <p:cNvSpPr>
            <a:spLocks noGrp="1"/>
          </p:cNvSpPr>
          <p:nvPr>
            <p:ph type="ftr" sz="quarter" idx="15"/>
          </p:nvPr>
        </p:nvSpPr>
        <p:spPr>
          <a:xfrm>
            <a:off x="9634908" y="6610349"/>
            <a:ext cx="2557092" cy="247651"/>
          </a:xfrm>
        </p:spPr>
        <p:txBody>
          <a:bodyPr/>
          <a:lstStyle/>
          <a:p>
            <a:r>
              <a:rPr lang="en-US" dirty="0">
                <a:solidFill>
                  <a:schemeClr val="accent6"/>
                </a:solidFill>
              </a:rPr>
              <a:t>2023 Copyright HR Profiling Solutions</a:t>
            </a:r>
          </a:p>
        </p:txBody>
      </p:sp>
      <p:grpSp>
        <p:nvGrpSpPr>
          <p:cNvPr id="15" name="Grupa 22">
            <a:extLst>
              <a:ext uri="{FF2B5EF4-FFF2-40B4-BE49-F238E27FC236}">
                <a16:creationId xmlns:a16="http://schemas.microsoft.com/office/drawing/2014/main" id="{E2545A00-5831-C338-2F52-9F7B886F47DD}"/>
              </a:ext>
            </a:extLst>
          </p:cNvPr>
          <p:cNvGrpSpPr/>
          <p:nvPr/>
        </p:nvGrpSpPr>
        <p:grpSpPr>
          <a:xfrm>
            <a:off x="8328018" y="2164860"/>
            <a:ext cx="1916362" cy="3949340"/>
            <a:chOff x="3406380" y="1814460"/>
            <a:chExt cx="1696621" cy="3496486"/>
          </a:xfrm>
        </p:grpSpPr>
        <p:sp>
          <p:nvSpPr>
            <p:cNvPr id="16" name="Rectangle 15">
              <a:extLst>
                <a:ext uri="{FF2B5EF4-FFF2-40B4-BE49-F238E27FC236}">
                  <a16:creationId xmlns:a16="http://schemas.microsoft.com/office/drawing/2014/main" id="{F49C0BC4-BFF8-6F13-A94D-C04ABED3E2FE}"/>
                </a:ext>
              </a:extLst>
            </p:cNvPr>
            <p:cNvSpPr>
              <a:spLocks noChangeArrowheads="1"/>
            </p:cNvSpPr>
            <p:nvPr/>
          </p:nvSpPr>
          <p:spPr bwMode="auto">
            <a:xfrm>
              <a:off x="3406380" y="3187591"/>
              <a:ext cx="1690235" cy="76091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sp>
          <p:nvSpPr>
            <p:cNvPr id="17" name="Rectangle 12">
              <a:extLst>
                <a:ext uri="{FF2B5EF4-FFF2-40B4-BE49-F238E27FC236}">
                  <a16:creationId xmlns:a16="http://schemas.microsoft.com/office/drawing/2014/main" id="{0150ED1F-B1EA-BBCB-9161-7CA324DC68FC}"/>
                </a:ext>
              </a:extLst>
            </p:cNvPr>
            <p:cNvSpPr>
              <a:spLocks noChangeArrowheads="1"/>
            </p:cNvSpPr>
            <p:nvPr/>
          </p:nvSpPr>
          <p:spPr bwMode="auto">
            <a:xfrm>
              <a:off x="3406380" y="5017707"/>
              <a:ext cx="1690235" cy="293239"/>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19" name="Rectangle 13">
              <a:extLst>
                <a:ext uri="{FF2B5EF4-FFF2-40B4-BE49-F238E27FC236}">
                  <a16:creationId xmlns:a16="http://schemas.microsoft.com/office/drawing/2014/main" id="{515A0B74-5DD9-90D7-B8D1-A7EF8E4B11A6}"/>
                </a:ext>
              </a:extLst>
            </p:cNvPr>
            <p:cNvSpPr>
              <a:spLocks noChangeArrowheads="1"/>
            </p:cNvSpPr>
            <p:nvPr/>
          </p:nvSpPr>
          <p:spPr bwMode="auto">
            <a:xfrm>
              <a:off x="3406380" y="1817636"/>
              <a:ext cx="1690235" cy="302262"/>
            </a:xfrm>
            <a:prstGeom prst="rect">
              <a:avLst/>
            </a:prstGeom>
            <a:solidFill>
              <a:srgbClr val="06BCC1"/>
            </a:solidFill>
            <a:ln w="12700">
              <a:solidFill>
                <a:srgbClr val="000000"/>
              </a:solidFill>
              <a:miter lim="800000"/>
              <a:headEnd/>
              <a:tailEnd/>
            </a:ln>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dirty="0">
                <a:latin typeface="Century Gothic" panose="020B0502020202020204" pitchFamily="34" charset="0"/>
              </a:endParaRPr>
            </a:p>
          </p:txBody>
        </p:sp>
        <p:grpSp>
          <p:nvGrpSpPr>
            <p:cNvPr id="21" name="Grupa 14">
              <a:extLst>
                <a:ext uri="{FF2B5EF4-FFF2-40B4-BE49-F238E27FC236}">
                  <a16:creationId xmlns:a16="http://schemas.microsoft.com/office/drawing/2014/main" id="{6A39F6E2-79EC-B5F9-F8C6-C2A707C870B0}"/>
                </a:ext>
              </a:extLst>
            </p:cNvPr>
            <p:cNvGrpSpPr/>
            <p:nvPr/>
          </p:nvGrpSpPr>
          <p:grpSpPr>
            <a:xfrm>
              <a:off x="3406380" y="1814460"/>
              <a:ext cx="1696621" cy="3496486"/>
              <a:chOff x="3636165" y="1814460"/>
              <a:chExt cx="1696621" cy="3496486"/>
            </a:xfrm>
          </p:grpSpPr>
          <p:grpSp>
            <p:nvGrpSpPr>
              <p:cNvPr id="22" name="Group 28">
                <a:extLst>
                  <a:ext uri="{FF2B5EF4-FFF2-40B4-BE49-F238E27FC236}">
                    <a16:creationId xmlns:a16="http://schemas.microsoft.com/office/drawing/2014/main" id="{16DEE588-AA3D-B61F-B92C-E9F5C2D2CE98}"/>
                  </a:ext>
                </a:extLst>
              </p:cNvPr>
              <p:cNvGrpSpPr>
                <a:grpSpLocks/>
              </p:cNvGrpSpPr>
              <p:nvPr/>
            </p:nvGrpSpPr>
            <p:grpSpPr bwMode="auto">
              <a:xfrm>
                <a:off x="3636165" y="1819139"/>
                <a:ext cx="1696621" cy="3491807"/>
                <a:chOff x="1684" y="1082"/>
                <a:chExt cx="2391" cy="3083"/>
              </a:xfrm>
            </p:grpSpPr>
            <p:sp>
              <p:nvSpPr>
                <p:cNvPr id="27" name="Rectangle 29">
                  <a:extLst>
                    <a:ext uri="{FF2B5EF4-FFF2-40B4-BE49-F238E27FC236}">
                      <a16:creationId xmlns:a16="http://schemas.microsoft.com/office/drawing/2014/main" id="{A9C69E0B-C099-FABB-0D32-6FF6FBFC1221}"/>
                    </a:ext>
                  </a:extLst>
                </p:cNvPr>
                <p:cNvSpPr>
                  <a:spLocks noChangeArrowheads="1"/>
                </p:cNvSpPr>
                <p:nvPr/>
              </p:nvSpPr>
              <p:spPr bwMode="auto">
                <a:xfrm>
                  <a:off x="1684" y="1082"/>
                  <a:ext cx="2382" cy="308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30302" tIns="15152" rIns="30302" bIns="15152"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pl-PL" altLang="pl-PL">
                    <a:latin typeface="Century Gothic" panose="020B0502020202020204" pitchFamily="34" charset="0"/>
                  </a:endParaRPr>
                </a:p>
              </p:txBody>
            </p:sp>
            <p:sp>
              <p:nvSpPr>
                <p:cNvPr id="28" name="Line 30">
                  <a:extLst>
                    <a:ext uri="{FF2B5EF4-FFF2-40B4-BE49-F238E27FC236}">
                      <a16:creationId xmlns:a16="http://schemas.microsoft.com/office/drawing/2014/main" id="{C29E6010-9715-A703-9B05-AD030E0CD873}"/>
                    </a:ext>
                  </a:extLst>
                </p:cNvPr>
                <p:cNvSpPr>
                  <a:spLocks noChangeShapeType="1"/>
                </p:cNvSpPr>
                <p:nvPr/>
              </p:nvSpPr>
              <p:spPr bwMode="auto">
                <a:xfrm>
                  <a:off x="1684" y="2623"/>
                  <a:ext cx="239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sp>
            <p:nvSpPr>
              <p:cNvPr id="23" name="Line 31">
                <a:extLst>
                  <a:ext uri="{FF2B5EF4-FFF2-40B4-BE49-F238E27FC236}">
                    <a16:creationId xmlns:a16="http://schemas.microsoft.com/office/drawing/2014/main" id="{8A7FCCC5-9F34-63A4-A7D3-AE32F5F34587}"/>
                  </a:ext>
                </a:extLst>
              </p:cNvPr>
              <p:cNvSpPr>
                <a:spLocks noChangeShapeType="1"/>
              </p:cNvSpPr>
              <p:nvPr/>
            </p:nvSpPr>
            <p:spPr bwMode="auto">
              <a:xfrm flipH="1" flipV="1">
                <a:off x="3964377" y="1814460"/>
                <a:ext cx="10194" cy="3488547"/>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4" name="Line 32">
                <a:extLst>
                  <a:ext uri="{FF2B5EF4-FFF2-40B4-BE49-F238E27FC236}">
                    <a16:creationId xmlns:a16="http://schemas.microsoft.com/office/drawing/2014/main" id="{C8CA4535-E7DB-C1AE-109D-4110530D04A5}"/>
                  </a:ext>
                </a:extLst>
              </p:cNvPr>
              <p:cNvSpPr>
                <a:spLocks noChangeShapeType="1"/>
              </p:cNvSpPr>
              <p:nvPr/>
            </p:nvSpPr>
            <p:spPr bwMode="auto">
              <a:xfrm flipH="1" flipV="1">
                <a:off x="4981924" y="1814460"/>
                <a:ext cx="1530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5" name="Line 33">
                <a:extLst>
                  <a:ext uri="{FF2B5EF4-FFF2-40B4-BE49-F238E27FC236}">
                    <a16:creationId xmlns:a16="http://schemas.microsoft.com/office/drawing/2014/main" id="{B9E119CF-1A13-DF55-4A4C-D54D8A503E29}"/>
                  </a:ext>
                </a:extLst>
              </p:cNvPr>
              <p:cNvSpPr>
                <a:spLocks noChangeShapeType="1"/>
              </p:cNvSpPr>
              <p:nvPr/>
            </p:nvSpPr>
            <p:spPr bwMode="auto">
              <a:xfrm flipH="1" flipV="1">
                <a:off x="4641875" y="1814460"/>
                <a:ext cx="12503"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sp>
            <p:nvSpPr>
              <p:cNvPr id="26" name="Line 34">
                <a:extLst>
                  <a:ext uri="{FF2B5EF4-FFF2-40B4-BE49-F238E27FC236}">
                    <a16:creationId xmlns:a16="http://schemas.microsoft.com/office/drawing/2014/main" id="{0F0B4330-9AF0-3311-D501-FFCF5EF16FF0}"/>
                  </a:ext>
                </a:extLst>
              </p:cNvPr>
              <p:cNvSpPr>
                <a:spLocks noChangeShapeType="1"/>
              </p:cNvSpPr>
              <p:nvPr/>
            </p:nvSpPr>
            <p:spPr bwMode="auto">
              <a:xfrm flipH="1" flipV="1">
                <a:off x="4298427" y="1814460"/>
                <a:ext cx="11650" cy="348854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lIns="30302" tIns="15152" rIns="30302" bIns="15152" anchor="ctr"/>
              <a:lstStyle/>
              <a:p>
                <a:endParaRPr lang="pl-PL">
                  <a:latin typeface="Century Gothic" panose="020B0502020202020204" pitchFamily="34" charset="0"/>
                </a:endParaRPr>
              </a:p>
            </p:txBody>
          </p:sp>
        </p:grpSp>
      </p:grpSp>
      <p:grpSp>
        <p:nvGrpSpPr>
          <p:cNvPr id="45" name="Group 44">
            <a:extLst>
              <a:ext uri="{FF2B5EF4-FFF2-40B4-BE49-F238E27FC236}">
                <a16:creationId xmlns:a16="http://schemas.microsoft.com/office/drawing/2014/main" id="{1E64DE25-2771-155D-C7D2-1343A5C90723}"/>
              </a:ext>
            </a:extLst>
          </p:cNvPr>
          <p:cNvGrpSpPr/>
          <p:nvPr/>
        </p:nvGrpSpPr>
        <p:grpSpPr>
          <a:xfrm>
            <a:off x="8710253" y="2839452"/>
            <a:ext cx="1137822" cy="2569945"/>
            <a:chOff x="8698739" y="2430691"/>
            <a:chExt cx="1137822" cy="3116545"/>
          </a:xfrm>
        </p:grpSpPr>
        <p:cxnSp>
          <p:nvCxnSpPr>
            <p:cNvPr id="36" name="Straight Connector 35">
              <a:extLst>
                <a:ext uri="{FF2B5EF4-FFF2-40B4-BE49-F238E27FC236}">
                  <a16:creationId xmlns:a16="http://schemas.microsoft.com/office/drawing/2014/main" id="{DD817B2D-494E-2530-C2AD-5E3475EFC70C}"/>
                </a:ext>
              </a:extLst>
            </p:cNvPr>
            <p:cNvCxnSpPr>
              <a:cxnSpLocks/>
            </p:cNvCxnSpPr>
            <p:nvPr/>
          </p:nvCxnSpPr>
          <p:spPr>
            <a:xfrm>
              <a:off x="8698739" y="5547236"/>
              <a:ext cx="378960" cy="0"/>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234C86-5807-6C3E-1644-93442C8CEA95}"/>
                </a:ext>
              </a:extLst>
            </p:cNvPr>
            <p:cNvCxnSpPr>
              <a:cxnSpLocks/>
            </p:cNvCxnSpPr>
            <p:nvPr/>
          </p:nvCxnSpPr>
          <p:spPr>
            <a:xfrm flipV="1">
              <a:off x="9077699" y="2524071"/>
              <a:ext cx="388893" cy="3023165"/>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724809-22FD-D595-4BE8-6E8D2AE9CCB0}"/>
                </a:ext>
              </a:extLst>
            </p:cNvPr>
            <p:cNvCxnSpPr>
              <a:cxnSpLocks/>
            </p:cNvCxnSpPr>
            <p:nvPr/>
          </p:nvCxnSpPr>
          <p:spPr>
            <a:xfrm flipV="1">
              <a:off x="9466592" y="2430691"/>
              <a:ext cx="369969" cy="93379"/>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510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6767661-63CB-A645-82F2-3B860E338B67}"/>
              </a:ext>
            </a:extLst>
          </p:cNvPr>
          <p:cNvSpPr>
            <a:spLocks noGrp="1"/>
          </p:cNvSpPr>
          <p:nvPr>
            <p:ph type="body" sz="quarter" idx="11"/>
          </p:nvPr>
        </p:nvSpPr>
        <p:spPr>
          <a:xfrm>
            <a:off x="6907623" y="4765476"/>
            <a:ext cx="4914900" cy="588795"/>
          </a:xfrm>
        </p:spPr>
        <p:txBody>
          <a:bodyPr/>
          <a:lstStyle/>
          <a:p>
            <a:r>
              <a:rPr lang="en-US" b="1" dirty="0"/>
              <a:t>Contact  </a:t>
            </a:r>
            <a:r>
              <a:rPr lang="en-US" dirty="0"/>
              <a:t>  </a:t>
            </a:r>
          </a:p>
          <a:p>
            <a:r>
              <a:rPr lang="en-US" dirty="0">
                <a:solidFill>
                  <a:schemeClr val="bg1"/>
                </a:solidFill>
              </a:rPr>
              <a:t>Info@hrprofiling.com</a:t>
            </a:r>
          </a:p>
        </p:txBody>
      </p:sp>
      <p:pic>
        <p:nvPicPr>
          <p:cNvPr id="13" name="Picture Placeholder 12" descr="Portrait of a team member">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 name="Subtitle 3">
            <a:extLst>
              <a:ext uri="{FF2B5EF4-FFF2-40B4-BE49-F238E27FC236}">
                <a16:creationId xmlns:a16="http://schemas.microsoft.com/office/drawing/2014/main" id="{9AED53F3-2B06-1851-9BEB-EA62B4AD9F43}"/>
              </a:ext>
            </a:extLst>
          </p:cNvPr>
          <p:cNvSpPr>
            <a:spLocks noGrp="1"/>
          </p:cNvSpPr>
          <p:nvPr>
            <p:ph type="subTitle" idx="1"/>
          </p:nvPr>
        </p:nvSpPr>
        <p:spPr>
          <a:xfrm>
            <a:off x="6907623" y="3546614"/>
            <a:ext cx="4400737" cy="588796"/>
          </a:xfrm>
        </p:spPr>
        <p:txBody>
          <a:bodyPr/>
          <a:lstStyle/>
          <a:p>
            <a:r>
              <a:rPr lang="en-US" dirty="0"/>
              <a:t>Tailored solutions to help enhance </a:t>
            </a:r>
            <a:r>
              <a:rPr lang="en-US" dirty="0" err="1"/>
              <a:t>organisational</a:t>
            </a:r>
            <a:r>
              <a:rPr lang="en-US" dirty="0"/>
              <a:t> performance.</a:t>
            </a:r>
            <a:endParaRPr lang="en-NZ" dirty="0"/>
          </a:p>
        </p:txBody>
      </p:sp>
      <p:pic>
        <p:nvPicPr>
          <p:cNvPr id="5" name="Picture 4" descr="A black background with green and blue text&#10;&#10;Description automatically generated with low confidence">
            <a:extLst>
              <a:ext uri="{FF2B5EF4-FFF2-40B4-BE49-F238E27FC236}">
                <a16:creationId xmlns:a16="http://schemas.microsoft.com/office/drawing/2014/main" id="{66BC44AF-E19E-85F6-60C1-8B1B7ED72F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07623" y="2156447"/>
            <a:ext cx="3118916" cy="760101"/>
          </a:xfrm>
          <a:prstGeom prst="rect">
            <a:avLst/>
          </a:prstGeom>
        </p:spPr>
      </p:pic>
    </p:spTree>
    <p:extLst>
      <p:ext uri="{BB962C8B-B14F-4D97-AF65-F5344CB8AC3E}">
        <p14:creationId xmlns:p14="http://schemas.microsoft.com/office/powerpoint/2010/main" val="2336677316"/>
      </p:ext>
    </p:extLst>
  </p:cSld>
  <p:clrMapOvr>
    <a:masterClrMapping/>
  </p:clrMapOvr>
</p:sld>
</file>

<file path=ppt/theme/theme1.xml><?xml version="1.0" encoding="utf-8"?>
<a:theme xmlns:a="http://schemas.openxmlformats.org/drawingml/2006/main" name="Theme1">
  <a:themeElements>
    <a:clrScheme name="HRP">
      <a:dk1>
        <a:srgbClr val="1B75BC"/>
      </a:dk1>
      <a:lt1>
        <a:srgbClr val="F8F8F8"/>
      </a:lt1>
      <a:dk2>
        <a:srgbClr val="E4E4E4"/>
      </a:dk2>
      <a:lt2>
        <a:srgbClr val="7BBE56"/>
      </a:lt2>
      <a:accent1>
        <a:srgbClr val="4EBDD6"/>
      </a:accent1>
      <a:accent2>
        <a:srgbClr val="F87060"/>
      </a:accent2>
      <a:accent3>
        <a:srgbClr val="06BCC1"/>
      </a:accent3>
      <a:accent4>
        <a:srgbClr val="74E3BE"/>
      </a:accent4>
      <a:accent5>
        <a:srgbClr val="E06742"/>
      </a:accent5>
      <a:accent6>
        <a:srgbClr val="552B40"/>
      </a:accent6>
      <a:hlink>
        <a:srgbClr val="C00000"/>
      </a:hlink>
      <a:folHlink>
        <a:srgbClr val="3A3459"/>
      </a:folHlink>
    </a:clrScheme>
    <a:fontScheme name="HRP">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lumMod val="90000"/>
          </a:schemeClr>
        </a:solidFill>
        <a:ln>
          <a:solidFill>
            <a:schemeClr val="bg2">
              <a:lumMod val="90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8" id="{815A503C-A1DF-49E4-AB13-5C4978704EBE}" vid="{A6EEEAB6-865E-4DD2-A99B-F12946380B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2981E827E345499689CD07ADE14E36" ma:contentTypeVersion="18" ma:contentTypeDescription="Create a new document." ma:contentTypeScope="" ma:versionID="7e77fbd9160b8aa343356d3c9a7f624f">
  <xsd:schema xmlns:xsd="http://www.w3.org/2001/XMLSchema" xmlns:xs="http://www.w3.org/2001/XMLSchema" xmlns:p="http://schemas.microsoft.com/office/2006/metadata/properties" xmlns:ns2="98b1e698-aa57-491a-8be0-67a35c9272f9" xmlns:ns3="dd92814c-ecee-4db5-bab6-a54e0b0838a6" targetNamespace="http://schemas.microsoft.com/office/2006/metadata/properties" ma:root="true" ma:fieldsID="d9f31347f250d75ffbafd4af70de3984" ns2:_="" ns3:_="">
    <xsd:import namespace="98b1e698-aa57-491a-8be0-67a35c9272f9"/>
    <xsd:import namespace="dd92814c-ecee-4db5-bab6-a54e0b0838a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1e698-aa57-491a-8be0-67a35c9272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b70a2fb-239b-47c7-8729-cce1dd170e4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92814c-ecee-4db5-bab6-a54e0b0838a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010e4f9-4b11-4b42-b3c7-64b129d5827b}" ma:internalName="TaxCatchAll" ma:showField="CatchAllData" ma:web="dd92814c-ecee-4db5-bab6-a54e0b0838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98b1e698-aa57-491a-8be0-67a35c9272f9" xsi:nil="true"/>
    <lcf76f155ced4ddcb4097134ff3c332f xmlns="98b1e698-aa57-491a-8be0-67a35c9272f9">
      <Terms xmlns="http://schemas.microsoft.com/office/infopath/2007/PartnerControls"/>
    </lcf76f155ced4ddcb4097134ff3c332f>
    <TaxCatchAll xmlns="dd92814c-ecee-4db5-bab6-a54e0b0838a6" xsi:nil="true"/>
  </documentManagement>
</p:properties>
</file>

<file path=customXml/itemProps1.xml><?xml version="1.0" encoding="utf-8"?>
<ds:datastoreItem xmlns:ds="http://schemas.openxmlformats.org/officeDocument/2006/customXml" ds:itemID="{1D20B6E4-879E-4E6C-BDE7-261540CD3765}">
  <ds:schemaRefs>
    <ds:schemaRef ds:uri="http://schemas.microsoft.com/sharepoint/v3/contenttype/forms"/>
  </ds:schemaRefs>
</ds:datastoreItem>
</file>

<file path=customXml/itemProps2.xml><?xml version="1.0" encoding="utf-8"?>
<ds:datastoreItem xmlns:ds="http://schemas.openxmlformats.org/officeDocument/2006/customXml" ds:itemID="{5042CD3C-BB14-4209-BE79-399F68631C0A}"/>
</file>

<file path=customXml/itemProps3.xml><?xml version="1.0" encoding="utf-8"?>
<ds:datastoreItem xmlns:ds="http://schemas.openxmlformats.org/officeDocument/2006/customXml" ds:itemID="{09EC1AB0-9704-404D-B6D3-819D938AC55B}">
  <ds:schemaRefs>
    <ds:schemaRef ds:uri="http://schemas.microsoft.com/office/2006/metadata/properties"/>
    <ds:schemaRef ds:uri="http://schemas.microsoft.com/office/infopath/2007/PartnerControls"/>
    <ds:schemaRef ds:uri="71af3243-3dd4-4a8d-8c0d-dd76da1f02a5"/>
    <ds:schemaRef ds:uri="98b1e698-aa57-491a-8be0-67a35c9272f9"/>
    <ds:schemaRef ds:uri="dd92814c-ecee-4db5-bab6-a54e0b0838a6"/>
  </ds:schemaRefs>
</ds:datastoreItem>
</file>

<file path=docProps/app.xml><?xml version="1.0" encoding="utf-8"?>
<Properties xmlns="http://schemas.openxmlformats.org/officeDocument/2006/extended-properties" xmlns:vt="http://schemas.openxmlformats.org/officeDocument/2006/docPropsVTypes">
  <Template>Combination Styles - Presentation V2</Template>
  <TotalTime>1487</TotalTime>
  <Words>2996</Words>
  <Application>Microsoft Office PowerPoint</Application>
  <PresentationFormat>Widescreen</PresentationFormat>
  <Paragraphs>302</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Century Gothic</vt:lpstr>
      <vt:lpstr>Wingdings</vt:lpstr>
      <vt:lpstr>Theme1</vt:lpstr>
      <vt:lpstr>The Styles - Combination Styles In-depth</vt:lpstr>
      <vt:lpstr>Overview</vt:lpstr>
      <vt:lpstr>Combination of  D Styles</vt:lpstr>
      <vt:lpstr>Combination of Profiles - D</vt:lpstr>
      <vt:lpstr>Combination of Profiles - DI</vt:lpstr>
      <vt:lpstr>Combination of Profiles - DS</vt:lpstr>
      <vt:lpstr>Combination of Profiles - DC</vt:lpstr>
      <vt:lpstr>Combination of  I Styles</vt:lpstr>
      <vt:lpstr>Combination of Profiles - I</vt:lpstr>
      <vt:lpstr>Combination of Profiles - IS</vt:lpstr>
      <vt:lpstr>Combination of Profiles - IC</vt:lpstr>
      <vt:lpstr>Combination of  S Styles</vt:lpstr>
      <vt:lpstr>Combination of Profiles - S</vt:lpstr>
      <vt:lpstr>Combination of Profiles - SD</vt:lpstr>
      <vt:lpstr>Combination of Profiles - SI</vt:lpstr>
      <vt:lpstr>Combination of Profiles - SC</vt:lpstr>
      <vt:lpstr>Combination of  C Styles</vt:lpstr>
      <vt:lpstr>Combination of Profiles - C</vt:lpstr>
      <vt:lpstr>Combination of Profiles - CD</vt:lpstr>
      <vt:lpstr>Combination of Profiles - CI</vt:lpstr>
      <vt:lpstr>Combination of Profiles - CS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Styles - Combination Styles In-depth</dc:title>
  <dc:creator>Katarina Makarova Gibson</dc:creator>
  <cp:lastModifiedBy>Michelle Pelser</cp:lastModifiedBy>
  <cp:revision>1</cp:revision>
  <dcterms:created xsi:type="dcterms:W3CDTF">2023-05-22T21:57:10Z</dcterms:created>
  <dcterms:modified xsi:type="dcterms:W3CDTF">2023-07-19T04:29:03Z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0x010100112981E827E345499689CD07ADE14E36</vt:lpwstr>
  </property>
  <property fmtid="{D5CDD505-2E9C-101B-9397-08002B2CF9AE}" pid="3" name="MediaServiceImageTags">
    <vt:lpwstr/>
  </property>
</Properties>
</file>