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2"/>
  </p:notesMasterIdLst>
  <p:handoutMasterIdLst>
    <p:handoutMasterId r:id="rId13"/>
  </p:handoutMasterIdLst>
  <p:sldIdLst>
    <p:sldId id="350" r:id="rId5"/>
    <p:sldId id="353" r:id="rId6"/>
    <p:sldId id="362" r:id="rId7"/>
    <p:sldId id="364" r:id="rId8"/>
    <p:sldId id="365" r:id="rId9"/>
    <p:sldId id="366" r:id="rId10"/>
    <p:sldId id="34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C02"/>
    <a:srgbClr val="0070C0"/>
    <a:srgbClr val="FF99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A60014-07B9-4107-AD4B-30B512915D76}" v="210" dt="2023-10-12T02:42:18.4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107" d="100"/>
          <a:sy n="107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r>
              <a:rPr lang="en-NZ" sz="5400" dirty="0"/>
              <a:t>The Four</a:t>
            </a:r>
            <a:br>
              <a:rPr lang="en-NZ" sz="5400" dirty="0"/>
            </a:br>
            <a:r>
              <a:rPr lang="en-NZ" sz="5400" dirty="0"/>
              <a:t>Learning Styles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3541" y="120616"/>
            <a:ext cx="8081654" cy="610863"/>
          </a:xfrm>
        </p:spPr>
        <p:txBody>
          <a:bodyPr/>
          <a:lstStyle/>
          <a:p>
            <a:r>
              <a:rPr lang="en-US" dirty="0"/>
              <a:t>The Four Learning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594163" y="6610349"/>
            <a:ext cx="2597837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grpSp>
        <p:nvGrpSpPr>
          <p:cNvPr id="10" name="Group 35">
            <a:extLst>
              <a:ext uri="{FF2B5EF4-FFF2-40B4-BE49-F238E27FC236}">
                <a16:creationId xmlns:a16="http://schemas.microsoft.com/office/drawing/2014/main" id="{88F1A2CD-74DA-0984-1F7C-A3BC3087C0B4}"/>
              </a:ext>
            </a:extLst>
          </p:cNvPr>
          <p:cNvGrpSpPr>
            <a:grpSpLocks/>
          </p:cNvGrpSpPr>
          <p:nvPr/>
        </p:nvGrpSpPr>
        <p:grpSpPr bwMode="auto">
          <a:xfrm>
            <a:off x="4015955" y="1921486"/>
            <a:ext cx="3816351" cy="792162"/>
            <a:chOff x="2200" y="2160"/>
            <a:chExt cx="2404" cy="499"/>
          </a:xfrm>
        </p:grpSpPr>
        <p:sp>
          <p:nvSpPr>
            <p:cNvPr id="13" name="Rectangle 36">
              <a:extLst>
                <a:ext uri="{FF2B5EF4-FFF2-40B4-BE49-F238E27FC236}">
                  <a16:creationId xmlns:a16="http://schemas.microsoft.com/office/drawing/2014/main" id="{937AD03F-BEAF-AB2D-528D-41A78611F2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" y="2283"/>
              <a:ext cx="9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00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2000" b="1" dirty="0">
                  <a:solidFill>
                    <a:schemeClr val="tx1">
                      <a:lumMod val="10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Action</a:t>
              </a:r>
            </a:p>
          </p:txBody>
        </p:sp>
        <p:sp>
          <p:nvSpPr>
            <p:cNvPr id="14" name="AutoShape 37">
              <a:extLst>
                <a:ext uri="{FF2B5EF4-FFF2-40B4-BE49-F238E27FC236}">
                  <a16:creationId xmlns:a16="http://schemas.microsoft.com/office/drawing/2014/main" id="{7486A377-F8C0-55D6-BE6B-1E0AD2DA8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2160"/>
              <a:ext cx="2404" cy="499"/>
            </a:xfrm>
            <a:prstGeom prst="leftRightArrow">
              <a:avLst>
                <a:gd name="adj1" fmla="val 50000"/>
                <a:gd name="adj2" fmla="val 96353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i-FI" altLang="en-US" sz="1800"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Text Box 38">
            <a:extLst>
              <a:ext uri="{FF2B5EF4-FFF2-40B4-BE49-F238E27FC236}">
                <a16:creationId xmlns:a16="http://schemas.microsoft.com/office/drawing/2014/main" id="{1E436ECD-887E-85D6-68CC-2B152FB27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2668" y="1994511"/>
            <a:ext cx="5080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4D4D4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36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 Box 39">
            <a:extLst>
              <a:ext uri="{FF2B5EF4-FFF2-40B4-BE49-F238E27FC236}">
                <a16:creationId xmlns:a16="http://schemas.microsoft.com/office/drawing/2014/main" id="{9F738006-E695-B1FD-1BE5-0D5510465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492" y="1921486"/>
            <a:ext cx="4254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36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8" name="Rectangle 77">
            <a:extLst>
              <a:ext uri="{FF2B5EF4-FFF2-40B4-BE49-F238E27FC236}">
                <a16:creationId xmlns:a16="http://schemas.microsoft.com/office/drawing/2014/main" id="{B3A5C079-0574-B489-0F2A-283A43A1D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7605" y="2177867"/>
            <a:ext cx="5191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High</a:t>
            </a:r>
          </a:p>
        </p:txBody>
      </p:sp>
      <p:sp>
        <p:nvSpPr>
          <p:cNvPr id="9" name="Rectangle 81">
            <a:extLst>
              <a:ext uri="{FF2B5EF4-FFF2-40B4-BE49-F238E27FC236}">
                <a16:creationId xmlns:a16="http://schemas.microsoft.com/office/drawing/2014/main" id="{C550A225-2352-7772-426C-94B1892DF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7580" y="2172593"/>
            <a:ext cx="4841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Low</a:t>
            </a:r>
          </a:p>
        </p:txBody>
      </p:sp>
      <p:grpSp>
        <p:nvGrpSpPr>
          <p:cNvPr id="19" name="Group 47">
            <a:extLst>
              <a:ext uri="{FF2B5EF4-FFF2-40B4-BE49-F238E27FC236}">
                <a16:creationId xmlns:a16="http://schemas.microsoft.com/office/drawing/2014/main" id="{2366BD37-E1F6-41DA-9D48-1CA852A68D27}"/>
              </a:ext>
            </a:extLst>
          </p:cNvPr>
          <p:cNvGrpSpPr>
            <a:grpSpLocks/>
          </p:cNvGrpSpPr>
          <p:nvPr/>
        </p:nvGrpSpPr>
        <p:grpSpPr bwMode="auto">
          <a:xfrm>
            <a:off x="4015955" y="3048611"/>
            <a:ext cx="3816350" cy="792162"/>
            <a:chOff x="1247" y="2886"/>
            <a:chExt cx="2404" cy="499"/>
          </a:xfrm>
        </p:grpSpPr>
        <p:sp>
          <p:nvSpPr>
            <p:cNvPr id="22" name="Rectangle 48">
              <a:extLst>
                <a:ext uri="{FF2B5EF4-FFF2-40B4-BE49-F238E27FC236}">
                  <a16:creationId xmlns:a16="http://schemas.microsoft.com/office/drawing/2014/main" id="{3D79FBD7-B0A7-5FF6-3F83-87772D94C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" y="3005"/>
              <a:ext cx="6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00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2000" b="1" dirty="0">
                  <a:solidFill>
                    <a:schemeClr val="tx1">
                      <a:lumMod val="10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Control</a:t>
              </a:r>
            </a:p>
          </p:txBody>
        </p:sp>
        <p:sp>
          <p:nvSpPr>
            <p:cNvPr id="23" name="AutoShape 49">
              <a:extLst>
                <a:ext uri="{FF2B5EF4-FFF2-40B4-BE49-F238E27FC236}">
                  <a16:creationId xmlns:a16="http://schemas.microsoft.com/office/drawing/2014/main" id="{D5B6AEEE-9971-FEAD-6A22-4ADD564E0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886"/>
              <a:ext cx="2404" cy="499"/>
            </a:xfrm>
            <a:prstGeom prst="leftRightArrow">
              <a:avLst>
                <a:gd name="adj1" fmla="val 50000"/>
                <a:gd name="adj2" fmla="val 96353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i-FI" altLang="en-US" sz="180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Text Box 50">
            <a:extLst>
              <a:ext uri="{FF2B5EF4-FFF2-40B4-BE49-F238E27FC236}">
                <a16:creationId xmlns:a16="http://schemas.microsoft.com/office/drawing/2014/main" id="{2C51C40A-9D3A-AEDC-63DB-5344A48F1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5518" y="3193073"/>
            <a:ext cx="6381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4D4D4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3600" b="1" dirty="0">
                <a:solidFill>
                  <a:srgbClr val="FF99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</a:t>
            </a:r>
          </a:p>
        </p:txBody>
      </p:sp>
      <p:sp>
        <p:nvSpPr>
          <p:cNvPr id="21" name="Text Box 51">
            <a:extLst>
              <a:ext uri="{FF2B5EF4-FFF2-40B4-BE49-F238E27FC236}">
                <a16:creationId xmlns:a16="http://schemas.microsoft.com/office/drawing/2014/main" id="{2CD8F989-7DBC-B0CC-8E30-5BFA5AD68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0580" y="3115286"/>
            <a:ext cx="7858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4D4D4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3600" b="1" dirty="0">
                <a:solidFill>
                  <a:srgbClr val="009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SC</a:t>
            </a:r>
          </a:p>
        </p:txBody>
      </p:sp>
      <p:sp>
        <p:nvSpPr>
          <p:cNvPr id="17" name="Rectangle 78">
            <a:extLst>
              <a:ext uri="{FF2B5EF4-FFF2-40B4-BE49-F238E27FC236}">
                <a16:creationId xmlns:a16="http://schemas.microsoft.com/office/drawing/2014/main" id="{C17C654C-9AE3-9357-1649-733D81178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7605" y="3302611"/>
            <a:ext cx="5191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High</a:t>
            </a:r>
          </a:p>
        </p:txBody>
      </p:sp>
      <p:sp>
        <p:nvSpPr>
          <p:cNvPr id="18" name="Rectangle 82">
            <a:extLst>
              <a:ext uri="{FF2B5EF4-FFF2-40B4-BE49-F238E27FC236}">
                <a16:creationId xmlns:a16="http://schemas.microsoft.com/office/drawing/2014/main" id="{400D9656-340D-4EB0-A467-8F08E8BB8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2343" y="3302611"/>
            <a:ext cx="4841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Low</a:t>
            </a:r>
          </a:p>
        </p:txBody>
      </p:sp>
      <p:grpSp>
        <p:nvGrpSpPr>
          <p:cNvPr id="26" name="Group 58">
            <a:extLst>
              <a:ext uri="{FF2B5EF4-FFF2-40B4-BE49-F238E27FC236}">
                <a16:creationId xmlns:a16="http://schemas.microsoft.com/office/drawing/2014/main" id="{A958E32A-B7F3-F772-701A-CF8147874F76}"/>
              </a:ext>
            </a:extLst>
          </p:cNvPr>
          <p:cNvGrpSpPr>
            <a:grpSpLocks/>
          </p:cNvGrpSpPr>
          <p:nvPr/>
        </p:nvGrpSpPr>
        <p:grpSpPr bwMode="auto">
          <a:xfrm>
            <a:off x="3217443" y="4226536"/>
            <a:ext cx="5521325" cy="792162"/>
            <a:chOff x="1424" y="2659"/>
            <a:chExt cx="3478" cy="499"/>
          </a:xfrm>
        </p:grpSpPr>
        <p:grpSp>
          <p:nvGrpSpPr>
            <p:cNvPr id="29" name="Group 59">
              <a:extLst>
                <a:ext uri="{FF2B5EF4-FFF2-40B4-BE49-F238E27FC236}">
                  <a16:creationId xmlns:a16="http://schemas.microsoft.com/office/drawing/2014/main" id="{5BB09A35-3C92-EB22-3ADE-E694FA3C31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8" y="2659"/>
              <a:ext cx="2404" cy="499"/>
              <a:chOff x="1928" y="2659"/>
              <a:chExt cx="2404" cy="499"/>
            </a:xfrm>
          </p:grpSpPr>
          <p:sp>
            <p:nvSpPr>
              <p:cNvPr id="32" name="Rectangle 60">
                <a:extLst>
                  <a:ext uri="{FF2B5EF4-FFF2-40B4-BE49-F238E27FC236}">
                    <a16:creationId xmlns:a16="http://schemas.microsoft.com/office/drawing/2014/main" id="{01E12208-8816-3691-F49B-B08234DB6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4" y="2781"/>
                <a:ext cx="80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00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4D4D4D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buFontTx/>
                  <a:buNone/>
                </a:pPr>
                <a:r>
                  <a:rPr lang="en-US" altLang="en-US" sz="2000" b="1" dirty="0">
                    <a:solidFill>
                      <a:schemeClr val="tx1">
                        <a:lumMod val="10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Structure</a:t>
                </a:r>
              </a:p>
            </p:txBody>
          </p:sp>
          <p:sp>
            <p:nvSpPr>
              <p:cNvPr id="33" name="AutoShape 61">
                <a:extLst>
                  <a:ext uri="{FF2B5EF4-FFF2-40B4-BE49-F238E27FC236}">
                    <a16:creationId xmlns:a16="http://schemas.microsoft.com/office/drawing/2014/main" id="{B0C3A4A8-E0D5-A697-E08E-98914826DC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8" y="2659"/>
                <a:ext cx="2404" cy="499"/>
              </a:xfrm>
              <a:prstGeom prst="leftRightArrow">
                <a:avLst>
                  <a:gd name="adj1" fmla="val 50000"/>
                  <a:gd name="adj2" fmla="val 96353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i-FI" altLang="en-US" sz="18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0" name="Text Box 62">
              <a:extLst>
                <a:ext uri="{FF2B5EF4-FFF2-40B4-BE49-F238E27FC236}">
                  <a16:creationId xmlns:a16="http://schemas.microsoft.com/office/drawing/2014/main" id="{6D2DFAD6-B32C-FA13-274A-865869C3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4" y="2704"/>
              <a:ext cx="197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00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20000"/>
                </a:spcBef>
                <a:defRPr/>
              </a:pPr>
              <a:r>
                <a:rPr lang="en-US" sz="3600" b="1" dirty="0">
                  <a:solidFill>
                    <a:srgbClr val="FEEC02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  <p:sp>
          <p:nvSpPr>
            <p:cNvPr id="31" name="Text Box 63">
              <a:extLst>
                <a:ext uri="{FF2B5EF4-FFF2-40B4-BE49-F238E27FC236}">
                  <a16:creationId xmlns:a16="http://schemas.microsoft.com/office/drawing/2014/main" id="{8CF1F71D-F92F-FB43-97F0-3B748FEF92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2750"/>
              <a:ext cx="34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00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20000"/>
                </a:spcBef>
                <a:defRPr/>
              </a:pPr>
              <a:r>
                <a:rPr lang="en-US" sz="3600" b="1" dirty="0">
                  <a:solidFill>
                    <a:srgbClr val="0070C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27" name="Rectangle 79">
            <a:extLst>
              <a:ext uri="{FF2B5EF4-FFF2-40B4-BE49-F238E27FC236}">
                <a16:creationId xmlns:a16="http://schemas.microsoft.com/office/drawing/2014/main" id="{5F05D94B-024C-5001-9F24-899BDAA5C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7605" y="4482123"/>
            <a:ext cx="5191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High</a:t>
            </a:r>
          </a:p>
        </p:txBody>
      </p:sp>
      <p:sp>
        <p:nvSpPr>
          <p:cNvPr id="28" name="Rectangle 83">
            <a:extLst>
              <a:ext uri="{FF2B5EF4-FFF2-40B4-BE49-F238E27FC236}">
                <a16:creationId xmlns:a16="http://schemas.microsoft.com/office/drawing/2014/main" id="{CA76893B-F6B5-8E91-65CC-7B24C812D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7580" y="4482123"/>
            <a:ext cx="4841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Low</a:t>
            </a:r>
          </a:p>
        </p:txBody>
      </p:sp>
      <p:grpSp>
        <p:nvGrpSpPr>
          <p:cNvPr id="35" name="Group 70">
            <a:extLst>
              <a:ext uri="{FF2B5EF4-FFF2-40B4-BE49-F238E27FC236}">
                <a16:creationId xmlns:a16="http://schemas.microsoft.com/office/drawing/2014/main" id="{6547E028-8A68-085A-B058-CD55A07127C5}"/>
              </a:ext>
            </a:extLst>
          </p:cNvPr>
          <p:cNvGrpSpPr>
            <a:grpSpLocks/>
          </p:cNvGrpSpPr>
          <p:nvPr/>
        </p:nvGrpSpPr>
        <p:grpSpPr bwMode="auto">
          <a:xfrm>
            <a:off x="2895180" y="5306036"/>
            <a:ext cx="5802314" cy="792162"/>
            <a:chOff x="1221" y="3339"/>
            <a:chExt cx="3655" cy="499"/>
          </a:xfrm>
        </p:grpSpPr>
        <p:grpSp>
          <p:nvGrpSpPr>
            <p:cNvPr id="38" name="Group 71">
              <a:extLst>
                <a:ext uri="{FF2B5EF4-FFF2-40B4-BE49-F238E27FC236}">
                  <a16:creationId xmlns:a16="http://schemas.microsoft.com/office/drawing/2014/main" id="{44C38178-0653-046A-6166-2C2BD4513A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7" y="3339"/>
              <a:ext cx="2404" cy="499"/>
              <a:chOff x="793" y="2069"/>
              <a:chExt cx="2404" cy="499"/>
            </a:xfrm>
          </p:grpSpPr>
          <p:sp>
            <p:nvSpPr>
              <p:cNvPr id="41" name="Rectangle 72">
                <a:extLst>
                  <a:ext uri="{FF2B5EF4-FFF2-40B4-BE49-F238E27FC236}">
                    <a16:creationId xmlns:a16="http://schemas.microsoft.com/office/drawing/2014/main" id="{A1723C1D-7474-79C5-03BC-4847E2A42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" y="2191"/>
                <a:ext cx="77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00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4D4D4D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buFontTx/>
                  <a:buNone/>
                </a:pPr>
                <a:r>
                  <a:rPr lang="en-US" altLang="en-US" sz="2000" b="1" dirty="0">
                    <a:solidFill>
                      <a:schemeClr val="tx1">
                        <a:lumMod val="10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Contact</a:t>
                </a:r>
              </a:p>
            </p:txBody>
          </p:sp>
          <p:sp>
            <p:nvSpPr>
              <p:cNvPr id="42" name="AutoShape 73">
                <a:extLst>
                  <a:ext uri="{FF2B5EF4-FFF2-40B4-BE49-F238E27FC236}">
                    <a16:creationId xmlns:a16="http://schemas.microsoft.com/office/drawing/2014/main" id="{57627E48-7771-A537-D50F-A40951508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" y="2069"/>
                <a:ext cx="2404" cy="499"/>
              </a:xfrm>
              <a:prstGeom prst="leftRightArrow">
                <a:avLst>
                  <a:gd name="adj1" fmla="val 50000"/>
                  <a:gd name="adj2" fmla="val 96353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i-FI" altLang="en-US" sz="18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9" name="Text Box 74">
              <a:extLst>
                <a:ext uri="{FF2B5EF4-FFF2-40B4-BE49-F238E27FC236}">
                  <a16:creationId xmlns:a16="http://schemas.microsoft.com/office/drawing/2014/main" id="{B263B687-ADEB-9D22-F533-1A37A97544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1" y="3384"/>
              <a:ext cx="547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00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20000"/>
                </a:spcBef>
                <a:defRPr/>
              </a:pPr>
              <a:r>
                <a:rPr lang="en-US" sz="3600" b="1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DC</a:t>
              </a:r>
            </a:p>
          </p:txBody>
        </p:sp>
        <p:sp>
          <p:nvSpPr>
            <p:cNvPr id="40" name="Text Box 75">
              <a:extLst>
                <a:ext uri="{FF2B5EF4-FFF2-40B4-BE49-F238E27FC236}">
                  <a16:creationId xmlns:a16="http://schemas.microsoft.com/office/drawing/2014/main" id="{5E878112-CA38-9C19-1481-48651C9B4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" y="3425"/>
              <a:ext cx="35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00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20000"/>
                </a:spcBef>
                <a:defRPr/>
              </a:pPr>
              <a:r>
                <a:rPr lang="en-US" sz="3600" b="1" dirty="0">
                  <a:solidFill>
                    <a:srgbClr val="92D05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SI</a:t>
              </a:r>
            </a:p>
          </p:txBody>
        </p:sp>
      </p:grpSp>
      <p:sp>
        <p:nvSpPr>
          <p:cNvPr id="36" name="Rectangle 80">
            <a:extLst>
              <a:ext uri="{FF2B5EF4-FFF2-40B4-BE49-F238E27FC236}">
                <a16:creationId xmlns:a16="http://schemas.microsoft.com/office/drawing/2014/main" id="{844B21C0-8FED-00B5-5645-258804A08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7605" y="5585267"/>
            <a:ext cx="5191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High</a:t>
            </a:r>
          </a:p>
        </p:txBody>
      </p:sp>
      <p:sp>
        <p:nvSpPr>
          <p:cNvPr id="37" name="Rectangle 84">
            <a:extLst>
              <a:ext uri="{FF2B5EF4-FFF2-40B4-BE49-F238E27FC236}">
                <a16:creationId xmlns:a16="http://schemas.microsoft.com/office/drawing/2014/main" id="{2F859A8A-D9EE-DFA9-37F0-93ED85CF7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7580" y="5561623"/>
            <a:ext cx="4841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Low</a:t>
            </a:r>
          </a:p>
        </p:txBody>
      </p:sp>
    </p:spTree>
    <p:extLst>
      <p:ext uri="{BB962C8B-B14F-4D97-AF65-F5344CB8AC3E}">
        <p14:creationId xmlns:p14="http://schemas.microsoft.com/office/powerpoint/2010/main" val="252153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learn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A1513109-41E3-5C30-F8FC-C13E44075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42" y="4393465"/>
            <a:ext cx="3042637" cy="129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Non-action orientated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Requires both sides of the coin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Non-contrasting to existing knowledge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Step-by-step learning</a:t>
            </a: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ED467FAD-5A2E-B9D8-F9EF-0EDCF6287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6863" y="2659146"/>
            <a:ext cx="2116284" cy="108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Action orientated</a:t>
            </a:r>
          </a:p>
          <a:p>
            <a:pPr algn="r"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Learn by yourself</a:t>
            </a:r>
          </a:p>
          <a:p>
            <a:pPr algn="r"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Trial and error learning</a:t>
            </a:r>
          </a:p>
          <a:p>
            <a:pPr algn="r"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Project-type learning</a:t>
            </a:r>
          </a:p>
        </p:txBody>
      </p:sp>
      <p:grpSp>
        <p:nvGrpSpPr>
          <p:cNvPr id="18" name="Group 88">
            <a:extLst>
              <a:ext uri="{FF2B5EF4-FFF2-40B4-BE49-F238E27FC236}">
                <a16:creationId xmlns:a16="http://schemas.microsoft.com/office/drawing/2014/main" id="{8E31FDA4-D186-77F5-4D70-CD02BE008319}"/>
              </a:ext>
            </a:extLst>
          </p:cNvPr>
          <p:cNvGrpSpPr>
            <a:grpSpLocks/>
          </p:cNvGrpSpPr>
          <p:nvPr/>
        </p:nvGrpSpPr>
        <p:grpSpPr bwMode="auto">
          <a:xfrm rot="19134329">
            <a:off x="3275923" y="3923007"/>
            <a:ext cx="5802316" cy="1108074"/>
            <a:chOff x="984" y="803"/>
            <a:chExt cx="3655" cy="698"/>
          </a:xfrm>
        </p:grpSpPr>
        <p:grpSp>
          <p:nvGrpSpPr>
            <p:cNvPr id="19" name="Group 34">
              <a:extLst>
                <a:ext uri="{FF2B5EF4-FFF2-40B4-BE49-F238E27FC236}">
                  <a16:creationId xmlns:a16="http://schemas.microsoft.com/office/drawing/2014/main" id="{9C29A722-9196-26BF-937C-14B7E1F5AE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4" y="803"/>
              <a:ext cx="3655" cy="698"/>
              <a:chOff x="1267" y="1211"/>
              <a:chExt cx="3655" cy="698"/>
            </a:xfrm>
          </p:grpSpPr>
          <p:grpSp>
            <p:nvGrpSpPr>
              <p:cNvPr id="22" name="Group 35">
                <a:extLst>
                  <a:ext uri="{FF2B5EF4-FFF2-40B4-BE49-F238E27FC236}">
                    <a16:creationId xmlns:a16="http://schemas.microsoft.com/office/drawing/2014/main" id="{B59D9734-45C4-4274-861A-E808EAC726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85" y="1379"/>
                <a:ext cx="2404" cy="499"/>
                <a:chOff x="2158" y="2332"/>
                <a:chExt cx="2404" cy="499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33C0BA1-D875-A573-3ABF-8295DDEA58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7" y="2445"/>
                  <a:ext cx="960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00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4D4D4D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buFontTx/>
                    <a:buNone/>
                  </a:pPr>
                  <a:r>
                    <a:rPr lang="en-US" altLang="en-US" sz="2000" b="1" dirty="0">
                      <a:solidFill>
                        <a:schemeClr val="bg2">
                          <a:lumMod val="10000"/>
                        </a:schemeClr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      Action</a:t>
                  </a:r>
                </a:p>
              </p:txBody>
            </p:sp>
            <p:sp>
              <p:nvSpPr>
                <p:cNvPr id="26" name="AutoShape 37">
                  <a:extLst>
                    <a:ext uri="{FF2B5EF4-FFF2-40B4-BE49-F238E27FC236}">
                      <a16:creationId xmlns:a16="http://schemas.microsoft.com/office/drawing/2014/main" id="{A7463980-6968-84DF-20E9-CD81B68E40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8" y="2332"/>
                  <a:ext cx="2404" cy="499"/>
                </a:xfrm>
                <a:prstGeom prst="leftRightArrow">
                  <a:avLst>
                    <a:gd name="adj1" fmla="val 50000"/>
                    <a:gd name="adj2" fmla="val 96353"/>
                  </a:avLst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66CC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fi-FI" altLang="en-US" sz="1800">
                    <a:solidFill>
                      <a:schemeClr val="bg2">
                        <a:lumMod val="10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sp>
            <p:nvSpPr>
              <p:cNvPr id="23" name="Text Box 38">
                <a:extLst>
                  <a:ext uri="{FF2B5EF4-FFF2-40B4-BE49-F238E27FC236}">
                    <a16:creationId xmlns:a16="http://schemas.microsoft.com/office/drawing/2014/main" id="{947B65B4-2607-2186-DF9D-82F9F30C7C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465671">
                <a:off x="4466" y="1269"/>
                <a:ext cx="456" cy="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00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4D4D4D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20000"/>
                  </a:spcBef>
                  <a:defRPr/>
                </a:pPr>
                <a:r>
                  <a:rPr lang="en-US" sz="6000" b="1" dirty="0">
                    <a:solidFill>
                      <a:srgbClr val="FF0000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D</a:t>
                </a:r>
              </a:p>
            </p:txBody>
          </p:sp>
          <p:sp>
            <p:nvSpPr>
              <p:cNvPr id="24" name="Text Box 39">
                <a:extLst>
                  <a:ext uri="{FF2B5EF4-FFF2-40B4-BE49-F238E27FC236}">
                    <a16:creationId xmlns:a16="http://schemas.microsoft.com/office/drawing/2014/main" id="{B6A54F8D-3D05-5B19-B3A7-7EEC1AC7DE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465671">
                <a:off x="1267" y="1211"/>
                <a:ext cx="369" cy="6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20000"/>
                  </a:spcBef>
                  <a:defRPr/>
                </a:pPr>
                <a:r>
                  <a:rPr lang="en-US" sz="6000" b="1" dirty="0">
                    <a:solidFill>
                      <a:srgbClr val="00B050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S</a:t>
                </a:r>
              </a:p>
            </p:txBody>
          </p:sp>
        </p:grpSp>
        <p:sp>
          <p:nvSpPr>
            <p:cNvPr id="20" name="Rectangle 77">
              <a:extLst>
                <a:ext uri="{FF2B5EF4-FFF2-40B4-BE49-F238E27FC236}">
                  <a16:creationId xmlns:a16="http://schemas.microsoft.com/office/drawing/2014/main" id="{FBDAD5E7-5A43-C79A-7655-B0C8BFD0E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8" y="1107"/>
              <a:ext cx="327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rPr>
                <a:t>High</a:t>
              </a:r>
            </a:p>
          </p:txBody>
        </p:sp>
        <p:sp>
          <p:nvSpPr>
            <p:cNvPr id="21" name="Rectangle 81">
              <a:extLst>
                <a:ext uri="{FF2B5EF4-FFF2-40B4-BE49-F238E27FC236}">
                  <a16:creationId xmlns:a16="http://schemas.microsoft.com/office/drawing/2014/main" id="{170AED13-DC20-8E06-8D80-40DE24EC2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" y="1107"/>
              <a:ext cx="305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rPr>
                <a:t>Low</a:t>
              </a:r>
            </a:p>
          </p:txBody>
        </p:sp>
      </p:grpSp>
      <p:sp>
        <p:nvSpPr>
          <p:cNvPr id="27" name="Rectangle 29">
            <a:extLst>
              <a:ext uri="{FF2B5EF4-FFF2-40B4-BE49-F238E27FC236}">
                <a16:creationId xmlns:a16="http://schemas.microsoft.com/office/drawing/2014/main" id="{E87B961A-C0FE-CC86-6B32-341A018C3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8637" y="2262271"/>
            <a:ext cx="28527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+mj-lt"/>
              </a:rPr>
              <a:t>High Action Learning</a:t>
            </a:r>
          </a:p>
        </p:txBody>
      </p:sp>
      <p:sp>
        <p:nvSpPr>
          <p:cNvPr id="28" name="Rectangle 30">
            <a:extLst>
              <a:ext uri="{FF2B5EF4-FFF2-40B4-BE49-F238E27FC236}">
                <a16:creationId xmlns:a16="http://schemas.microsoft.com/office/drawing/2014/main" id="{83D577FF-D5B8-2E83-66B7-AB00D8714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42" y="3994389"/>
            <a:ext cx="27206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+mj-lt"/>
              </a:rPr>
              <a:t>Low Action Learning</a:t>
            </a:r>
          </a:p>
        </p:txBody>
      </p:sp>
    </p:spTree>
    <p:extLst>
      <p:ext uri="{BB962C8B-B14F-4D97-AF65-F5344CB8AC3E}">
        <p14:creationId xmlns:p14="http://schemas.microsoft.com/office/powerpoint/2010/main" val="76767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utoUpdateAnimBg="0"/>
      <p:bldP spid="1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learn</a:t>
            </a:r>
          </a:p>
        </p:txBody>
      </p:sp>
      <p:grpSp>
        <p:nvGrpSpPr>
          <p:cNvPr id="24" name="Group 47">
            <a:extLst>
              <a:ext uri="{FF2B5EF4-FFF2-40B4-BE49-F238E27FC236}">
                <a16:creationId xmlns:a16="http://schemas.microsoft.com/office/drawing/2014/main" id="{78537949-6C40-1799-A821-4B4ADB0F0255}"/>
              </a:ext>
            </a:extLst>
          </p:cNvPr>
          <p:cNvGrpSpPr>
            <a:grpSpLocks/>
          </p:cNvGrpSpPr>
          <p:nvPr/>
        </p:nvGrpSpPr>
        <p:grpSpPr bwMode="auto">
          <a:xfrm>
            <a:off x="3929691" y="2782374"/>
            <a:ext cx="3816350" cy="792162"/>
            <a:chOff x="1247" y="2886"/>
            <a:chExt cx="2404" cy="499"/>
          </a:xfrm>
        </p:grpSpPr>
        <p:sp>
          <p:nvSpPr>
            <p:cNvPr id="25" name="Rectangle 48">
              <a:extLst>
                <a:ext uri="{FF2B5EF4-FFF2-40B4-BE49-F238E27FC236}">
                  <a16:creationId xmlns:a16="http://schemas.microsoft.com/office/drawing/2014/main" id="{507ABCE5-9C43-D232-BC66-0A00C0EA2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" y="3005"/>
              <a:ext cx="6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00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2000" b="1" dirty="0">
                  <a:solidFill>
                    <a:schemeClr val="tx1">
                      <a:lumMod val="10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Control</a:t>
              </a:r>
            </a:p>
          </p:txBody>
        </p:sp>
        <p:sp>
          <p:nvSpPr>
            <p:cNvPr id="26" name="AutoShape 49">
              <a:extLst>
                <a:ext uri="{FF2B5EF4-FFF2-40B4-BE49-F238E27FC236}">
                  <a16:creationId xmlns:a16="http://schemas.microsoft.com/office/drawing/2014/main" id="{4D252B38-118B-B4F0-3822-5C22351CC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886"/>
              <a:ext cx="2404" cy="499"/>
            </a:xfrm>
            <a:prstGeom prst="leftRightArrow">
              <a:avLst>
                <a:gd name="adj1" fmla="val 50000"/>
                <a:gd name="adj2" fmla="val 96353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i-FI" altLang="en-US" sz="1800">
                <a:latin typeface="Century Gothic" panose="020B0502020202020204" pitchFamily="34" charset="0"/>
              </a:endParaRPr>
            </a:p>
          </p:txBody>
        </p:sp>
      </p:grpSp>
      <p:sp>
        <p:nvSpPr>
          <p:cNvPr id="27" name="Text Box 50">
            <a:extLst>
              <a:ext uri="{FF2B5EF4-FFF2-40B4-BE49-F238E27FC236}">
                <a16:creationId xmlns:a16="http://schemas.microsoft.com/office/drawing/2014/main" id="{E8DADDE8-0C1B-A93F-CBEE-240AD59FE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9982" y="2636659"/>
            <a:ext cx="93807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4D4D4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FF99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</a:t>
            </a:r>
          </a:p>
        </p:txBody>
      </p:sp>
      <p:sp>
        <p:nvSpPr>
          <p:cNvPr id="28" name="Text Box 51">
            <a:extLst>
              <a:ext uri="{FF2B5EF4-FFF2-40B4-BE49-F238E27FC236}">
                <a16:creationId xmlns:a16="http://schemas.microsoft.com/office/drawing/2014/main" id="{4AB18947-0EFA-F383-5009-EE4C8DDA7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557" y="2636659"/>
            <a:ext cx="118494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4D4D4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009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SC</a:t>
            </a:r>
          </a:p>
        </p:txBody>
      </p:sp>
      <p:sp>
        <p:nvSpPr>
          <p:cNvPr id="29" name="Rectangle 78">
            <a:extLst>
              <a:ext uri="{FF2B5EF4-FFF2-40B4-BE49-F238E27FC236}">
                <a16:creationId xmlns:a16="http://schemas.microsoft.com/office/drawing/2014/main" id="{A001AEF4-D8D8-D572-992F-CDB411D9A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1341" y="3036374"/>
            <a:ext cx="5191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High</a:t>
            </a:r>
          </a:p>
        </p:txBody>
      </p:sp>
      <p:sp>
        <p:nvSpPr>
          <p:cNvPr id="30" name="Rectangle 82">
            <a:extLst>
              <a:ext uri="{FF2B5EF4-FFF2-40B4-BE49-F238E27FC236}">
                <a16:creationId xmlns:a16="http://schemas.microsoft.com/office/drawing/2014/main" id="{606E20FE-44CF-A2EB-DC35-7E387AC26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6079" y="3036374"/>
            <a:ext cx="4841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tx1">
                    <a:lumMod val="10000"/>
                  </a:schemeClr>
                </a:solidFill>
                <a:latin typeface="Century Gothic" panose="020B0502020202020204" pitchFamily="34" charset="0"/>
              </a:rPr>
              <a:t>Low</a:t>
            </a:r>
          </a:p>
        </p:txBody>
      </p:sp>
      <p:sp>
        <p:nvSpPr>
          <p:cNvPr id="31" name="Rectangle 20">
            <a:extLst>
              <a:ext uri="{FF2B5EF4-FFF2-40B4-BE49-F238E27FC236}">
                <a16:creationId xmlns:a16="http://schemas.microsoft.com/office/drawing/2014/main" id="{5864425F-84BD-F675-2173-D6CB1523E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935" y="4373962"/>
            <a:ext cx="4293163" cy="122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 senses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Learns from facts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Logical development of new knowledge</a:t>
            </a:r>
          </a:p>
          <a:p>
            <a:pPr>
              <a:buFontTx/>
              <a:buNone/>
            </a:pPr>
            <a:r>
              <a:rPr lang="en-US" altLang="en-US" sz="1600" dirty="0" err="1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Organised</a:t>
            </a: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linear, and structured lectures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9362757C-25B0-CD0D-B456-80837FD1E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7856" y="4373962"/>
            <a:ext cx="2332690" cy="122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6th sense</a:t>
            </a:r>
          </a:p>
          <a:p>
            <a:pPr algn="r"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Experimental learning</a:t>
            </a:r>
          </a:p>
          <a:p>
            <a:pPr algn="r"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Learns by applying</a:t>
            </a:r>
          </a:p>
          <a:p>
            <a:pPr algn="r"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Discovery learning</a:t>
            </a:r>
          </a:p>
        </p:txBody>
      </p:sp>
      <p:sp>
        <p:nvSpPr>
          <p:cNvPr id="33" name="Rectangle 42">
            <a:extLst>
              <a:ext uri="{FF2B5EF4-FFF2-40B4-BE49-F238E27FC236}">
                <a16:creationId xmlns:a16="http://schemas.microsoft.com/office/drawing/2014/main" id="{D7BAFADF-14AE-FF3A-4CD0-AB1B9AD38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935" y="3997964"/>
            <a:ext cx="2818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dirty="0">
                <a:solidFill>
                  <a:srgbClr val="009999"/>
                </a:solidFill>
                <a:latin typeface="+mj-lt"/>
              </a:rPr>
              <a:t>Low Control Learning</a:t>
            </a:r>
          </a:p>
        </p:txBody>
      </p:sp>
      <p:sp>
        <p:nvSpPr>
          <p:cNvPr id="34" name="Rectangle 42">
            <a:extLst>
              <a:ext uri="{FF2B5EF4-FFF2-40B4-BE49-F238E27FC236}">
                <a16:creationId xmlns:a16="http://schemas.microsoft.com/office/drawing/2014/main" id="{C477E1D6-231F-4667-745B-71EDA16F2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6041" y="3973852"/>
            <a:ext cx="287450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 sz="2000" dirty="0">
                <a:solidFill>
                  <a:srgbClr val="FF9900"/>
                </a:solidFill>
                <a:latin typeface="+mj-lt"/>
              </a:rPr>
              <a:t>High Control Learning</a:t>
            </a:r>
          </a:p>
        </p:txBody>
      </p:sp>
    </p:spTree>
    <p:extLst>
      <p:ext uri="{BB962C8B-B14F-4D97-AF65-F5344CB8AC3E}">
        <p14:creationId xmlns:p14="http://schemas.microsoft.com/office/powerpoint/2010/main" val="64384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utoUpdateAnimBg="0"/>
      <p:bldP spid="3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learn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A1513109-41E3-5C30-F8FC-C13E44075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897" y="2627650"/>
            <a:ext cx="3042637" cy="129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Time to think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Framework to existing knowledge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Collects information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‘Deep’ learning</a:t>
            </a: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ED467FAD-5A2E-B9D8-F9EF-0EDCF6287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3650" y="4971411"/>
            <a:ext cx="2961067" cy="108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Learns by sharing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Independent learning items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Outside-of-class group exercises</a:t>
            </a:r>
          </a:p>
          <a:p>
            <a:pPr>
              <a:buFontTx/>
              <a:buNone/>
            </a:pPr>
            <a:r>
              <a:rPr lang="en-US" altLang="en-US" sz="14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Superficial learning</a:t>
            </a:r>
          </a:p>
        </p:txBody>
      </p:sp>
      <p:sp>
        <p:nvSpPr>
          <p:cNvPr id="23" name="Text Box 38">
            <a:extLst>
              <a:ext uri="{FF2B5EF4-FFF2-40B4-BE49-F238E27FC236}">
                <a16:creationId xmlns:a16="http://schemas.microsoft.com/office/drawing/2014/main" id="{947B65B4-2607-2186-DF9D-82F9F30C7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2895" y="5660192"/>
            <a:ext cx="400050" cy="1015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4D4D4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FEEC0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24" name="Text Box 39">
            <a:extLst>
              <a:ext uri="{FF2B5EF4-FFF2-40B4-BE49-F238E27FC236}">
                <a16:creationId xmlns:a16="http://schemas.microsoft.com/office/drawing/2014/main" id="{B6A54F8D-3D05-5B19-B3A7-7EEC1AC7D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3364" y="2460708"/>
            <a:ext cx="784225" cy="101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35E0656-0E37-41A1-52B5-B0E037D9F26D}"/>
              </a:ext>
            </a:extLst>
          </p:cNvPr>
          <p:cNvGrpSpPr/>
          <p:nvPr/>
        </p:nvGrpSpPr>
        <p:grpSpPr>
          <a:xfrm>
            <a:off x="3935356" y="3429000"/>
            <a:ext cx="3816352" cy="2222211"/>
            <a:chOff x="4150230" y="3633711"/>
            <a:chExt cx="3816352" cy="2222211"/>
          </a:xfrm>
        </p:grpSpPr>
        <p:grpSp>
          <p:nvGrpSpPr>
            <p:cNvPr id="22" name="Group 35">
              <a:extLst>
                <a:ext uri="{FF2B5EF4-FFF2-40B4-BE49-F238E27FC236}">
                  <a16:creationId xmlns:a16="http://schemas.microsoft.com/office/drawing/2014/main" id="{B59D9734-45C4-4274-861A-E808EAC726E9}"/>
                </a:ext>
              </a:extLst>
            </p:cNvPr>
            <p:cNvGrpSpPr>
              <a:grpSpLocks/>
            </p:cNvGrpSpPr>
            <p:nvPr/>
          </p:nvGrpSpPr>
          <p:grpSpPr bwMode="auto">
            <a:xfrm rot="2664870">
              <a:off x="4150230" y="4358477"/>
              <a:ext cx="3816352" cy="792161"/>
              <a:chOff x="2158" y="2332"/>
              <a:chExt cx="2404" cy="499"/>
            </a:xfrm>
          </p:grpSpPr>
          <p:sp>
            <p:nvSpPr>
              <p:cNvPr id="25" name="Rectangle 36">
                <a:extLst>
                  <a:ext uri="{FF2B5EF4-FFF2-40B4-BE49-F238E27FC236}">
                    <a16:creationId xmlns:a16="http://schemas.microsoft.com/office/drawing/2014/main" id="{C33C0BA1-D875-A573-3ABF-8295DDEA58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9" y="2464"/>
                <a:ext cx="110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00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4D4D4D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buFontTx/>
                  <a:buNone/>
                </a:pPr>
                <a:r>
                  <a:rPr lang="en-US" altLang="en-US" sz="2000" b="1" dirty="0">
                    <a:solidFill>
                      <a:schemeClr val="bg2">
                        <a:lumMod val="10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Structure</a:t>
                </a:r>
              </a:p>
            </p:txBody>
          </p:sp>
          <p:sp>
            <p:nvSpPr>
              <p:cNvPr id="26" name="AutoShape 37">
                <a:extLst>
                  <a:ext uri="{FF2B5EF4-FFF2-40B4-BE49-F238E27FC236}">
                    <a16:creationId xmlns:a16="http://schemas.microsoft.com/office/drawing/2014/main" id="{A7463980-6968-84DF-20E9-CD81B68E4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8" y="2332"/>
                <a:ext cx="2404" cy="499"/>
              </a:xfrm>
              <a:prstGeom prst="leftRightArrow">
                <a:avLst>
                  <a:gd name="adj1" fmla="val 50000"/>
                  <a:gd name="adj2" fmla="val 96353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i-FI" altLang="en-US" sz="1800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57B583E-2493-1AEE-A773-A6CE0628A4F8}"/>
                </a:ext>
              </a:extLst>
            </p:cNvPr>
            <p:cNvGrpSpPr/>
            <p:nvPr/>
          </p:nvGrpSpPr>
          <p:grpSpPr>
            <a:xfrm>
              <a:off x="4855933" y="3633711"/>
              <a:ext cx="2426574" cy="2222211"/>
              <a:chOff x="4855933" y="3633711"/>
              <a:chExt cx="2426574" cy="2222211"/>
            </a:xfrm>
          </p:grpSpPr>
          <p:sp>
            <p:nvSpPr>
              <p:cNvPr id="20" name="Rectangle 77">
                <a:extLst>
                  <a:ext uri="{FF2B5EF4-FFF2-40B4-BE49-F238E27FC236}">
                    <a16:creationId xmlns:a16="http://schemas.microsoft.com/office/drawing/2014/main" id="{FBDAD5E7-5A43-C79A-7655-B0C8BFD0E9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664870">
                <a:off x="6798319" y="5579697"/>
                <a:ext cx="484188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>
                    <a:solidFill>
                      <a:schemeClr val="bg2">
                        <a:lumMod val="10000"/>
                      </a:schemeClr>
                    </a:solidFill>
                    <a:latin typeface="Century Gothic" panose="020B0502020202020204" pitchFamily="34" charset="0"/>
                  </a:rPr>
                  <a:t>Low</a:t>
                </a:r>
              </a:p>
            </p:txBody>
          </p:sp>
          <p:sp>
            <p:nvSpPr>
              <p:cNvPr id="21" name="Rectangle 81">
                <a:extLst>
                  <a:ext uri="{FF2B5EF4-FFF2-40B4-BE49-F238E27FC236}">
                    <a16:creationId xmlns:a16="http://schemas.microsoft.com/office/drawing/2014/main" id="{170AED13-DC20-8E06-8D80-40DE24EC2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664870">
                <a:off x="4855933" y="3633711"/>
                <a:ext cx="519113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 dirty="0">
                    <a:solidFill>
                      <a:schemeClr val="bg2">
                        <a:lumMod val="10000"/>
                      </a:schemeClr>
                    </a:solidFill>
                    <a:latin typeface="Century Gothic" panose="020B0502020202020204" pitchFamily="34" charset="0"/>
                  </a:rPr>
                  <a:t>High</a:t>
                </a:r>
              </a:p>
            </p:txBody>
          </p:sp>
        </p:grpSp>
      </p:grpSp>
      <p:sp>
        <p:nvSpPr>
          <p:cNvPr id="27" name="Rectangle 29">
            <a:extLst>
              <a:ext uri="{FF2B5EF4-FFF2-40B4-BE49-F238E27FC236}">
                <a16:creationId xmlns:a16="http://schemas.microsoft.com/office/drawing/2014/main" id="{E87B961A-C0FE-CC86-6B32-341A018C3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3650" y="4571301"/>
            <a:ext cx="3177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dirty="0">
                <a:solidFill>
                  <a:srgbClr val="FEEC02"/>
                </a:solidFill>
                <a:latin typeface="+mj-lt"/>
              </a:rPr>
              <a:t>Non-structured Learning</a:t>
            </a:r>
          </a:p>
        </p:txBody>
      </p:sp>
      <p:sp>
        <p:nvSpPr>
          <p:cNvPr id="28" name="Rectangle 30">
            <a:extLst>
              <a:ext uri="{FF2B5EF4-FFF2-40B4-BE49-F238E27FC236}">
                <a16:creationId xmlns:a16="http://schemas.microsoft.com/office/drawing/2014/main" id="{83D577FF-D5B8-2E83-66B7-AB00D8714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023" y="2260653"/>
            <a:ext cx="26068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  <a:latin typeface="+mj-lt"/>
              </a:rPr>
              <a:t>Structured Learning</a:t>
            </a:r>
          </a:p>
        </p:txBody>
      </p:sp>
    </p:spTree>
    <p:extLst>
      <p:ext uri="{BB962C8B-B14F-4D97-AF65-F5344CB8AC3E}">
        <p14:creationId xmlns:p14="http://schemas.microsoft.com/office/powerpoint/2010/main" val="101940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utoUpdateAnimBg="0"/>
      <p:bldP spid="1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learn</a:t>
            </a:r>
          </a:p>
        </p:txBody>
      </p:sp>
      <p:sp>
        <p:nvSpPr>
          <p:cNvPr id="27" name="Text Box 50">
            <a:extLst>
              <a:ext uri="{FF2B5EF4-FFF2-40B4-BE49-F238E27FC236}">
                <a16:creationId xmlns:a16="http://schemas.microsoft.com/office/drawing/2014/main" id="{E8DADDE8-0C1B-A93F-CBEE-240AD59FE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0255" y="5627242"/>
            <a:ext cx="80021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4D4D4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92D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SI</a:t>
            </a:r>
          </a:p>
        </p:txBody>
      </p:sp>
      <p:sp>
        <p:nvSpPr>
          <p:cNvPr id="28" name="Text Box 51">
            <a:extLst>
              <a:ext uri="{FF2B5EF4-FFF2-40B4-BE49-F238E27FC236}">
                <a16:creationId xmlns:a16="http://schemas.microsoft.com/office/drawing/2014/main" id="{4AB18947-0EFA-F383-5009-EE4C8DDA7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731" y="1049153"/>
            <a:ext cx="132279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4D4D4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DC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5E2B90-EF7B-6AC5-AFB6-579E8DA6752E}"/>
              </a:ext>
            </a:extLst>
          </p:cNvPr>
          <p:cNvGrpSpPr/>
          <p:nvPr/>
        </p:nvGrpSpPr>
        <p:grpSpPr>
          <a:xfrm rot="5400000">
            <a:off x="5091560" y="3450023"/>
            <a:ext cx="3816350" cy="792162"/>
            <a:chOff x="3929691" y="2782374"/>
            <a:chExt cx="3816350" cy="792162"/>
          </a:xfrm>
        </p:grpSpPr>
        <p:grpSp>
          <p:nvGrpSpPr>
            <p:cNvPr id="24" name="Group 47">
              <a:extLst>
                <a:ext uri="{FF2B5EF4-FFF2-40B4-BE49-F238E27FC236}">
                  <a16:creationId xmlns:a16="http://schemas.microsoft.com/office/drawing/2014/main" id="{78537949-6C40-1799-A821-4B4ADB0F02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9691" y="2782374"/>
              <a:ext cx="3816350" cy="792162"/>
              <a:chOff x="1247" y="2886"/>
              <a:chExt cx="2404" cy="499"/>
            </a:xfrm>
          </p:grpSpPr>
          <p:sp>
            <p:nvSpPr>
              <p:cNvPr id="25" name="Rectangle 48">
                <a:extLst>
                  <a:ext uri="{FF2B5EF4-FFF2-40B4-BE49-F238E27FC236}">
                    <a16:creationId xmlns:a16="http://schemas.microsoft.com/office/drawing/2014/main" id="{507ABCE5-9C43-D232-BC66-0A00C0EA2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3005"/>
                <a:ext cx="74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00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4D4D4D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buFontTx/>
                  <a:buNone/>
                </a:pPr>
                <a:r>
                  <a:rPr lang="en-US" altLang="en-US" sz="2000" b="1" dirty="0">
                    <a:solidFill>
                      <a:schemeClr val="tx1">
                        <a:lumMod val="10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Contact</a:t>
                </a:r>
              </a:p>
            </p:txBody>
          </p:sp>
          <p:sp>
            <p:nvSpPr>
              <p:cNvPr id="26" name="AutoShape 49">
                <a:extLst>
                  <a:ext uri="{FF2B5EF4-FFF2-40B4-BE49-F238E27FC236}">
                    <a16:creationId xmlns:a16="http://schemas.microsoft.com/office/drawing/2014/main" id="{4D252B38-118B-B4F0-3822-5C22351CC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" y="2886"/>
                <a:ext cx="2404" cy="499"/>
              </a:xfrm>
              <a:prstGeom prst="leftRightArrow">
                <a:avLst>
                  <a:gd name="adj1" fmla="val 50000"/>
                  <a:gd name="adj2" fmla="val 96353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i-FI" altLang="en-US" sz="18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29" name="Rectangle 78">
              <a:extLst>
                <a:ext uri="{FF2B5EF4-FFF2-40B4-BE49-F238E27FC236}">
                  <a16:creationId xmlns:a16="http://schemas.microsoft.com/office/drawing/2014/main" id="{A001AEF4-D8D8-D572-992F-CDB411D9A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1341" y="3036374"/>
              <a:ext cx="519113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chemeClr val="tx1">
                      <a:lumMod val="10000"/>
                    </a:schemeClr>
                  </a:solidFill>
                  <a:latin typeface="Century Gothic" panose="020B0502020202020204" pitchFamily="34" charset="0"/>
                </a:rPr>
                <a:t>High</a:t>
              </a:r>
            </a:p>
          </p:txBody>
        </p:sp>
        <p:sp>
          <p:nvSpPr>
            <p:cNvPr id="30" name="Rectangle 82">
              <a:extLst>
                <a:ext uri="{FF2B5EF4-FFF2-40B4-BE49-F238E27FC236}">
                  <a16:creationId xmlns:a16="http://schemas.microsoft.com/office/drawing/2014/main" id="{606E20FE-44CF-A2EB-DC35-7E387AC26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6079" y="3036374"/>
              <a:ext cx="484188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solidFill>
                    <a:schemeClr val="tx1">
                      <a:lumMod val="10000"/>
                    </a:schemeClr>
                  </a:solidFill>
                  <a:latin typeface="Century Gothic" panose="020B0502020202020204" pitchFamily="34" charset="0"/>
                </a:rPr>
                <a:t>Low</a:t>
              </a:r>
            </a:p>
          </p:txBody>
        </p:sp>
      </p:grpSp>
      <p:sp>
        <p:nvSpPr>
          <p:cNvPr id="31" name="Rectangle 20">
            <a:extLst>
              <a:ext uri="{FF2B5EF4-FFF2-40B4-BE49-F238E27FC236}">
                <a16:creationId xmlns:a16="http://schemas.microsoft.com/office/drawing/2014/main" id="{5864425F-84BD-F675-2173-D6CB1523E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3385" y="2521422"/>
            <a:ext cx="3057247" cy="122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Impersonal learning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Objective orientated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Independent action learning</a:t>
            </a:r>
          </a:p>
          <a:p>
            <a:pPr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‘What is important?’ learning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9362757C-25B0-CD0D-B456-80837FD1E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965" y="5379689"/>
            <a:ext cx="2332690" cy="122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Humane learning</a:t>
            </a:r>
          </a:p>
          <a:p>
            <a:pPr algn="r"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Learning together</a:t>
            </a:r>
          </a:p>
          <a:p>
            <a:pPr algn="r"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Small group exercises</a:t>
            </a:r>
          </a:p>
          <a:p>
            <a:pPr algn="r">
              <a:buFontTx/>
              <a:buNone/>
            </a:pPr>
            <a:r>
              <a:rPr lang="en-US" altLang="en-US" sz="160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Learning from others</a:t>
            </a:r>
          </a:p>
        </p:txBody>
      </p:sp>
      <p:sp>
        <p:nvSpPr>
          <p:cNvPr id="33" name="Rectangle 42">
            <a:extLst>
              <a:ext uri="{FF2B5EF4-FFF2-40B4-BE49-F238E27FC236}">
                <a16:creationId xmlns:a16="http://schemas.microsoft.com/office/drawing/2014/main" id="{D7BAFADF-14AE-FF3A-4CD0-AB1B9AD38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3385" y="2145424"/>
            <a:ext cx="29498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dirty="0">
                <a:solidFill>
                  <a:srgbClr val="7030A0"/>
                </a:solidFill>
                <a:latin typeface="+mj-lt"/>
              </a:rPr>
              <a:t>Low Contact Learning</a:t>
            </a:r>
          </a:p>
        </p:txBody>
      </p:sp>
      <p:sp>
        <p:nvSpPr>
          <p:cNvPr id="34" name="Rectangle 42">
            <a:extLst>
              <a:ext uri="{FF2B5EF4-FFF2-40B4-BE49-F238E27FC236}">
                <a16:creationId xmlns:a16="http://schemas.microsoft.com/office/drawing/2014/main" id="{C477E1D6-231F-4667-745B-71EDA16F2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3703" y="4979579"/>
            <a:ext cx="30059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 sz="2000" dirty="0">
                <a:solidFill>
                  <a:srgbClr val="92D050"/>
                </a:solidFill>
                <a:latin typeface="+mj-lt"/>
              </a:rPr>
              <a:t>High Contact Learning</a:t>
            </a:r>
          </a:p>
        </p:txBody>
      </p:sp>
    </p:spTree>
    <p:extLst>
      <p:ext uri="{BB962C8B-B14F-4D97-AF65-F5344CB8AC3E}">
        <p14:creationId xmlns:p14="http://schemas.microsoft.com/office/powerpoint/2010/main" val="118843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utoUpdateAnimBg="0"/>
      <p:bldP spid="32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0C089650-1F07-49BD-A825-C1A463EFA457}"/>
</file>

<file path=docProps/app.xml><?xml version="1.0" encoding="utf-8"?>
<Properties xmlns="http://schemas.openxmlformats.org/officeDocument/2006/extended-properties" xmlns:vt="http://schemas.openxmlformats.org/officeDocument/2006/docPropsVTypes">
  <Template>1. Template (Ignore)</Template>
  <TotalTime>35</TotalTime>
  <Words>213</Words>
  <Application>Microsoft Office PowerPoint</Application>
  <PresentationFormat>Widescreen</PresentationFormat>
  <Paragraphs>93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</vt:lpstr>
      <vt:lpstr>Theme1</vt:lpstr>
      <vt:lpstr>The Four Learning Styles</vt:lpstr>
      <vt:lpstr>The Four Learning Styles</vt:lpstr>
      <vt:lpstr>How we learn</vt:lpstr>
      <vt:lpstr>How we learn</vt:lpstr>
      <vt:lpstr>How we learn</vt:lpstr>
      <vt:lpstr>How we learn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Kelly Fairhurst</dc:creator>
  <cp:lastModifiedBy>Rosamund Rendall</cp:lastModifiedBy>
  <cp:revision>2</cp:revision>
  <dcterms:created xsi:type="dcterms:W3CDTF">2023-10-12T02:09:29Z</dcterms:created>
  <dcterms:modified xsi:type="dcterms:W3CDTF">2023-10-12T03:36:32Z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