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8"/>
  </p:notesMasterIdLst>
  <p:handoutMasterIdLst>
    <p:handoutMasterId r:id="rId29"/>
  </p:handoutMasterIdLst>
  <p:sldIdLst>
    <p:sldId id="350" r:id="rId5"/>
    <p:sldId id="353" r:id="rId6"/>
    <p:sldId id="334" r:id="rId7"/>
    <p:sldId id="365" r:id="rId8"/>
    <p:sldId id="366" r:id="rId9"/>
    <p:sldId id="367" r:id="rId10"/>
    <p:sldId id="368" r:id="rId11"/>
    <p:sldId id="369" r:id="rId12"/>
    <p:sldId id="355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4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6425CD-CBC6-4843-A2BD-866D02DEF1E5}" v="7" dt="2023-10-12T00:36:13.212"/>
    <p1510:client id="{AF5FF3A9-12BA-41A0-9DB3-0AD245A29C5F}" v="33" dt="2023-10-11T23:47:25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26" autoAdjust="0"/>
  </p:normalViewPr>
  <p:slideViewPr>
    <p:cSldViewPr snapToGrid="0">
      <p:cViewPr varScale="1">
        <p:scale>
          <a:sx n="102" d="100"/>
          <a:sy n="102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43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96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764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ouvremedia.com/improving-customer-service-skill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Adjusting Our Styles</a:t>
            </a:r>
            <a:br>
              <a:rPr lang="pl-PL" sz="4000" b="1" dirty="0"/>
            </a:br>
            <a:r>
              <a:rPr lang="en-US" sz="4000" b="1" dirty="0">
                <a:solidFill>
                  <a:schemeClr val="accent2"/>
                </a:solidFill>
              </a:rPr>
              <a:t>Safety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8674103" cy="610863"/>
          </a:xfrm>
        </p:spPr>
        <p:txBody>
          <a:bodyPr>
            <a:noAutofit/>
          </a:bodyPr>
          <a:lstStyle/>
          <a:p>
            <a:r>
              <a:rPr lang="en-US" sz="3600" dirty="0"/>
              <a:t>Behavioural Styles and Safety Issues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E13921-302F-D24D-5627-CB88FC4B60C3}"/>
              </a:ext>
            </a:extLst>
          </p:cNvPr>
          <p:cNvSpPr txBox="1">
            <a:spLocks noChangeArrowheads="1"/>
          </p:cNvSpPr>
          <p:nvPr/>
        </p:nvSpPr>
        <p:spPr>
          <a:xfrm>
            <a:off x="1103059" y="2151696"/>
            <a:ext cx="10400093" cy="44586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All </a:t>
            </a:r>
            <a:r>
              <a:rPr lang="en-US" sz="1800" dirty="0" err="1"/>
              <a:t>behavioural</a:t>
            </a:r>
            <a:r>
              <a:rPr lang="en-US" sz="1800" dirty="0"/>
              <a:t> styles </a:t>
            </a:r>
            <a:r>
              <a:rPr lang="en-US" sz="1800" dirty="0" err="1"/>
              <a:t>recognise</a:t>
            </a:r>
            <a:r>
              <a:rPr lang="en-US" sz="1800" dirty="0"/>
              <a:t> the importance of safety.</a:t>
            </a: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None of the styles are “better” at dealing with safety issues.</a:t>
            </a: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Other factors, such as our values, attitudes, and experience, affect</a:t>
            </a:r>
            <a:r>
              <a:rPr lang="pl-PL" sz="1800" dirty="0"/>
              <a:t> </a:t>
            </a:r>
            <a:r>
              <a:rPr lang="en-US" sz="1800" dirty="0"/>
              <a:t>the way we deal with safety issues. </a:t>
            </a:r>
            <a:br>
              <a:rPr lang="pl-PL" sz="1800" dirty="0"/>
            </a:br>
            <a:r>
              <a:rPr lang="en-US" sz="1800" dirty="0"/>
              <a:t>We’re focusing here on our</a:t>
            </a:r>
            <a:r>
              <a:rPr lang="pl-PL" sz="1800" dirty="0"/>
              <a:t> </a:t>
            </a:r>
            <a:r>
              <a:rPr lang="en-US" sz="1800" dirty="0" err="1"/>
              <a:t>behavioural</a:t>
            </a:r>
            <a:r>
              <a:rPr lang="en-US" sz="1800" dirty="0"/>
              <a:t> styles.</a:t>
            </a: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Every style has its unique benefits and challenges in terms of safety issues.</a:t>
            </a: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pl-PL" sz="18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We need to adjust our own style, so we can maximize our strengths and consciously work on our development areas</a:t>
            </a:r>
            <a:r>
              <a:rPr lang="en-NZ" sz="1800" dirty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Worker holding safety helmet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1998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Safety Issues - Overview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Safety Issues - Overview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401" y="2297261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br>
              <a:rPr 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sz="2400" b="1" dirty="0">
                <a:solidFill>
                  <a:srgbClr val="FF0000"/>
                </a:solidFill>
                <a:latin typeface="+mj-lt"/>
              </a:rPr>
              <a:t>D-Style:</a:t>
            </a:r>
          </a:p>
          <a:p>
            <a:pPr marL="180975" indent="-180975" defTabSz="854075">
              <a:defRPr/>
            </a:pPr>
            <a:endParaRPr lang="pl-PL" sz="2400" b="1" dirty="0">
              <a:solidFill>
                <a:srgbClr val="FF000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Keeps the “big picture” in mind </a:t>
            </a: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Ties safety issues into the main objectives/goals</a:t>
            </a: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Good in crisis situations</a:t>
            </a: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ignore the necessary details</a:t>
            </a: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view safety concerns as distracting and even unnecessary</a:t>
            </a: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forget safety reporting</a:t>
            </a:r>
          </a:p>
          <a:p>
            <a:pPr marL="180975" indent="-180975" defTabSz="854075" eaLnBrk="1" hangingPunct="1"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not pay enough attention to the human issues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62792C6-7AE5-1435-F372-479A26D98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059" y="2081042"/>
            <a:ext cx="2455033" cy="204949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9435643" y="2315800"/>
            <a:ext cx="879894" cy="879895"/>
          </a:xfrm>
          <a:prstGeom prst="rect">
            <a:avLst/>
          </a:prstGeom>
          <a:solidFill>
            <a:schemeClr val="accent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160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Safety Issues - Overview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401" y="2297261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FFCE33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br>
              <a:rPr lang="en-US" sz="2400" b="1" dirty="0">
                <a:solidFill>
                  <a:srgbClr val="FFCE33"/>
                </a:solidFill>
                <a:latin typeface="+mj-lt"/>
              </a:rPr>
            </a:br>
            <a:r>
              <a:rPr lang="en-US" sz="2400" b="1" dirty="0">
                <a:solidFill>
                  <a:srgbClr val="FFCE33"/>
                </a:solidFill>
                <a:latin typeface="+mj-lt"/>
              </a:rPr>
              <a:t>I-Style:</a:t>
            </a:r>
            <a:br>
              <a:rPr lang="en-US" sz="2400" b="1" dirty="0">
                <a:solidFill>
                  <a:srgbClr val="FFCE33"/>
                </a:solidFill>
                <a:latin typeface="+mj-lt"/>
              </a:rPr>
            </a:br>
            <a:endParaRPr lang="pl-PL" sz="2400" b="1" dirty="0">
              <a:solidFill>
                <a:srgbClr val="FFCE33"/>
              </a:solidFill>
              <a:latin typeface="+mj-lt"/>
            </a:endParaRP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Gets others enthusiastically involved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Keeps human safety issues in focus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forget the details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be unrealistic in assessing risks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get bored with “restrictive” procedures and policies</a:t>
            </a:r>
          </a:p>
          <a:p>
            <a:pPr marL="180975" indent="-180975" defTabSz="854075" eaLnBrk="1" hangingPunct="1">
              <a:buClr>
                <a:srgbClr val="FFCE33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forget reporting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9A616D-192F-5D50-651D-06F6B8D2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29" y="4453087"/>
            <a:ext cx="2424834" cy="206489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9426407" y="5370149"/>
            <a:ext cx="879894" cy="879895"/>
          </a:xfrm>
          <a:prstGeom prst="rect">
            <a:avLst/>
          </a:prstGeom>
          <a:solidFill>
            <a:srgbClr val="FFCE33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168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Safety Issues - Overview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10" y="2203167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br>
              <a:rPr lang="en-US" sz="2400" b="1" dirty="0">
                <a:solidFill>
                  <a:srgbClr val="00B050"/>
                </a:solidFill>
                <a:latin typeface="+mj-lt"/>
              </a:rPr>
            </a:br>
            <a:r>
              <a:rPr lang="en-US" sz="2400" b="1" dirty="0">
                <a:solidFill>
                  <a:srgbClr val="00B050"/>
                </a:solidFill>
                <a:latin typeface="+mj-lt"/>
              </a:rPr>
              <a:t>S-Style:</a:t>
            </a:r>
            <a:br>
              <a:rPr lang="en-US" sz="2400" b="1" dirty="0">
                <a:solidFill>
                  <a:srgbClr val="00B050"/>
                </a:solidFill>
                <a:latin typeface="+mj-lt"/>
              </a:rPr>
            </a:br>
            <a:endParaRPr lang="pl-PL" sz="2400" b="1" dirty="0">
              <a:solidFill>
                <a:srgbClr val="00B05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Systematic and conventional approach to risk issues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Proceeds carefully; risk averse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Shows concern for employees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become overly focused on the safety issues, forgets the other objectives/goals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resist new safety procedures</a:t>
            </a:r>
          </a:p>
          <a:p>
            <a:pPr marL="180975" indent="-180975" defTabSz="854075" eaLnBrk="1" hangingPunct="1"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become emotional about their own team’s safety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FA45BE-7A88-9F12-9C9D-AF554C618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61" y="4549452"/>
            <a:ext cx="2505985" cy="2060897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1215280" y="5461255"/>
            <a:ext cx="879894" cy="879895"/>
          </a:xfrm>
          <a:prstGeom prst="rect">
            <a:avLst/>
          </a:prstGeom>
          <a:solidFill>
            <a:srgbClr val="00B05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828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7791788" cy="610863"/>
          </a:xfrm>
        </p:spPr>
        <p:txBody>
          <a:bodyPr>
            <a:normAutofit/>
          </a:bodyPr>
          <a:lstStyle/>
          <a:p>
            <a:r>
              <a:rPr lang="en-US" dirty="0"/>
              <a:t>Safety Issues - Overview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638126" y="6610349"/>
            <a:ext cx="3034078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68BB5-ED4F-A8D5-A326-13A0AD17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10" y="2203167"/>
            <a:ext cx="5203825" cy="4313088"/>
          </a:xfrm>
          <a:prstGeom prst="rect">
            <a:avLst/>
          </a:prstGeom>
          <a:solidFill>
            <a:schemeClr val="tx1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134387" tIns="0" rIns="0" bIns="0"/>
          <a:lstStyle/>
          <a:p>
            <a:pPr marL="180975" indent="-180975" defTabSz="854075">
              <a:defRPr/>
            </a:pPr>
            <a:r>
              <a:rPr lang="en-US" sz="2400" b="1" dirty="0">
                <a:solidFill>
                  <a:srgbClr val="0070C0"/>
                </a:solidFill>
                <a:latin typeface="+mj-lt"/>
              </a:rPr>
              <a:t>C-Style:</a:t>
            </a:r>
            <a:br>
              <a:rPr lang="en-US" sz="2400" b="1" dirty="0">
                <a:solidFill>
                  <a:srgbClr val="0070C0"/>
                </a:solidFill>
                <a:latin typeface="+mj-lt"/>
              </a:rPr>
            </a:br>
            <a:endParaRPr lang="pl-PL" sz="2400" b="1" dirty="0">
              <a:solidFill>
                <a:srgbClr val="0070C0"/>
              </a:solidFill>
              <a:latin typeface="+mj-lt"/>
            </a:endParaRP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Avoids risks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Very conscientious approach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Thorough analysis of all related risk factors, even over-analysis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Looks to the past for guidance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forget to promote and sell the importance of safety issues to employees</a:t>
            </a:r>
          </a:p>
          <a:p>
            <a:pPr marL="180975" indent="-180975" defTabSz="854075" eaLnBrk="1" hangingPunct="1"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May require instructions and support from others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75E6E3-AFA7-7FD8-63B2-0BDB9431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19" y="2098337"/>
            <a:ext cx="2481496" cy="2002751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A83F9DA-5366-BF4C-FF28-E6D5C1158515}"/>
              </a:ext>
            </a:extLst>
          </p:cNvPr>
          <p:cNvSpPr/>
          <p:nvPr/>
        </p:nvSpPr>
        <p:spPr>
          <a:xfrm>
            <a:off x="1187571" y="2302163"/>
            <a:ext cx="879894" cy="879895"/>
          </a:xfrm>
          <a:prstGeom prst="rect">
            <a:avLst/>
          </a:prstGeom>
          <a:solidFill>
            <a:schemeClr val="bg1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6532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person writing on sticky notes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Safety Issues - Planning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079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986075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Tends to take an aggressive approach; is a risk taker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Keeps the main objectives in mind; “How does this fit into the big picture?”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forget the impact on employees; forgets people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comfortable making “difficult and cold decisions”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not be thorough enough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179233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- Planning</a:t>
            </a:r>
          </a:p>
        </p:txBody>
      </p:sp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Focuses on the people aspects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procrastinate or get sidetracked while planning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forget the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overly optimistic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Has difficulty making “tough”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let emotions direct the planning process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233101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- Planning</a:t>
            </a:r>
          </a:p>
        </p:txBody>
      </p:sp>
    </p:spTree>
    <p:extLst>
      <p:ext uri="{BB962C8B-B14F-4D97-AF65-F5344CB8AC3E}">
        <p14:creationId xmlns:p14="http://schemas.microsoft.com/office/powerpoint/2010/main" val="339260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Conventional and systematic planner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Plans to avoid risks and remove threats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Remembers the human aspects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look for support and help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have difficulty finding new solutions and alternatives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get stuck on the details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117678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- Planning</a:t>
            </a:r>
          </a:p>
        </p:txBody>
      </p:sp>
    </p:spTree>
    <p:extLst>
      <p:ext uri="{BB962C8B-B14F-4D97-AF65-F5344CB8AC3E}">
        <p14:creationId xmlns:p14="http://schemas.microsoft.com/office/powerpoint/2010/main" val="1138484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Very precise and meticulous planner; strives for perfection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get stuck on the details and lose the “big picture”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Follows the established rules in safety planning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Documents thoroughly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overcautious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overlook the impact on employees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- Planning</a:t>
            </a:r>
          </a:p>
        </p:txBody>
      </p:sp>
    </p:spTree>
    <p:extLst>
      <p:ext uri="{BB962C8B-B14F-4D97-AF65-F5344CB8AC3E}">
        <p14:creationId xmlns:p14="http://schemas.microsoft.com/office/powerpoint/2010/main" val="193620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Safety Issues – </a:t>
            </a:r>
            <a:br>
              <a:rPr lang="en-US" dirty="0"/>
            </a:br>
            <a:r>
              <a:rPr lang="en-US" dirty="0"/>
              <a:t>Risk Analysis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05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2986075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Calculated approach; is a risk taker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“What is the associated impact on productivity?”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Comprehensive, big picture analysis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Wants to make the final decision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Keeps the “unknowns” and the unexpected in mind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Focuses on results and goals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Risk Analysis</a:t>
            </a:r>
          </a:p>
        </p:txBody>
      </p:sp>
    </p:spTree>
    <p:extLst>
      <p:ext uri="{BB962C8B-B14F-4D97-AF65-F5344CB8AC3E}">
        <p14:creationId xmlns:p14="http://schemas.microsoft.com/office/powerpoint/2010/main" val="4216180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55518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Intuitive in risk analysis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Engages in discussions with others; seeks input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Optimistic attitude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Avoids the details, figures, facts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careless and make small mistakes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forget to follow up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let emotions direct self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Risk Analysis</a:t>
            </a:r>
          </a:p>
        </p:txBody>
      </p:sp>
    </p:spTree>
    <p:extLst>
      <p:ext uri="{BB962C8B-B14F-4D97-AF65-F5344CB8AC3E}">
        <p14:creationId xmlns:p14="http://schemas.microsoft.com/office/powerpoint/2010/main" val="4022714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69691"/>
            <a:ext cx="3060000" cy="2986075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Analytical and conventional approach; focuses on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Evaluates alternatives carefully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slow to make decisions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Unexpected developments cause resistance to moving forward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Is realistic, even pessimistic in assessing risk factors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overestimate own team’s abilities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Risk Analysis</a:t>
            </a:r>
          </a:p>
        </p:txBody>
      </p:sp>
    </p:spTree>
    <p:extLst>
      <p:ext uri="{BB962C8B-B14F-4D97-AF65-F5344CB8AC3E}">
        <p14:creationId xmlns:p14="http://schemas.microsoft.com/office/powerpoint/2010/main" val="2100990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8" y="2692693"/>
            <a:ext cx="3060000" cy="320151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Methodical analysis of all issues and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Analysis based on facts and figures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Effective in </a:t>
            </a:r>
            <a:r>
              <a:rPr lang="en-US" altLang="en-US" sz="1400" dirty="0" err="1">
                <a:solidFill>
                  <a:schemeClr val="bg1"/>
                </a:solidFill>
                <a:latin typeface="+mj-lt"/>
              </a:rPr>
              <a:t>analysing</a:t>
            </a: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 a lot of detailed information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Makes decisions/draws conclusions only after careful analysis; may be too slow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Analysis based on “right-wrong” way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May be overly critical of others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Risk Analysis</a:t>
            </a:r>
          </a:p>
        </p:txBody>
      </p:sp>
    </p:spTree>
    <p:extLst>
      <p:ext uri="{BB962C8B-B14F-4D97-AF65-F5344CB8AC3E}">
        <p14:creationId xmlns:p14="http://schemas.microsoft.com/office/powerpoint/2010/main" val="156239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Students taking notes in a classroom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Safety Issues – </a:t>
            </a:r>
            <a:br>
              <a:rPr lang="en-US" dirty="0"/>
            </a:br>
            <a:r>
              <a:rPr lang="en-US" sz="3600" dirty="0"/>
              <a:t>Areas for Improvement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18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908136"/>
            <a:ext cx="3060000" cy="320151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D-style: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the human aspects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 in mind your tendency to take risks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Take more time to discuss safety issues with your colleagues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Listen to your colleagues’ viewpoints and ideas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the importance of details and documentation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Don’t over-delegate safety issues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Areas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2408910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8" y="2692693"/>
            <a:ext cx="3060000" cy="3201518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I-style: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the importance of details, facts and figures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realistic in assessing situations and people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critical when the situation and/or </a:t>
            </a:r>
            <a:r>
              <a:rPr lang="en-US" altLang="en-US" sz="1400" dirty="0" err="1">
                <a:solidFill>
                  <a:schemeClr val="bg1"/>
                </a:solidFill>
                <a:latin typeface="+mj-lt"/>
              </a:rPr>
              <a:t>behaviour</a:t>
            </a: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 calls for it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 not procrastinate when it comes to talking about negative issues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the importance of details and documentation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Areas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459452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9" y="2800414"/>
            <a:ext cx="3060000" cy="2986075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S-style: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 in mind your tendency to be risk averse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 the big picture in mind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more critical when the situation and/or </a:t>
            </a:r>
            <a:r>
              <a:rPr lang="en-US" altLang="en-US" sz="1400" dirty="0" err="1">
                <a:solidFill>
                  <a:schemeClr val="bg1"/>
                </a:solidFill>
                <a:latin typeface="+mj-lt"/>
              </a:rPr>
              <a:t>behaviour</a:t>
            </a: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 calls for it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Don’t get lost in the details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Plan for the unexpected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Be realistic in assessing your own team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Accept change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Areas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2714684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quare with a circular pattern&#10;&#10;Description automatically generated">
            <a:extLst>
              <a:ext uri="{FF2B5EF4-FFF2-40B4-BE49-F238E27FC236}">
                <a16:creationId xmlns:a16="http://schemas.microsoft.com/office/drawing/2014/main" id="{D5B11677-0EFF-C18C-AF1F-A5E17D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163" y="2015585"/>
            <a:ext cx="4441673" cy="4555735"/>
          </a:xfrm>
          <a:prstGeom prst="rect">
            <a:avLst/>
          </a:prstGeom>
        </p:spPr>
      </p:pic>
      <p:sp>
        <p:nvSpPr>
          <p:cNvPr id="6" name="Rectangle 57">
            <a:extLst>
              <a:ext uri="{FF2B5EF4-FFF2-40B4-BE49-F238E27FC236}">
                <a16:creationId xmlns:a16="http://schemas.microsoft.com/office/drawing/2014/main" id="{3D9DA1AE-43D0-3EC2-C449-3803700424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998" y="2908136"/>
            <a:ext cx="3060000" cy="2770631"/>
          </a:xfrm>
          <a:prstGeom prst="rect">
            <a:avLst/>
          </a:prstGeom>
          <a:solidFill>
            <a:srgbClr val="FFFFFF"/>
          </a:solidFill>
          <a:ln w="9525">
            <a:solidFill>
              <a:srgbClr val="7BBE56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>
            <a:lvl1pPr marL="174625" indent="-174625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 dirty="0">
                <a:solidFill>
                  <a:srgbClr val="7BBE56"/>
                </a:solidFill>
                <a:latin typeface="+mj-lt"/>
              </a:rPr>
              <a:t>C-style:</a:t>
            </a:r>
          </a:p>
          <a:p>
            <a:endParaRPr lang="en-US" altLang="en-US" sz="1600" b="1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Remember the human aspects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 in mind your tendency to be overcautious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Take more time to discuss safety issues with colleagues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Keep the big picture in mind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Take a more active role with colleagues; be less critical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Share information with others</a:t>
            </a:r>
          </a:p>
          <a:p>
            <a:pPr eaLnBrk="1" hangingPunct="1">
              <a:buClr>
                <a:srgbClr val="7BBE56"/>
              </a:buClr>
              <a:buFont typeface="Wingdings" panose="05000000000000000000" pitchFamily="2" charset="2"/>
              <a:buChar char="§"/>
            </a:pPr>
            <a:r>
              <a:rPr lang="en-US" altLang="en-US" sz="1400" dirty="0">
                <a:solidFill>
                  <a:schemeClr val="bg1"/>
                </a:solidFill>
                <a:latin typeface="+mj-lt"/>
              </a:rPr>
              <a:t>Look for new, better ways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40C4B3-133C-B7F2-9208-38FB15AA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260" y="1005354"/>
            <a:ext cx="4941477" cy="610863"/>
          </a:xfrm>
        </p:spPr>
        <p:txBody>
          <a:bodyPr>
            <a:noAutofit/>
          </a:bodyPr>
          <a:lstStyle/>
          <a:p>
            <a:r>
              <a:rPr lang="en-US" sz="3200" b="1" dirty="0"/>
              <a:t>Safety Issues – </a:t>
            </a:r>
            <a:br>
              <a:rPr lang="en-US" sz="3200" b="1" dirty="0"/>
            </a:br>
            <a:r>
              <a:rPr lang="en-US" sz="3200" b="1" dirty="0"/>
              <a:t>Areas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3793668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dirty="0"/>
              <a:t>Tailored solutions to enhance </a:t>
            </a:r>
            <a:r>
              <a:rPr lang="en-US" dirty="0" err="1"/>
              <a:t>organisational</a:t>
            </a:r>
            <a:r>
              <a:rPr lang="en-US" dirty="0"/>
              <a:t> performance.</a:t>
            </a:r>
            <a:endParaRPr lang="en-NZ" dirty="0"/>
          </a:p>
        </p:txBody>
      </p:sp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HRP">
      <a:dk1>
        <a:srgbClr val="1B75BC"/>
      </a:dk1>
      <a:lt1>
        <a:srgbClr val="F8F8F8"/>
      </a:lt1>
      <a:dk2>
        <a:srgbClr val="E4E4E4"/>
      </a:dk2>
      <a:lt2>
        <a:srgbClr val="7BBE56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552B40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customXml/itemProps3.xml><?xml version="1.0" encoding="utf-8"?>
<ds:datastoreItem xmlns:ds="http://schemas.openxmlformats.org/officeDocument/2006/customXml" ds:itemID="{E2E59788-FBD7-4384-9566-BF6BE8B50C1B}"/>
</file>

<file path=docProps/app.xml><?xml version="1.0" encoding="utf-8"?>
<Properties xmlns="http://schemas.openxmlformats.org/officeDocument/2006/extended-properties" xmlns:vt="http://schemas.openxmlformats.org/officeDocument/2006/docPropsVTypes">
  <Template>1. Template (Ignore)</Template>
  <TotalTime>112</TotalTime>
  <Words>959</Words>
  <Application>Microsoft Office PowerPoint</Application>
  <PresentationFormat>Widescreen</PresentationFormat>
  <Paragraphs>167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</vt:lpstr>
      <vt:lpstr>Theme1</vt:lpstr>
      <vt:lpstr>Adjusting Our Styles Safety</vt:lpstr>
      <vt:lpstr>Behavioural Styles and Safety Issues</vt:lpstr>
      <vt:lpstr>Safety Issues - Overview</vt:lpstr>
      <vt:lpstr>Safety Issues - Overview</vt:lpstr>
      <vt:lpstr>Safety Issues - Overview</vt:lpstr>
      <vt:lpstr>Safety Issues - Overview</vt:lpstr>
      <vt:lpstr>Safety Issues - Overview</vt:lpstr>
      <vt:lpstr>Safety Issues - Planning</vt:lpstr>
      <vt:lpstr>Safety Issues - Planning</vt:lpstr>
      <vt:lpstr>Safety Issues - Planning</vt:lpstr>
      <vt:lpstr>Safety Issues - Planning</vt:lpstr>
      <vt:lpstr>Safety Issues - Planning</vt:lpstr>
      <vt:lpstr>Safety Issues –  Risk Analysis</vt:lpstr>
      <vt:lpstr>Safety Issues –  Risk Analysis</vt:lpstr>
      <vt:lpstr>Safety Issues –  Risk Analysis</vt:lpstr>
      <vt:lpstr>Safety Issues –  Risk Analysis</vt:lpstr>
      <vt:lpstr>Safety Issues –  Risk Analysis</vt:lpstr>
      <vt:lpstr>Safety Issues –  Areas for Improvement</vt:lpstr>
      <vt:lpstr>Safety Issues –  Areas for Improvement</vt:lpstr>
      <vt:lpstr>Safety Issues –  Areas for Improvement</vt:lpstr>
      <vt:lpstr>Safety Issues –  Areas for Improvement</vt:lpstr>
      <vt:lpstr>Safety Issues –  Areas for Improvement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Kelly Fairhurst</dc:creator>
  <cp:lastModifiedBy>Rosamund Rendall</cp:lastModifiedBy>
  <cp:revision>2</cp:revision>
  <dcterms:created xsi:type="dcterms:W3CDTF">2023-10-11T22:38:10Z</dcterms:created>
  <dcterms:modified xsi:type="dcterms:W3CDTF">2023-10-13T01:35:36Z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