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3"/>
  </p:notesMasterIdLst>
  <p:handoutMasterIdLst>
    <p:handoutMasterId r:id="rId14"/>
  </p:handoutMasterIdLst>
  <p:sldIdLst>
    <p:sldId id="350" r:id="rId5"/>
    <p:sldId id="353" r:id="rId6"/>
    <p:sldId id="334" r:id="rId7"/>
    <p:sldId id="355" r:id="rId8"/>
    <p:sldId id="370" r:id="rId9"/>
    <p:sldId id="371" r:id="rId10"/>
    <p:sldId id="374" r:id="rId11"/>
    <p:sldId id="34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8BC4AC-7054-40CD-AD25-CC6C266FBB2F}" v="1" dt="2023-10-12T00:40:21.070"/>
    <p1510:client id="{6B6425CD-CBC6-4843-A2BD-866D02DEF1E5}" v="7" dt="2023-10-12T00:36:13.212"/>
    <p1510:client id="{AF5FF3A9-12BA-41A0-9DB3-0AD245A29C5F}" v="33" dt="2023-10-11T23:47:25.0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26" autoAdjust="0"/>
  </p:normalViewPr>
  <p:slideViewPr>
    <p:cSldViewPr snapToGrid="0">
      <p:cViewPr varScale="1">
        <p:scale>
          <a:sx n="102" d="100"/>
          <a:sy n="102" d="100"/>
        </p:scale>
        <p:origin x="3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10/12/2023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802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3" y="2238327"/>
            <a:ext cx="5491571" cy="1514019"/>
          </a:xfrm>
        </p:spPr>
        <p:txBody>
          <a:bodyPr/>
          <a:lstStyle/>
          <a:p>
            <a:pPr eaLnBrk="1" hangingPunct="1">
              <a:defRPr/>
            </a:pPr>
            <a:r>
              <a:rPr lang="en-NZ" sz="4000" b="1" dirty="0"/>
              <a:t>Behavioural Styles &amp; Risk Taking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4" y="4675656"/>
            <a:ext cx="5491570" cy="953337"/>
          </a:xfrm>
        </p:spPr>
        <p:txBody>
          <a:bodyPr/>
          <a:lstStyle/>
          <a:p>
            <a:r>
              <a:rPr lang="en-US" dirty="0">
                <a:latin typeface="+mj-lt"/>
              </a:rPr>
              <a:t>Extended DISC®</a:t>
            </a:r>
            <a:endParaRPr lang="en-US" dirty="0"/>
          </a:p>
        </p:txBody>
      </p:sp>
      <p:pic>
        <p:nvPicPr>
          <p:cNvPr id="15" name="Picture 1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3232982B-8271-6607-2CBA-C7196AD57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53" y="5463417"/>
            <a:ext cx="3118916" cy="76010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CB727D92-FACD-7DDB-8AB1-5B77B2FDB708}"/>
              </a:ext>
            </a:extLst>
          </p:cNvPr>
          <p:cNvSpPr/>
          <p:nvPr/>
        </p:nvSpPr>
        <p:spPr>
          <a:xfrm rot="10800000">
            <a:off x="1039077" y="0"/>
            <a:ext cx="3831125" cy="1855033"/>
          </a:xfrm>
          <a:prstGeom prst="triangle">
            <a:avLst>
              <a:gd name="adj" fmla="val 50833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7" name="Picture 16" descr="A picture containing text, font, graphics, screenshot&#10;&#10;Description automatically generated">
            <a:extLst>
              <a:ext uri="{FF2B5EF4-FFF2-40B4-BE49-F238E27FC236}">
                <a16:creationId xmlns:a16="http://schemas.microsoft.com/office/drawing/2014/main" id="{73A6E631-82F6-5EA7-F4F9-F9CC31015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93" y="426945"/>
            <a:ext cx="815489" cy="259876"/>
          </a:xfrm>
          <a:prstGeom prst="rect">
            <a:avLst/>
          </a:prstGeom>
        </p:spPr>
      </p:pic>
      <p:pic>
        <p:nvPicPr>
          <p:cNvPr id="19" name="Picture 18" descr="A picture containing font, graphics, text, graphic design&#10;&#10;Description automatically generated">
            <a:extLst>
              <a:ext uri="{FF2B5EF4-FFF2-40B4-BE49-F238E27FC236}">
                <a16:creationId xmlns:a16="http://schemas.microsoft.com/office/drawing/2014/main" id="{259A8FC5-5FF2-EE8F-95C0-CC22EE1AE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70" y="797578"/>
            <a:ext cx="1221136" cy="2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8674103" cy="610863"/>
          </a:xfrm>
        </p:spPr>
        <p:txBody>
          <a:bodyPr>
            <a:noAutofit/>
          </a:bodyPr>
          <a:lstStyle/>
          <a:p>
            <a:r>
              <a:rPr lang="en-US" sz="3600" dirty="0"/>
              <a:t>Behavioural Styles and Risk Taking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638126" y="6610349"/>
            <a:ext cx="3034078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E13921-302F-D24D-5627-CB88FC4B60C3}"/>
              </a:ext>
            </a:extLst>
          </p:cNvPr>
          <p:cNvSpPr txBox="1">
            <a:spLocks noChangeArrowheads="1"/>
          </p:cNvSpPr>
          <p:nvPr/>
        </p:nvSpPr>
        <p:spPr>
          <a:xfrm>
            <a:off x="1103059" y="2151696"/>
            <a:ext cx="9385109" cy="44586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2000" dirty="0"/>
              <a:t>All </a:t>
            </a:r>
            <a:r>
              <a:rPr lang="en-US" sz="2000" dirty="0" err="1"/>
              <a:t>behavioural</a:t>
            </a:r>
            <a:r>
              <a:rPr lang="en-US" sz="2000" dirty="0"/>
              <a:t> styles take risks.</a:t>
            </a:r>
            <a:endParaRPr lang="pl-PL" sz="2000" dirty="0"/>
          </a:p>
          <a:p>
            <a:pPr eaLnBrk="1" hangingPunct="1">
              <a:defRPr/>
            </a:pPr>
            <a:endParaRPr lang="pl-PL" sz="2000" dirty="0"/>
          </a:p>
          <a:p>
            <a:pPr eaLnBrk="1" hangingPunct="1">
              <a:defRPr/>
            </a:pPr>
            <a:r>
              <a:rPr lang="en-US" sz="2000" dirty="0"/>
              <a:t>Our style affects the way we approach risk taking.</a:t>
            </a:r>
            <a:endParaRPr lang="pl-PL" sz="2000" dirty="0"/>
          </a:p>
          <a:p>
            <a:pPr eaLnBrk="1" hangingPunct="1">
              <a:defRPr/>
            </a:pPr>
            <a:endParaRPr lang="pl-PL" sz="2000" dirty="0"/>
          </a:p>
          <a:p>
            <a:pPr eaLnBrk="1" hangingPunct="1">
              <a:defRPr/>
            </a:pPr>
            <a:r>
              <a:rPr lang="en-US" sz="2000" dirty="0"/>
              <a:t>Other factors, such as our values, attitudes and experience, affect</a:t>
            </a:r>
            <a:r>
              <a:rPr lang="pl-PL" sz="2000" dirty="0"/>
              <a:t> </a:t>
            </a:r>
            <a:r>
              <a:rPr lang="en-US" sz="2000" dirty="0"/>
              <a:t>the way we take risks; here we are focusing on our </a:t>
            </a:r>
            <a:r>
              <a:rPr lang="en-US" sz="2000" dirty="0" err="1"/>
              <a:t>behavioural</a:t>
            </a:r>
            <a:r>
              <a:rPr lang="en-US" sz="2000" dirty="0"/>
              <a:t> styles.</a:t>
            </a:r>
            <a:endParaRPr lang="pl-PL" sz="2000" dirty="0"/>
          </a:p>
          <a:p>
            <a:pPr eaLnBrk="1" hangingPunct="1">
              <a:defRPr/>
            </a:pPr>
            <a:endParaRPr lang="pl-PL" sz="2000" dirty="0"/>
          </a:p>
          <a:p>
            <a:pPr eaLnBrk="1" hangingPunct="1">
              <a:defRPr/>
            </a:pPr>
            <a:r>
              <a:rPr lang="en-US" sz="2000" dirty="0"/>
              <a:t>We need to be aware of how our style influences our risk</a:t>
            </a:r>
            <a:r>
              <a:rPr lang="pl-PL" sz="2000" dirty="0"/>
              <a:t> </a:t>
            </a:r>
            <a:r>
              <a:rPr lang="en-US" sz="2000" dirty="0"/>
              <a:t>taking so that we can maximize our strengths and consciously</a:t>
            </a:r>
            <a:r>
              <a:rPr lang="pl-PL" sz="2000" dirty="0"/>
              <a:t> </a:t>
            </a:r>
            <a:r>
              <a:rPr lang="en-US" sz="2000" dirty="0"/>
              <a:t>work on our development areas.</a:t>
            </a:r>
          </a:p>
        </p:txBody>
      </p:sp>
    </p:spTree>
    <p:extLst>
      <p:ext uri="{BB962C8B-B14F-4D97-AF65-F5344CB8AC3E}">
        <p14:creationId xmlns:p14="http://schemas.microsoft.com/office/powerpoint/2010/main" val="2521537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Business man pulling a block from Jenga tower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12191998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Styles &amp; Risk Taking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465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8" y="2800414"/>
            <a:ext cx="3060000" cy="2986075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Risk taker; likes the challenge and excitement of risk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As a result, can be a risk themselves because may exceed level of authority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Risk taking motivated by the achievement of results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Moves quickly and often has “one-thing-in-mind”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“If it doesn’t work out, we’ll try something else.”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179233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The Styles &amp; Risk Taking</a:t>
            </a:r>
          </a:p>
        </p:txBody>
      </p:sp>
    </p:spTree>
    <p:extLst>
      <p:ext uri="{BB962C8B-B14F-4D97-AF65-F5344CB8AC3E}">
        <p14:creationId xmlns:p14="http://schemas.microsoft.com/office/powerpoint/2010/main" val="4206035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69691"/>
            <a:ext cx="3060000" cy="2555188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I-style: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Intuitive in risk taking; doesn’t always see the risk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Engages in discussions with others trying to persuade them to come along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Optimistic attitude: “It will turn out OK.”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Avoids the details, figures, facts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let emotions direct actions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233101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The Styles &amp; Risk Taking</a:t>
            </a:r>
          </a:p>
        </p:txBody>
      </p:sp>
    </p:spTree>
    <p:extLst>
      <p:ext uri="{BB962C8B-B14F-4D97-AF65-F5344CB8AC3E}">
        <p14:creationId xmlns:p14="http://schemas.microsoft.com/office/powerpoint/2010/main" val="339260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08136"/>
            <a:ext cx="3060000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Deliberate and conventional approach to risk taking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Evaluates alternatives carefully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Is slow to make decisions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Unexpected developments cause resistance to moving forward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Is realistic, even pessimistic in assessing risk factors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Risk </a:t>
            </a:r>
            <a:r>
              <a:rPr lang="en-US" altLang="en-US" sz="1400" dirty="0" err="1">
                <a:solidFill>
                  <a:schemeClr val="bg1"/>
                </a:solidFill>
                <a:latin typeface="+mj-lt"/>
              </a:rPr>
              <a:t>minimiser</a:t>
            </a:r>
            <a:endParaRPr lang="en-US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117678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The Styles &amp; Risk Taking</a:t>
            </a:r>
          </a:p>
        </p:txBody>
      </p:sp>
    </p:spTree>
    <p:extLst>
      <p:ext uri="{BB962C8B-B14F-4D97-AF65-F5344CB8AC3E}">
        <p14:creationId xmlns:p14="http://schemas.microsoft.com/office/powerpoint/2010/main" val="1138484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8" y="3015858"/>
            <a:ext cx="3060000" cy="2555188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C-style: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Calculated risk taking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Risk = more than one known outcome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No unknown outcomes accepted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Tries to avoid or mitigate risk with information and facts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Logical and systematic</a:t>
            </a:r>
            <a:br>
              <a:rPr lang="en-US" altLang="en-US" sz="1400" dirty="0">
                <a:solidFill>
                  <a:schemeClr val="bg1"/>
                </a:solidFill>
                <a:latin typeface="+mj-lt"/>
              </a:rPr>
            </a:br>
            <a:endParaRPr lang="en-US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The Styles &amp; Risk Taking</a:t>
            </a:r>
          </a:p>
        </p:txBody>
      </p:sp>
    </p:spTree>
    <p:extLst>
      <p:ext uri="{BB962C8B-B14F-4D97-AF65-F5344CB8AC3E}">
        <p14:creationId xmlns:p14="http://schemas.microsoft.com/office/powerpoint/2010/main" val="4216180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07623" y="4765476"/>
            <a:ext cx="4914900" cy="588795"/>
          </a:xfrm>
        </p:spPr>
        <p:txBody>
          <a:bodyPr/>
          <a:lstStyle/>
          <a:p>
            <a:r>
              <a:rPr lang="en-US" b="1" dirty="0"/>
              <a:t>Contact  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chemeClr val="bg1"/>
                </a:solidFill>
              </a:rPr>
              <a:t>Info@hrprofiling.com</a:t>
            </a:r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AED53F3-2B06-1851-9BEB-EA62B4AD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46614"/>
            <a:ext cx="4400737" cy="588796"/>
          </a:xfrm>
        </p:spPr>
        <p:txBody>
          <a:bodyPr/>
          <a:lstStyle/>
          <a:p>
            <a:r>
              <a:rPr lang="en-US" dirty="0"/>
              <a:t>Tailored solutions to enhance </a:t>
            </a:r>
            <a:r>
              <a:rPr lang="en-US" dirty="0" err="1"/>
              <a:t>organisational</a:t>
            </a:r>
            <a:r>
              <a:rPr lang="en-US" dirty="0"/>
              <a:t> performance.</a:t>
            </a:r>
            <a:endParaRPr lang="en-NZ" dirty="0"/>
          </a:p>
        </p:txBody>
      </p:sp>
      <p:pic>
        <p:nvPicPr>
          <p:cNvPr id="5" name="Picture 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6BC44AF-E19E-85F6-60C1-8B1B7ED72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23" y="2156447"/>
            <a:ext cx="3118916" cy="76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HRP">
      <a:dk1>
        <a:srgbClr val="1B75BC"/>
      </a:dk1>
      <a:lt1>
        <a:srgbClr val="F8F8F8"/>
      </a:lt1>
      <a:dk2>
        <a:srgbClr val="E4E4E4"/>
      </a:dk2>
      <a:lt2>
        <a:srgbClr val="7BBE56"/>
      </a:lt2>
      <a:accent1>
        <a:srgbClr val="4EBDD6"/>
      </a:accent1>
      <a:accent2>
        <a:srgbClr val="F87060"/>
      </a:accent2>
      <a:accent3>
        <a:srgbClr val="06BCC1"/>
      </a:accent3>
      <a:accent4>
        <a:srgbClr val="74E3BE"/>
      </a:accent4>
      <a:accent5>
        <a:srgbClr val="E06742"/>
      </a:accent5>
      <a:accent6>
        <a:srgbClr val="552B40"/>
      </a:accent6>
      <a:hlink>
        <a:srgbClr val="C00000"/>
      </a:hlink>
      <a:folHlink>
        <a:srgbClr val="3A3459"/>
      </a:folHlink>
    </a:clrScheme>
    <a:fontScheme name="HRP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815A503C-A1DF-49E4-AB13-5C4978704EBE}" vid="{A6EEEAB6-865E-4DD2-A99B-F12946380B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98b1e698-aa57-491a-8be0-67a35c9272f9" xsi:nil="true"/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98b1e698-aa57-491a-8be0-67a35c9272f9"/>
    <ds:schemaRef ds:uri="dd92814c-ecee-4db5-bab6-a54e0b0838a6"/>
  </ds:schemaRefs>
</ds:datastoreItem>
</file>

<file path=customXml/itemProps2.xml><?xml version="1.0" encoding="utf-8"?>
<ds:datastoreItem xmlns:ds="http://schemas.openxmlformats.org/officeDocument/2006/customXml" ds:itemID="{78216E4D-53E5-4D5E-9C71-D616C54DA6C1}"/>
</file>

<file path=customXml/itemProps3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1. Template (Ignore)</Template>
  <TotalTime>135</TotalTime>
  <Words>294</Words>
  <Application>Microsoft Office PowerPoint</Application>
  <PresentationFormat>Widescreen</PresentationFormat>
  <Paragraphs>48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</vt:lpstr>
      <vt:lpstr>Theme1</vt:lpstr>
      <vt:lpstr>Behavioural Styles &amp; Risk Taking</vt:lpstr>
      <vt:lpstr>Behavioural Styles and Risk Taking</vt:lpstr>
      <vt:lpstr>The Styles &amp; Risk Taking</vt:lpstr>
      <vt:lpstr>The Styles &amp; Risk Taking</vt:lpstr>
      <vt:lpstr>The Styles &amp; Risk Taking</vt:lpstr>
      <vt:lpstr>The Styles &amp; Risk Taking</vt:lpstr>
      <vt:lpstr>The Styles &amp; Risk Taking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Styles and Motivation</dc:title>
  <dc:creator>Kelly Fairhurst</dc:creator>
  <cp:lastModifiedBy>Rosamund Rendall</cp:lastModifiedBy>
  <cp:revision>2</cp:revision>
  <dcterms:created xsi:type="dcterms:W3CDTF">2023-10-11T22:38:10Z</dcterms:created>
  <dcterms:modified xsi:type="dcterms:W3CDTF">2023-10-12T04:02:22Z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