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350" r:id="rId5"/>
    <p:sldId id="356" r:id="rId6"/>
    <p:sldId id="365" r:id="rId7"/>
    <p:sldId id="366" r:id="rId8"/>
    <p:sldId id="367" r:id="rId9"/>
    <p:sldId id="3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26" autoAdjust="0"/>
  </p:normalViewPr>
  <p:slideViewPr>
    <p:cSldViewPr snapToGrid="0">
      <p:cViewPr varScale="1">
        <p:scale>
          <a:sx n="106" d="100"/>
          <a:sy n="10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mund Rendall" userId="8fb0c555-fe95-46e5-b678-bca23932cdce" providerId="ADAL" clId="{F5FF1C5F-5CB9-401B-9F7C-F83D361ED979}"/>
    <pc:docChg chg="modSld">
      <pc:chgData name="Rosamund Rendall" userId="8fb0c555-fe95-46e5-b678-bca23932cdce" providerId="ADAL" clId="{F5FF1C5F-5CB9-401B-9F7C-F83D361ED979}" dt="2023-09-07T05:47:11.420" v="4" actId="20577"/>
      <pc:docMkLst>
        <pc:docMk/>
      </pc:docMkLst>
      <pc:sldChg chg="modSp mod">
        <pc:chgData name="Rosamund Rendall" userId="8fb0c555-fe95-46e5-b678-bca23932cdce" providerId="ADAL" clId="{F5FF1C5F-5CB9-401B-9F7C-F83D361ED979}" dt="2023-09-07T05:47:11.420" v="4" actId="20577"/>
        <pc:sldMkLst>
          <pc:docMk/>
          <pc:sldMk cId="2336677316" sldId="343"/>
        </pc:sldMkLst>
        <pc:spChg chg="mod">
          <ac:chgData name="Rosamund Rendall" userId="8fb0c555-fe95-46e5-b678-bca23932cdce" providerId="ADAL" clId="{F5FF1C5F-5CB9-401B-9F7C-F83D361ED979}" dt="2023-09-07T05:47:11.420" v="4" actId="20577"/>
          <ac:spMkLst>
            <pc:docMk/>
            <pc:sldMk cId="2336677316" sldId="343"/>
            <ac:spMk id="4" creationId="{9AED53F3-2B06-1851-9BEB-EA62B4AD9F4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Identifying </a:t>
            </a:r>
            <a:br>
              <a:rPr lang="en-NZ" sz="5400" dirty="0"/>
            </a:br>
            <a:r>
              <a:rPr lang="en-NZ" sz="5400" dirty="0"/>
              <a:t>the Styles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>
                <a:latin typeface="Century Gothic" panose="020B0502020202020204" pitchFamily="34" charset="0"/>
              </a:rPr>
              <a:t>How to recognise </a:t>
            </a:r>
            <a:br>
              <a:rPr lang="en-NZ" b="1" dirty="0">
                <a:latin typeface="Century Gothic" panose="020B0502020202020204" pitchFamily="34" charset="0"/>
              </a:rPr>
            </a:br>
            <a:r>
              <a:rPr lang="en-NZ" dirty="0">
                <a:latin typeface="Century Gothic" panose="020B0502020202020204" pitchFamily="34" charset="0"/>
              </a:rPr>
              <a:t>a</a:t>
            </a:r>
            <a:r>
              <a:rPr lang="en-NZ" b="1" dirty="0">
                <a:latin typeface="Century Gothic" panose="020B0502020202020204" pitchFamily="34" charset="0"/>
              </a:rPr>
              <a:t> </a:t>
            </a:r>
            <a:r>
              <a:rPr lang="en-NZ" dirty="0">
                <a:latin typeface="Century Gothic" panose="020B0502020202020204" pitchFamily="34" charset="0"/>
              </a:rPr>
              <a:t>D-Style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44" name="Picture 43" descr="A diagram of extrovert and extrovert&#10;&#10;Description automatically generated">
            <a:extLst>
              <a:ext uri="{FF2B5EF4-FFF2-40B4-BE49-F238E27FC236}">
                <a16:creationId xmlns:a16="http://schemas.microsoft.com/office/drawing/2014/main" id="{39C2A5C0-345A-E17B-4CE0-A1F5A590A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788" y="3787587"/>
            <a:ext cx="2707341" cy="2707341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594AC99-1E6F-7196-3843-010A98757E9C}"/>
              </a:ext>
            </a:extLst>
          </p:cNvPr>
          <p:cNvSpPr txBox="1"/>
          <p:nvPr/>
        </p:nvSpPr>
        <p:spPr>
          <a:xfrm>
            <a:off x="886610" y="1619017"/>
            <a:ext cx="8426823" cy="3908902"/>
          </a:xfrm>
          <a:prstGeom prst="rect">
            <a:avLst/>
          </a:prstGeom>
          <a:noFill/>
        </p:spPr>
        <p:txBody>
          <a:bodyPr wrap="square" lIns="84722" tIns="42360" rIns="84722" bIns="42360" rtlCol="0">
            <a:spAutoFit/>
          </a:bodyPr>
          <a:lstStyle/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Says what they think; shows their feelings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Communication goes only one way - from them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Impatient listener or may not listen at all 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Own opinions are given as facts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Allows little discussion on decisions and topics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Very little small talk – the focus is on results and the big picture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Assumes control of the conversation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May interrupt frequently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8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Thinks “How can this benefit me?” “What’s the bottom line?”</a:t>
            </a:r>
          </a:p>
        </p:txBody>
      </p:sp>
    </p:spTree>
    <p:extLst>
      <p:ext uri="{BB962C8B-B14F-4D97-AF65-F5344CB8AC3E}">
        <p14:creationId xmlns:p14="http://schemas.microsoft.com/office/powerpoint/2010/main" val="18884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>
                <a:latin typeface="Century Gothic" panose="020B0502020202020204" pitchFamily="34" charset="0"/>
              </a:rPr>
              <a:t>How to recognise </a:t>
            </a:r>
            <a:br>
              <a:rPr lang="en-NZ" b="1" dirty="0">
                <a:latin typeface="Century Gothic" panose="020B0502020202020204" pitchFamily="34" charset="0"/>
              </a:rPr>
            </a:br>
            <a:r>
              <a:rPr lang="en-NZ" b="1" dirty="0">
                <a:latin typeface="Century Gothic" panose="020B0502020202020204" pitchFamily="34" charset="0"/>
              </a:rPr>
              <a:t>an </a:t>
            </a:r>
            <a:r>
              <a:rPr lang="en-NZ" dirty="0">
                <a:latin typeface="Century Gothic" panose="020B0502020202020204" pitchFamily="34" charset="0"/>
              </a:rPr>
              <a:t>I-Style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94AC99-1E6F-7196-3843-010A98757E9C}"/>
              </a:ext>
            </a:extLst>
          </p:cNvPr>
          <p:cNvSpPr txBox="1"/>
          <p:nvPr/>
        </p:nvSpPr>
        <p:spPr>
          <a:xfrm>
            <a:off x="964022" y="1489926"/>
            <a:ext cx="6523300" cy="4047594"/>
          </a:xfrm>
          <a:prstGeom prst="rect">
            <a:avLst/>
          </a:prstGeom>
          <a:noFill/>
        </p:spPr>
        <p:txBody>
          <a:bodyPr wrap="square" lIns="84722" tIns="42360" rIns="84722" bIns="42360" rtlCol="0">
            <a:spAutoFit/>
          </a:bodyPr>
          <a:lstStyle/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Can be indiscreet as they’re often open about themselves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Uncomfortable with silences and talks to fill them in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Needs to contribute, so doesn’t listen very long </a:t>
            </a:r>
            <a:b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</a:b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and can interrupt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Likes interaction and the social aspect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Can get enthusiastic when agreeing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Focuses on emotions but may not assess </a:t>
            </a:r>
            <a:b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</a:br>
            <a:r>
              <a:rPr lang="en-NZ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what’s being said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Is talkative and inspiring</a:t>
            </a:r>
            <a:endParaRPr lang="en-NZ" sz="2000" baseline="30000" dirty="0">
              <a:solidFill>
                <a:srgbClr val="D2D2D2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17715" indent="-424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Tells stories with ‘I’ in them</a:t>
            </a:r>
          </a:p>
          <a:p>
            <a:pPr marL="317715" indent="-424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Prefers pleasant or fun issues - avoids conflict and detail</a:t>
            </a:r>
          </a:p>
          <a:p>
            <a:pPr marL="317715" indent="-424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Gives good constructive feedback</a:t>
            </a:r>
          </a:p>
          <a:p>
            <a:pPr marL="317715" indent="-424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Searches for commonality but strays off topic and loses sense of time</a:t>
            </a:r>
          </a:p>
        </p:txBody>
      </p:sp>
      <p:pic>
        <p:nvPicPr>
          <p:cNvPr id="5" name="Picture 4" descr="A chart with arrows and letters&#10;&#10;Description automatically generated with medium confidence">
            <a:extLst>
              <a:ext uri="{FF2B5EF4-FFF2-40B4-BE49-F238E27FC236}">
                <a16:creationId xmlns:a16="http://schemas.microsoft.com/office/drawing/2014/main" id="{E2D6DA40-9497-3B00-D770-6F00F5EA6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515" y="3755314"/>
            <a:ext cx="2769198" cy="276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5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>
                <a:latin typeface="Century Gothic" panose="020B0502020202020204" pitchFamily="34" charset="0"/>
              </a:rPr>
              <a:t>How to recognise </a:t>
            </a:r>
            <a:br>
              <a:rPr lang="en-NZ" b="1" dirty="0">
                <a:latin typeface="Century Gothic" panose="020B0502020202020204" pitchFamily="34" charset="0"/>
              </a:rPr>
            </a:br>
            <a:r>
              <a:rPr lang="en-NZ" b="1" dirty="0">
                <a:latin typeface="Century Gothic" panose="020B0502020202020204" pitchFamily="34" charset="0"/>
              </a:rPr>
              <a:t>an </a:t>
            </a:r>
            <a:r>
              <a:rPr lang="en-NZ" dirty="0">
                <a:latin typeface="Century Gothic" panose="020B0502020202020204" pitchFamily="34" charset="0"/>
              </a:rPr>
              <a:t>S-Style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94AC99-1E6F-7196-3843-010A98757E9C}"/>
              </a:ext>
            </a:extLst>
          </p:cNvPr>
          <p:cNvSpPr txBox="1"/>
          <p:nvPr/>
        </p:nvSpPr>
        <p:spPr>
          <a:xfrm>
            <a:off x="2416304" y="1632456"/>
            <a:ext cx="6523300" cy="4892056"/>
          </a:xfrm>
          <a:prstGeom prst="rect">
            <a:avLst/>
          </a:prstGeom>
          <a:noFill/>
        </p:spPr>
        <p:txBody>
          <a:bodyPr wrap="square" lIns="84722" tIns="42360" rIns="84722" bIns="42360" rtlCol="0">
            <a:spAutoFit/>
          </a:bodyPr>
          <a:lstStyle/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Answers when asked and doesn’t interject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Talks calmly and logically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Talks about issues they’ve mastered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Prefers to talk one-to-one (not to large groups)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Often a good instructor as they’re patient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Not overly animated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If you interrupt, they stop talking 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Doesn’t tend to offer a lot of feedback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Communication in one direction – they listen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Engages fully, actively pays attention - a patient and empathetic listener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Focuses on the message but can resist if message suggests change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Sees a variety of viewpoints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Focuses on the negative and subdues excitement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NZ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May nod  - even when disagreeing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6DA40-9497-3B00-D770-6F00F5EA6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5515" y="3755314"/>
            <a:ext cx="2769198" cy="276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5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>
                <a:latin typeface="Century Gothic" panose="020B0502020202020204" pitchFamily="34" charset="0"/>
              </a:rPr>
              <a:t>How to recognise </a:t>
            </a:r>
            <a:br>
              <a:rPr lang="en-NZ" b="1" dirty="0">
                <a:latin typeface="Century Gothic" panose="020B0502020202020204" pitchFamily="34" charset="0"/>
              </a:rPr>
            </a:br>
            <a:r>
              <a:rPr lang="en-NZ" b="1" dirty="0">
                <a:latin typeface="Century Gothic" panose="020B0502020202020204" pitchFamily="34" charset="0"/>
              </a:rPr>
              <a:t>a C</a:t>
            </a:r>
            <a:r>
              <a:rPr lang="en-NZ" dirty="0">
                <a:latin typeface="Century Gothic" panose="020B0502020202020204" pitchFamily="34" charset="0"/>
              </a:rPr>
              <a:t>-Style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94AC99-1E6F-7196-3843-010A98757E9C}"/>
              </a:ext>
            </a:extLst>
          </p:cNvPr>
          <p:cNvSpPr txBox="1"/>
          <p:nvPr/>
        </p:nvSpPr>
        <p:spPr>
          <a:xfrm>
            <a:off x="1598722" y="1597503"/>
            <a:ext cx="7050425" cy="4568891"/>
          </a:xfrm>
          <a:prstGeom prst="rect">
            <a:avLst/>
          </a:prstGeom>
          <a:noFill/>
        </p:spPr>
        <p:txBody>
          <a:bodyPr wrap="square" lIns="84722" tIns="42360" rIns="84722" bIns="42360" rtlCol="0">
            <a:spAutoFit/>
          </a:bodyPr>
          <a:lstStyle/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Prefers written communication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Masters details but often loses the essentials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Tends to avoid conflict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Doesn’t like talking about opinions or abstract matters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Likes to discuss issues substantiated by facts and proof – refers to rules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Doesn’t order people around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Tends to be comfortable with silence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Needs time to think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Has difficulty if information is not presented logically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Can get hung up on the details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Critical. Looks for errors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Attentive if interested. Very eager to learn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Asks a lot of questions to determine genuine facts   </a:t>
            </a:r>
          </a:p>
          <a:p>
            <a:pPr marL="423611" indent="-42361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00" baseline="30000" dirty="0">
                <a:solidFill>
                  <a:srgbClr val="D2D2D2">
                    <a:lumMod val="50000"/>
                  </a:srgbClr>
                </a:solidFill>
                <a:latin typeface="Century Gothic" panose="020B0502020202020204" pitchFamily="34" charset="0"/>
              </a:rPr>
              <a:t>Doesn’t provide much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6DA40-9497-3B00-D770-6F00F5EA6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5515" y="3755314"/>
            <a:ext cx="2769198" cy="276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2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398BF5-393B-4054-AED3-B7BD6489942E}"/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70</TotalTime>
  <Words>416</Words>
  <Application>Microsoft Office PowerPoint</Application>
  <PresentationFormat>Widescreen</PresentationFormat>
  <Paragraphs>61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</vt:lpstr>
      <vt:lpstr>Theme1</vt:lpstr>
      <vt:lpstr>Identifying  the Styles</vt:lpstr>
      <vt:lpstr>How to recognise  a D-Style</vt:lpstr>
      <vt:lpstr>How to recognise  an I-Style</vt:lpstr>
      <vt:lpstr>How to recognise  an S-Style</vt:lpstr>
      <vt:lpstr>How to recognise  a C-Style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  the D Style</dc:title>
  <dc:creator>Katarina Makarova Gibson</dc:creator>
  <cp:lastModifiedBy>Rosamund Rendall</cp:lastModifiedBy>
  <cp:revision>2</cp:revision>
  <dcterms:created xsi:type="dcterms:W3CDTF">2023-08-17T03:13:09Z</dcterms:created>
  <dcterms:modified xsi:type="dcterms:W3CDTF">2023-09-07T05:47:13Z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