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3"/>
  </p:notesMasterIdLst>
  <p:handoutMasterIdLst>
    <p:handoutMasterId r:id="rId14"/>
  </p:handoutMasterIdLst>
  <p:sldIdLst>
    <p:sldId id="350" r:id="rId5"/>
    <p:sldId id="361" r:id="rId6"/>
    <p:sldId id="334" r:id="rId7"/>
    <p:sldId id="353" r:id="rId8"/>
    <p:sldId id="365" r:id="rId9"/>
    <p:sldId id="366" r:id="rId10"/>
    <p:sldId id="367" r:id="rId11"/>
    <p:sldId id="34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B8"/>
    <a:srgbClr val="007136"/>
    <a:srgbClr val="EC1C23"/>
    <a:srgbClr val="FFD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106" d="100"/>
          <a:sy n="106" d="100"/>
        </p:scale>
        <p:origin x="12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10438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802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3" y="2238327"/>
            <a:ext cx="5491571" cy="1514019"/>
          </a:xfrm>
        </p:spPr>
        <p:txBody>
          <a:bodyPr/>
          <a:lstStyle/>
          <a:p>
            <a:r>
              <a:rPr lang="en-NZ" sz="5400" dirty="0"/>
              <a:t>The Styles and Motivation</a:t>
            </a:r>
            <a:endParaRPr lang="en-U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4" y="4675656"/>
            <a:ext cx="5491570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Extended DISC®</a:t>
            </a:r>
            <a:endParaRPr lang="en-US" dirty="0"/>
          </a:p>
        </p:txBody>
      </p:sp>
      <p:pic>
        <p:nvPicPr>
          <p:cNvPr id="15" name="Picture 1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3232982B-8271-6607-2CBA-C7196AD57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3" y="5463417"/>
            <a:ext cx="3118916" cy="76010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B727D92-FACD-7DDB-8AB1-5B77B2FDB708}"/>
              </a:ext>
            </a:extLst>
          </p:cNvPr>
          <p:cNvSpPr/>
          <p:nvPr/>
        </p:nvSpPr>
        <p:spPr>
          <a:xfrm rot="10800000">
            <a:off x="1039077" y="0"/>
            <a:ext cx="3831125" cy="1855033"/>
          </a:xfrm>
          <a:prstGeom prst="triangle">
            <a:avLst>
              <a:gd name="adj" fmla="val 50833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7" name="Picture 16" descr="A picture containing text, font, graphics, screenshot&#10;&#10;Description automatically generated">
            <a:extLst>
              <a:ext uri="{FF2B5EF4-FFF2-40B4-BE49-F238E27FC236}">
                <a16:creationId xmlns:a16="http://schemas.microsoft.com/office/drawing/2014/main" id="{73A6E631-82F6-5EA7-F4F9-F9CC31015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93" y="426945"/>
            <a:ext cx="815489" cy="259876"/>
          </a:xfrm>
          <a:prstGeom prst="rect">
            <a:avLst/>
          </a:prstGeom>
        </p:spPr>
      </p:pic>
      <p:pic>
        <p:nvPicPr>
          <p:cNvPr id="19" name="Picture 18" descr="A picture containing font, graphics, text, graphic design&#10;&#10;Description automatically generated">
            <a:extLst>
              <a:ext uri="{FF2B5EF4-FFF2-40B4-BE49-F238E27FC236}">
                <a16:creationId xmlns:a16="http://schemas.microsoft.com/office/drawing/2014/main" id="{259A8FC5-5FF2-EE8F-95C0-CC22EE1AE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70" y="797578"/>
            <a:ext cx="1221136" cy="2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9141030" cy="610863"/>
          </a:xfrm>
        </p:spPr>
        <p:txBody>
          <a:bodyPr>
            <a:normAutofit fontScale="90000"/>
          </a:bodyPr>
          <a:lstStyle/>
          <a:p>
            <a:r>
              <a:rPr lang="en-US" b="0" dirty="0"/>
              <a:t>Motivators:</a:t>
            </a:r>
            <a:r>
              <a:rPr lang="en-US" dirty="0"/>
              <a:t> What really motivates?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1C06DD-0A61-F78B-BED2-E46BD0D1551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388991" y="6550334"/>
            <a:ext cx="3663239" cy="247651"/>
          </a:xfrm>
        </p:spPr>
        <p:txBody>
          <a:bodyPr vert="horz" lIns="0" tIns="0" rIns="0" bIns="0" rtlCol="0" anchor="t" anchorCtr="0"/>
          <a:lstStyle/>
          <a:p>
            <a:pPr algn="r"/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5D928BD-3DC3-B606-34C4-C045584104AF}"/>
              </a:ext>
            </a:extLst>
          </p:cNvPr>
          <p:cNvGrpSpPr/>
          <p:nvPr/>
        </p:nvGrpSpPr>
        <p:grpSpPr>
          <a:xfrm>
            <a:off x="4341246" y="1962494"/>
            <a:ext cx="5094161" cy="4135981"/>
            <a:chOff x="4341246" y="1962494"/>
            <a:chExt cx="5094161" cy="4135981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22BF8898-EF62-9A45-C85A-15A4417CD95F}"/>
                </a:ext>
              </a:extLst>
            </p:cNvPr>
            <p:cNvSpPr>
              <a:spLocks/>
            </p:cNvSpPr>
            <p:nvPr/>
          </p:nvSpPr>
          <p:spPr>
            <a:xfrm>
              <a:off x="4345233" y="1968757"/>
              <a:ext cx="2124000" cy="1728000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74F72773-23B6-E1B5-CFAE-FEB20DE8B38C}"/>
                </a:ext>
              </a:extLst>
            </p:cNvPr>
            <p:cNvSpPr>
              <a:spLocks/>
            </p:cNvSpPr>
            <p:nvPr/>
          </p:nvSpPr>
          <p:spPr>
            <a:xfrm>
              <a:off x="4371834" y="4310591"/>
              <a:ext cx="2124000" cy="1692000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C9DE440F-6CB2-9666-24A1-BB235CB4B0F1}"/>
                </a:ext>
              </a:extLst>
            </p:cNvPr>
            <p:cNvSpPr>
              <a:spLocks/>
            </p:cNvSpPr>
            <p:nvPr/>
          </p:nvSpPr>
          <p:spPr>
            <a:xfrm>
              <a:off x="7235438" y="1980873"/>
              <a:ext cx="2124000" cy="1728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ACB63AA-FFC1-6625-5629-506D89373671}"/>
                </a:ext>
              </a:extLst>
            </p:cNvPr>
            <p:cNvSpPr>
              <a:spLocks/>
            </p:cNvSpPr>
            <p:nvPr/>
          </p:nvSpPr>
          <p:spPr>
            <a:xfrm>
              <a:off x="7251388" y="4311092"/>
              <a:ext cx="2124000" cy="1692000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5" name="Text Box 3">
              <a:extLst>
                <a:ext uri="{FF2B5EF4-FFF2-40B4-BE49-F238E27FC236}">
                  <a16:creationId xmlns:a16="http://schemas.microsoft.com/office/drawing/2014/main" id="{54630B42-E3E6-8332-A30B-2ED3FCFC01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6365" y="2118414"/>
              <a:ext cx="1787100" cy="14529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8873" rIns="0" bIns="48873">
              <a:spAutoFit/>
            </a:bodyPr>
            <a:lstStyle>
              <a:lvl1pPr defTabSz="909638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23900" indent="-273050" defTabSz="909638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19188" indent="-217488" defTabSz="909638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568450" indent="-217488" defTabSz="909638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20888" indent="-217488" defTabSz="909638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478088" indent="-217488" defTabSz="90963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35288" indent="-217488" defTabSz="90963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392488" indent="-217488" defTabSz="90963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49688" indent="-217488" defTabSz="90963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171450" indent="-171450" eaLnBrk="1" hangingPunct="1">
                <a:spcBef>
                  <a:spcPct val="0"/>
                </a:spcBef>
                <a:buClrTx/>
                <a:buSzTx/>
              </a:pPr>
              <a:r>
                <a:rPr lang="en-US" altLang="en-US" sz="1100" b="1" baseline="0" dirty="0">
                  <a:solidFill>
                    <a:srgbClr val="0070C0"/>
                  </a:solidFill>
                  <a:cs typeface="Arial" pitchFamily="34" charset="0"/>
                </a:rPr>
                <a:t>Opportunity to upskill</a:t>
              </a:r>
            </a:p>
            <a:p>
              <a:pPr marL="171450" indent="-171450" eaLnBrk="1" hangingPunct="1">
                <a:spcBef>
                  <a:spcPct val="0"/>
                </a:spcBef>
                <a:buClrTx/>
                <a:buSzTx/>
              </a:pPr>
              <a:r>
                <a:rPr lang="en-US" altLang="en-US" sz="1100" b="1" dirty="0">
                  <a:solidFill>
                    <a:srgbClr val="0070C0"/>
                  </a:solidFill>
                  <a:cs typeface="Arial" pitchFamily="34" charset="0"/>
                </a:rPr>
                <a:t>Clearly defined role</a:t>
              </a:r>
            </a:p>
            <a:p>
              <a:pPr marL="171450" indent="-171450" eaLnBrk="1" hangingPunct="1">
                <a:spcBef>
                  <a:spcPct val="0"/>
                </a:spcBef>
                <a:buClrTx/>
                <a:buSzTx/>
              </a:pPr>
              <a:r>
                <a:rPr lang="en-US" altLang="en-US" sz="1100" b="1" baseline="0" dirty="0">
                  <a:solidFill>
                    <a:srgbClr val="0070C0"/>
                  </a:solidFill>
                  <a:cs typeface="Arial" pitchFamily="34" charset="0"/>
                </a:rPr>
                <a:t>Independent work</a:t>
              </a:r>
            </a:p>
            <a:p>
              <a:pPr marL="171450" indent="-171450" eaLnBrk="1" hangingPunct="1">
                <a:spcBef>
                  <a:spcPct val="0"/>
                </a:spcBef>
                <a:buClrTx/>
                <a:buSzTx/>
              </a:pPr>
              <a:r>
                <a:rPr lang="en-US" altLang="en-US" sz="1100" b="1" dirty="0">
                  <a:solidFill>
                    <a:srgbClr val="0070C0"/>
                  </a:solidFill>
                  <a:cs typeface="Arial" pitchFamily="34" charset="0"/>
                </a:rPr>
                <a:t>Logic &amp; </a:t>
              </a:r>
              <a:r>
                <a:rPr lang="en-US" altLang="en-US" sz="1100" b="1" dirty="0" err="1">
                  <a:solidFill>
                    <a:srgbClr val="0070C0"/>
                  </a:solidFill>
                  <a:cs typeface="Arial" pitchFamily="34" charset="0"/>
                </a:rPr>
                <a:t>organisation</a:t>
              </a:r>
              <a:endParaRPr lang="en-US" altLang="en-US" sz="1100" b="1" dirty="0">
                <a:solidFill>
                  <a:srgbClr val="0070C0"/>
                </a:solidFill>
                <a:cs typeface="Arial" pitchFamily="34" charset="0"/>
              </a:endParaRPr>
            </a:p>
            <a:p>
              <a:pPr marL="171450" indent="-171450" eaLnBrk="1" hangingPunct="1">
                <a:spcBef>
                  <a:spcPct val="0"/>
                </a:spcBef>
                <a:buClrTx/>
                <a:buSzTx/>
              </a:pPr>
              <a:r>
                <a:rPr lang="en-US" altLang="en-US" sz="1100" b="1" baseline="0" dirty="0">
                  <a:solidFill>
                    <a:srgbClr val="0070C0"/>
                  </a:solidFill>
                  <a:cs typeface="Arial" pitchFamily="34" charset="0"/>
                </a:rPr>
                <a:t>Time to make decisions</a:t>
              </a:r>
            </a:p>
            <a:p>
              <a:pPr marL="171450" indent="-171450" eaLnBrk="1" hangingPunct="1">
                <a:spcBef>
                  <a:spcPct val="0"/>
                </a:spcBef>
                <a:buClrTx/>
                <a:buSzTx/>
              </a:pPr>
              <a:r>
                <a:rPr lang="en-US" altLang="en-US" sz="1100" b="1" dirty="0">
                  <a:solidFill>
                    <a:srgbClr val="0070C0"/>
                  </a:solidFill>
                  <a:cs typeface="Arial" pitchFamily="34" charset="0"/>
                </a:rPr>
                <a:t>Freedom from aggression &amp; </a:t>
              </a:r>
              <a:br>
                <a:rPr lang="en-US" altLang="en-US" sz="1100" b="1" dirty="0">
                  <a:solidFill>
                    <a:srgbClr val="0070C0"/>
                  </a:solidFill>
                  <a:cs typeface="Arial" pitchFamily="34" charset="0"/>
                </a:rPr>
              </a:br>
              <a:r>
                <a:rPr lang="en-US" altLang="en-US" sz="1100" b="1" dirty="0">
                  <a:solidFill>
                    <a:srgbClr val="0070C0"/>
                  </a:solidFill>
                  <a:cs typeface="Arial" pitchFamily="34" charset="0"/>
                </a:rPr>
                <a:t>abstract emotions</a:t>
              </a:r>
              <a:endParaRPr lang="en-US" altLang="en-US" sz="1100" b="1" baseline="0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A2973FE-1584-B8A9-7A8F-F1C1DFAD3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7333" y="3787900"/>
              <a:ext cx="900000" cy="444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4255" tIns="42134" rIns="84255" bIns="42134">
              <a:spAutoFit/>
            </a:bodyPr>
            <a:lstStyle/>
            <a:p>
              <a:pPr algn="ctr" eaLnBrk="0" hangingPunct="0">
                <a:lnSpc>
                  <a:spcPts val="1400"/>
                </a:lnSpc>
                <a:defRPr/>
              </a:pPr>
              <a:r>
                <a:rPr lang="en-US" sz="1100" b="1" dirty="0">
                  <a:solidFill>
                    <a:schemeClr val="bg2">
                      <a:lumMod val="10000"/>
                    </a:schemeClr>
                  </a:solidFill>
                  <a:cs typeface="+mn-cs"/>
                </a:rPr>
                <a:t>Extrovert</a:t>
              </a:r>
              <a:br>
                <a:rPr lang="en-US" sz="1100" b="1" dirty="0">
                  <a:solidFill>
                    <a:schemeClr val="bg2">
                      <a:lumMod val="10000"/>
                    </a:schemeClr>
                  </a:solidFill>
                  <a:cs typeface="+mn-cs"/>
                </a:rPr>
              </a:br>
              <a:r>
                <a:rPr lang="en-US" sz="1000" b="1" dirty="0">
                  <a:solidFill>
                    <a:schemeClr val="bg2">
                      <a:lumMod val="75000"/>
                    </a:schemeClr>
                  </a:solidFill>
                  <a:cs typeface="+mn-cs"/>
                </a:rPr>
                <a:t>Intuition</a:t>
              </a:r>
              <a:endParaRPr lang="en-US" sz="1100" b="1" dirty="0">
                <a:solidFill>
                  <a:schemeClr val="bg2">
                    <a:lumMod val="75000"/>
                  </a:schemeClr>
                </a:solidFill>
                <a:cs typeface="+mn-cs"/>
              </a:endParaRPr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9D379DBF-846B-98DD-2DEC-2541BD6AF61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27118" y="3032172"/>
              <a:ext cx="811252" cy="834362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4744" tIns="54744" rIns="54744" bIns="54744" spcCol="1270" anchor="ctr"/>
            <a:lstStyle/>
            <a:p>
              <a:pPr algn="ctr" defTabSz="400050">
                <a:lnSpc>
                  <a:spcPct val="90000"/>
                </a:lnSpc>
                <a:defRPr/>
              </a:pPr>
              <a:r>
                <a:rPr lang="en-US" sz="3600" b="1" dirty="0">
                  <a:latin typeface="+mj-lt"/>
                </a:rPr>
                <a:t>C</a:t>
              </a:r>
              <a:r>
                <a:rPr lang="en-US" sz="1400" b="1" dirty="0">
                  <a:latin typeface="+mj-lt"/>
                </a:rPr>
                <a:t> </a:t>
              </a:r>
              <a:endParaRPr lang="en-NZ" sz="1400" b="1" dirty="0">
                <a:latin typeface="+mj-lt"/>
              </a:endParaRPr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C1B9B351-3696-5F2A-8AA4-491E774AB1E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53305" y="3031683"/>
              <a:ext cx="804188" cy="834121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4744" tIns="54744" rIns="54744" bIns="54744" spcCol="1270" anchor="ctr"/>
            <a:lstStyle/>
            <a:p>
              <a:pPr algn="ctr" defTabSz="400050">
                <a:lnSpc>
                  <a:spcPct val="90000"/>
                </a:lnSpc>
                <a:defRPr/>
              </a:pPr>
              <a:r>
                <a:rPr lang="en-US" sz="3600" b="1" dirty="0"/>
                <a:t>D</a:t>
              </a:r>
              <a:endParaRPr lang="en-NZ" sz="1400" b="1" dirty="0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02A376EA-A6AB-387C-DF54-C61CDBA6F44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92517" y="4121131"/>
              <a:ext cx="811017" cy="834121"/>
            </a:xfrm>
            <a:prstGeom prst="flowChartConnector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4744" tIns="54744" rIns="54744" bIns="54744" spcCol="1270" anchor="ctr"/>
            <a:lstStyle/>
            <a:p>
              <a:pPr algn="ctr" defTabSz="400050">
                <a:lnSpc>
                  <a:spcPct val="90000"/>
                </a:lnSpc>
                <a:defRPr/>
              </a:pPr>
              <a:r>
                <a:rPr lang="en-US" sz="3600" b="1" dirty="0">
                  <a:latin typeface="+mj-lt"/>
                </a:rPr>
                <a:t>S </a:t>
              </a:r>
              <a:endParaRPr lang="en-NZ" sz="1400" b="1" dirty="0">
                <a:latin typeface="+mj-lt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C2D17E63-9E34-CD9F-8B79-9BF3522BA8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50600" y="4098032"/>
              <a:ext cx="804321" cy="829795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4744" tIns="54744" rIns="54744" bIns="54000" spcCol="1270" anchor="ctr"/>
            <a:lstStyle/>
            <a:p>
              <a:pPr algn="ctr" defTabSz="400050">
                <a:lnSpc>
                  <a:spcPct val="90000"/>
                </a:lnSpc>
                <a:defRPr/>
              </a:pPr>
              <a:r>
                <a:rPr lang="en-US" sz="3600" b="1" dirty="0">
                  <a:latin typeface="+mj-lt"/>
                </a:rPr>
                <a:t>I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8B1A218-3780-C458-6427-83039F4E9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1246" y="3793497"/>
              <a:ext cx="900000" cy="444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4255" tIns="42134" rIns="84255" bIns="42134">
              <a:spAutoFit/>
            </a:bodyPr>
            <a:lstStyle/>
            <a:p>
              <a:pPr algn="ctr" eaLnBrk="0" hangingPunct="0">
                <a:lnSpc>
                  <a:spcPts val="1400"/>
                </a:lnSpc>
                <a:defRPr/>
              </a:pPr>
              <a:r>
                <a:rPr lang="en-US" sz="1100" b="1" dirty="0">
                  <a:solidFill>
                    <a:schemeClr val="bg2">
                      <a:lumMod val="10000"/>
                    </a:schemeClr>
                  </a:solidFill>
                  <a:cs typeface="+mn-cs"/>
                </a:rPr>
                <a:t>Introvert</a:t>
              </a:r>
              <a:br>
                <a:rPr lang="en-US" sz="1100" b="1" dirty="0">
                  <a:solidFill>
                    <a:schemeClr val="bg2">
                      <a:lumMod val="10000"/>
                    </a:schemeClr>
                  </a:solidFill>
                  <a:cs typeface="+mn-cs"/>
                </a:rPr>
              </a:br>
              <a:r>
                <a:rPr lang="en-US" sz="1000" b="1" dirty="0">
                  <a:solidFill>
                    <a:schemeClr val="bg2">
                      <a:lumMod val="75000"/>
                    </a:schemeClr>
                  </a:solidFill>
                  <a:cs typeface="+mn-cs"/>
                </a:rPr>
                <a:t>Sensing</a:t>
              </a:r>
              <a:endParaRPr lang="en-US" sz="1100" b="1" dirty="0">
                <a:solidFill>
                  <a:schemeClr val="bg2">
                    <a:lumMod val="75000"/>
                  </a:schemeClr>
                </a:solidFill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DA28386-4377-7AFE-91B7-C6C9F95C60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2505" y="1962494"/>
              <a:ext cx="1232554" cy="444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4255" tIns="42134" rIns="84255" bIns="42134">
              <a:spAutoFit/>
            </a:bodyPr>
            <a:lstStyle/>
            <a:p>
              <a:pPr algn="ctr" eaLnBrk="0" hangingPunct="0">
                <a:lnSpc>
                  <a:spcPts val="1400"/>
                </a:lnSpc>
                <a:defRPr/>
              </a:pPr>
              <a:r>
                <a:rPr lang="en-US" sz="1100" b="1" dirty="0">
                  <a:solidFill>
                    <a:schemeClr val="bg2">
                      <a:lumMod val="10000"/>
                    </a:schemeClr>
                  </a:solidFill>
                  <a:cs typeface="+mn-cs"/>
                </a:rPr>
                <a:t>Task</a:t>
              </a:r>
            </a:p>
            <a:p>
              <a:pPr algn="ctr" eaLnBrk="0" hangingPunct="0">
                <a:lnSpc>
                  <a:spcPts val="1400"/>
                </a:lnSpc>
                <a:defRPr/>
              </a:pPr>
              <a:r>
                <a:rPr lang="en-US" sz="1000" b="1" dirty="0">
                  <a:solidFill>
                    <a:schemeClr val="bg2">
                      <a:lumMod val="75000"/>
                    </a:schemeClr>
                  </a:solidFill>
                  <a:cs typeface="+mn-cs"/>
                </a:rPr>
                <a:t>Thinking</a:t>
              </a:r>
              <a:endParaRPr lang="en-US" sz="1100" b="1" dirty="0">
                <a:solidFill>
                  <a:schemeClr val="bg2">
                    <a:lumMod val="75000"/>
                  </a:schemeClr>
                </a:solidFill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D1036A5-B0D7-2A3A-C0CB-20A3649322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2365" y="5654311"/>
              <a:ext cx="1232554" cy="444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4255" tIns="42134" rIns="84255" bIns="42134">
              <a:spAutoFit/>
            </a:bodyPr>
            <a:lstStyle/>
            <a:p>
              <a:pPr algn="ctr" eaLnBrk="0" hangingPunct="0">
                <a:lnSpc>
                  <a:spcPts val="1400"/>
                </a:lnSpc>
                <a:defRPr/>
              </a:pPr>
              <a:r>
                <a:rPr lang="en-US" sz="1100" b="1" dirty="0">
                  <a:solidFill>
                    <a:schemeClr val="bg2">
                      <a:lumMod val="10000"/>
                    </a:schemeClr>
                  </a:solidFill>
                  <a:cs typeface="+mn-cs"/>
                </a:rPr>
                <a:t>People</a:t>
              </a:r>
            </a:p>
            <a:p>
              <a:pPr algn="ctr" eaLnBrk="0" hangingPunct="0">
                <a:lnSpc>
                  <a:spcPts val="1400"/>
                </a:lnSpc>
                <a:defRPr/>
              </a:pPr>
              <a:r>
                <a:rPr lang="en-US" sz="1000" b="1" dirty="0">
                  <a:solidFill>
                    <a:schemeClr val="bg2">
                      <a:lumMod val="75000"/>
                    </a:schemeClr>
                  </a:solidFill>
                  <a:cs typeface="+mn-cs"/>
                </a:rPr>
                <a:t>Feeling</a:t>
              </a:r>
              <a:endParaRPr lang="en-US" sz="1100" b="1" dirty="0">
                <a:solidFill>
                  <a:schemeClr val="bg2">
                    <a:lumMod val="75000"/>
                  </a:schemeClr>
                </a:solidFill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F98334A-E421-70B8-22AA-F11FB30FA80B}"/>
                </a:ext>
              </a:extLst>
            </p:cNvPr>
            <p:cNvSpPr txBox="1"/>
            <p:nvPr/>
          </p:nvSpPr>
          <p:spPr>
            <a:xfrm>
              <a:off x="7754921" y="2071378"/>
              <a:ext cx="1604517" cy="1552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48873" rIns="72000" bIns="48873">
              <a:spAutoFit/>
            </a:bodyPr>
            <a:lstStyle>
              <a:defPPr>
                <a:defRPr lang="en-US"/>
              </a:defPPr>
              <a:lvl1pPr defTabSz="910428">
                <a:defRPr sz="1100" b="1" baseline="0">
                  <a:solidFill>
                    <a:srgbClr val="FF0000"/>
                  </a:solidFill>
                  <a:latin typeface="Arial" charset="0"/>
                  <a:cs typeface="Arial" charset="0"/>
                </a:defRPr>
              </a:lvl1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50" dirty="0"/>
                <a:t>Challenges  Independence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50" dirty="0"/>
                <a:t>Opportunities to take risks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50" dirty="0"/>
                <a:t>Multiple dimensions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50" dirty="0"/>
                <a:t>Clear, quantifiable goals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50" dirty="0"/>
                <a:t>Freedom from routine</a:t>
              </a:r>
              <a:endParaRPr lang="en-NZ" sz="105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BC122FF-D752-83CE-9439-1E183CD4752C}"/>
                </a:ext>
              </a:extLst>
            </p:cNvPr>
            <p:cNvSpPr txBox="1"/>
            <p:nvPr/>
          </p:nvSpPr>
          <p:spPr>
            <a:xfrm>
              <a:off x="7678950" y="4413046"/>
              <a:ext cx="1756457" cy="1546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l" defTabSz="910428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050" b="1" baseline="0" dirty="0">
                  <a:solidFill>
                    <a:srgbClr val="FFC000"/>
                  </a:solidFill>
                  <a:latin typeface="Arial" charset="0"/>
                  <a:cs typeface="Arial" charset="0"/>
                </a:rPr>
                <a:t>Positive, people atmosphere</a:t>
              </a:r>
            </a:p>
            <a:p>
              <a:pPr marL="171450" indent="-171450" algn="l" defTabSz="910428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050" b="1" dirty="0">
                  <a:solidFill>
                    <a:srgbClr val="FFC000"/>
                  </a:solidFill>
                  <a:latin typeface="Arial" charset="0"/>
                  <a:cs typeface="Arial" charset="0"/>
                </a:rPr>
                <a:t>Lots of communication</a:t>
              </a:r>
            </a:p>
            <a:p>
              <a:pPr marL="171450" indent="-171450" algn="l" defTabSz="910428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050" b="1" dirty="0">
                  <a:solidFill>
                    <a:srgbClr val="FFC000"/>
                  </a:solidFill>
                  <a:latin typeface="Arial" charset="0"/>
                  <a:cs typeface="Arial" charset="0"/>
                </a:rPr>
                <a:t>Multiple dimensions</a:t>
              </a:r>
            </a:p>
            <a:p>
              <a:pPr marL="171450" indent="-171450" algn="l" defTabSz="910428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050" b="1" dirty="0">
                  <a:solidFill>
                    <a:srgbClr val="FFC000"/>
                  </a:solidFill>
                  <a:latin typeface="Arial" charset="0"/>
                  <a:cs typeface="Arial" charset="0"/>
                </a:rPr>
                <a:t>A variety of contacts</a:t>
              </a:r>
            </a:p>
            <a:p>
              <a:pPr marL="171450" indent="-171450" algn="l" defTabSz="910428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050" b="1" dirty="0">
                  <a:solidFill>
                    <a:srgbClr val="FFC000"/>
                  </a:solidFill>
                  <a:latin typeface="Arial" charset="0"/>
                  <a:cs typeface="Arial" charset="0"/>
                </a:rPr>
                <a:t>Freedom from hard facts &amp; conflict situations</a:t>
              </a:r>
              <a:endParaRPr lang="en-NZ" sz="1050" dirty="0">
                <a:solidFill>
                  <a:srgbClr val="FFC000"/>
                </a:solidFill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553C1EF-9B68-5A34-B467-0FE36FA924C5}"/>
                </a:ext>
              </a:extLst>
            </p:cNvPr>
            <p:cNvCxnSpPr>
              <a:cxnSpLocks/>
              <a:stCxn id="24" idx="3"/>
              <a:endCxn id="19" idx="1"/>
            </p:cNvCxnSpPr>
            <p:nvPr/>
          </p:nvCxnSpPr>
          <p:spPr>
            <a:xfrm flipV="1">
              <a:off x="5241246" y="4009982"/>
              <a:ext cx="3176087" cy="5597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A4F084D-3809-DE9F-0B8E-1ABCA443551F}"/>
                </a:ext>
              </a:extLst>
            </p:cNvPr>
            <p:cNvCxnSpPr>
              <a:cxnSpLocks/>
              <a:stCxn id="26" idx="0"/>
              <a:endCxn id="25" idx="2"/>
            </p:cNvCxnSpPr>
            <p:nvPr/>
          </p:nvCxnSpPr>
          <p:spPr>
            <a:xfrm flipH="1" flipV="1">
              <a:off x="6838782" y="2406658"/>
              <a:ext cx="39860" cy="3247653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7330E77-6E4C-1E6F-945A-5469FE46BBDC}"/>
                </a:ext>
              </a:extLst>
            </p:cNvPr>
            <p:cNvSpPr txBox="1"/>
            <p:nvPr/>
          </p:nvSpPr>
          <p:spPr>
            <a:xfrm>
              <a:off x="4469042" y="4423241"/>
              <a:ext cx="1857927" cy="147732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171450" indent="-171450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Char char="•"/>
              </a:pPr>
              <a:r>
                <a:rPr lang="en-US" altLang="en-US" sz="1000" b="1" baseline="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Clearly defined role</a:t>
              </a:r>
            </a:p>
            <a:p>
              <a:pPr marL="171450" indent="-171450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Char char="•"/>
              </a:pPr>
              <a:r>
                <a:rPr lang="en-US" altLang="en-US" sz="10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Predictable, risk free environment</a:t>
              </a:r>
            </a:p>
            <a:p>
              <a:pPr marL="171450" indent="-171450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Char char="•"/>
              </a:pPr>
              <a:r>
                <a:rPr lang="en-US" altLang="en-US" sz="1000" b="1" baseline="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Freedom to work at own pace</a:t>
              </a:r>
            </a:p>
            <a:p>
              <a:pPr marL="171450" indent="-171450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Char char="•"/>
              </a:pPr>
              <a:r>
                <a:rPr lang="en-US" altLang="en-US" sz="10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Tasks relating to expertise</a:t>
              </a:r>
            </a:p>
            <a:p>
              <a:pPr marL="171450" indent="-171450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Char char="•"/>
              </a:pPr>
              <a:r>
                <a:rPr lang="en-US" altLang="en-US" sz="1000" b="1" baseline="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Being pat of a team</a:t>
              </a:r>
            </a:p>
            <a:p>
              <a:pPr marL="171450" indent="-171450" eaLnBrk="1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Char char="•"/>
              </a:pPr>
              <a:r>
                <a:rPr lang="en-US" altLang="en-US" sz="10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overlapping urgent projects</a:t>
              </a:r>
              <a:endParaRPr lang="en-US" altLang="en-US" sz="1000" b="1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246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Seedling Black and white close up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Motivate Different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465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Motivate </a:t>
            </a:r>
            <a:br>
              <a:rPr lang="en-US" dirty="0"/>
            </a:br>
            <a:r>
              <a:rPr lang="en-US" dirty="0"/>
              <a:t>a D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288000" y="6592013"/>
            <a:ext cx="2901041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grpSp>
        <p:nvGrpSpPr>
          <p:cNvPr id="9" name="Group 59">
            <a:extLst>
              <a:ext uri="{FF2B5EF4-FFF2-40B4-BE49-F238E27FC236}">
                <a16:creationId xmlns:a16="http://schemas.microsoft.com/office/drawing/2014/main" id="{413BED57-9A14-013F-42BB-30899AD26304}"/>
              </a:ext>
            </a:extLst>
          </p:cNvPr>
          <p:cNvGrpSpPr>
            <a:grpSpLocks/>
          </p:cNvGrpSpPr>
          <p:nvPr/>
        </p:nvGrpSpPr>
        <p:grpSpPr bwMode="auto">
          <a:xfrm>
            <a:off x="6012110" y="1648507"/>
            <a:ext cx="4881592" cy="4408738"/>
            <a:chOff x="1383" y="629"/>
            <a:chExt cx="3474" cy="3207"/>
          </a:xfrm>
        </p:grpSpPr>
        <p:grpSp>
          <p:nvGrpSpPr>
            <p:cNvPr id="10" name="Group 4">
              <a:extLst>
                <a:ext uri="{FF2B5EF4-FFF2-40B4-BE49-F238E27FC236}">
                  <a16:creationId xmlns:a16="http://schemas.microsoft.com/office/drawing/2014/main" id="{7BAFF5F3-DA4D-FD5A-FFFB-5862C19AB1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3" y="632"/>
              <a:ext cx="3474" cy="3204"/>
              <a:chOff x="1625" y="864"/>
              <a:chExt cx="3207" cy="3204"/>
            </a:xfrm>
          </p:grpSpPr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E411CF99-A123-6972-F70D-ABB46E06C9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3" y="866"/>
                <a:ext cx="3192" cy="3199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B2B2B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26" name="Line 6">
                <a:extLst>
                  <a:ext uri="{FF2B5EF4-FFF2-40B4-BE49-F238E27FC236}">
                    <a16:creationId xmlns:a16="http://schemas.microsoft.com/office/drawing/2014/main" id="{6DDB54E4-45BA-6A76-7B5D-C298F5A17E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8" y="867"/>
                <a:ext cx="228" cy="48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27" name="Line 7">
                <a:extLst>
                  <a:ext uri="{FF2B5EF4-FFF2-40B4-BE49-F238E27FC236}">
                    <a16:creationId xmlns:a16="http://schemas.microsoft.com/office/drawing/2014/main" id="{A54A9902-5459-2765-9CC5-490868ABE9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29" y="1357"/>
                <a:ext cx="425" cy="94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28" name="Line 8">
                <a:extLst>
                  <a:ext uri="{FF2B5EF4-FFF2-40B4-BE49-F238E27FC236}">
                    <a16:creationId xmlns:a16="http://schemas.microsoft.com/office/drawing/2014/main" id="{C35D08B1-FED7-DEB7-26F9-228AFE5074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5" y="2467"/>
                <a:ext cx="3193" cy="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29" name="Line 9">
                <a:extLst>
                  <a:ext uri="{FF2B5EF4-FFF2-40B4-BE49-F238E27FC236}">
                    <a16:creationId xmlns:a16="http://schemas.microsoft.com/office/drawing/2014/main" id="{F4C13752-B255-2D43-A5A8-98BEFDAC46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01" y="1357"/>
                <a:ext cx="623" cy="631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0" name="Line 10">
                <a:extLst>
                  <a:ext uri="{FF2B5EF4-FFF2-40B4-BE49-F238E27FC236}">
                    <a16:creationId xmlns:a16="http://schemas.microsoft.com/office/drawing/2014/main" id="{CD27C56E-3235-9C20-7C05-FA6EAC4F7D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4" y="2942"/>
                <a:ext cx="712" cy="59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1" name="Line 11">
                <a:extLst>
                  <a:ext uri="{FF2B5EF4-FFF2-40B4-BE49-F238E27FC236}">
                    <a16:creationId xmlns:a16="http://schemas.microsoft.com/office/drawing/2014/main" id="{4E38C2A2-E25D-A6B9-74E6-10D7879FA4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00" y="3535"/>
                <a:ext cx="894" cy="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2" name="Line 12">
                <a:extLst>
                  <a:ext uri="{FF2B5EF4-FFF2-40B4-BE49-F238E27FC236}">
                    <a16:creationId xmlns:a16="http://schemas.microsoft.com/office/drawing/2014/main" id="{417C409B-A299-3111-8EEC-0FC4F05ED8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5" y="2931"/>
                <a:ext cx="622" cy="60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3" name="Line 13">
                <a:extLst>
                  <a:ext uri="{FF2B5EF4-FFF2-40B4-BE49-F238E27FC236}">
                    <a16:creationId xmlns:a16="http://schemas.microsoft.com/office/drawing/2014/main" id="{E4FC955F-E51D-2DA8-5202-8303316172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87" y="1354"/>
                <a:ext cx="634" cy="64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4" name="Line 14">
                <a:extLst>
                  <a:ext uri="{FF2B5EF4-FFF2-40B4-BE49-F238E27FC236}">
                    <a16:creationId xmlns:a16="http://schemas.microsoft.com/office/drawing/2014/main" id="{ACDE551F-F94D-97D9-C99F-81B114629C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21" y="1358"/>
                <a:ext cx="967" cy="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5" name="Line 15">
                <a:extLst>
                  <a:ext uri="{FF2B5EF4-FFF2-40B4-BE49-F238E27FC236}">
                    <a16:creationId xmlns:a16="http://schemas.microsoft.com/office/drawing/2014/main" id="{5DE34648-3C75-D667-FB96-15E14FEFCB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53" y="1344"/>
                <a:ext cx="346" cy="34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6" name="Line 16">
                <a:extLst>
                  <a:ext uri="{FF2B5EF4-FFF2-40B4-BE49-F238E27FC236}">
                    <a16:creationId xmlns:a16="http://schemas.microsoft.com/office/drawing/2014/main" id="{C4CDFF92-54C8-CB63-39EE-E528D46417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4" y="1348"/>
                <a:ext cx="353" cy="35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7" name="Line 17">
                <a:extLst>
                  <a:ext uri="{FF2B5EF4-FFF2-40B4-BE49-F238E27FC236}">
                    <a16:creationId xmlns:a16="http://schemas.microsoft.com/office/drawing/2014/main" id="{C91B61BA-F7B5-0584-4E37-562B4760C6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95" y="3235"/>
                <a:ext cx="365" cy="36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8" name="Line 18">
                <a:extLst>
                  <a:ext uri="{FF2B5EF4-FFF2-40B4-BE49-F238E27FC236}">
                    <a16:creationId xmlns:a16="http://schemas.microsoft.com/office/drawing/2014/main" id="{0B6535FA-4C2D-FDC2-1686-56794B9DB7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11" y="3224"/>
                <a:ext cx="385" cy="38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9" name="Line 19">
                <a:extLst>
                  <a:ext uri="{FF2B5EF4-FFF2-40B4-BE49-F238E27FC236}">
                    <a16:creationId xmlns:a16="http://schemas.microsoft.com/office/drawing/2014/main" id="{5A068344-2FCD-A10D-F1B4-ED0408EC3B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17" y="3054"/>
                <a:ext cx="293" cy="8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0" name="Line 20">
                <a:extLst>
                  <a:ext uri="{FF2B5EF4-FFF2-40B4-BE49-F238E27FC236}">
                    <a16:creationId xmlns:a16="http://schemas.microsoft.com/office/drawing/2014/main" id="{968C5311-3AFF-DD3B-9F0F-68B89DEAAF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08" y="2745"/>
                <a:ext cx="72" cy="309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1" name="Line 21">
                <a:extLst>
                  <a:ext uri="{FF2B5EF4-FFF2-40B4-BE49-F238E27FC236}">
                    <a16:creationId xmlns:a16="http://schemas.microsoft.com/office/drawing/2014/main" id="{74DD7626-1059-877B-6FF9-878A8270A9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83" y="1875"/>
                <a:ext cx="47" cy="31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2" name="Line 22">
                <a:extLst>
                  <a:ext uri="{FF2B5EF4-FFF2-40B4-BE49-F238E27FC236}">
                    <a16:creationId xmlns:a16="http://schemas.microsoft.com/office/drawing/2014/main" id="{86FA7ADA-8E58-804E-40CC-C1DCA111E8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25" y="1823"/>
                <a:ext cx="310" cy="5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3" name="Line 23">
                <a:extLst>
                  <a:ext uri="{FF2B5EF4-FFF2-40B4-BE49-F238E27FC236}">
                    <a16:creationId xmlns:a16="http://schemas.microsoft.com/office/drawing/2014/main" id="{60D204AE-84D7-C6CE-4F43-EFED5BE46E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83" y="2739"/>
                <a:ext cx="86" cy="32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4" name="Line 24">
                <a:extLst>
                  <a:ext uri="{FF2B5EF4-FFF2-40B4-BE49-F238E27FC236}">
                    <a16:creationId xmlns:a16="http://schemas.microsoft.com/office/drawing/2014/main" id="{A3627832-200A-F792-216A-F948E867B9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66" y="3060"/>
                <a:ext cx="304" cy="6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5" name="Line 25">
                <a:extLst>
                  <a:ext uri="{FF2B5EF4-FFF2-40B4-BE49-F238E27FC236}">
                    <a16:creationId xmlns:a16="http://schemas.microsoft.com/office/drawing/2014/main" id="{7EA3E853-5AE5-D910-691C-589DCC8D52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4" y="1821"/>
                <a:ext cx="307" cy="6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6" name="Line 26">
                <a:extLst>
                  <a:ext uri="{FF2B5EF4-FFF2-40B4-BE49-F238E27FC236}">
                    <a16:creationId xmlns:a16="http://schemas.microsoft.com/office/drawing/2014/main" id="{EAAB62BA-0300-1840-F8B1-8B5759AC5F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04" y="1881"/>
                <a:ext cx="74" cy="307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7" name="Line 27">
                <a:extLst>
                  <a:ext uri="{FF2B5EF4-FFF2-40B4-BE49-F238E27FC236}">
                    <a16:creationId xmlns:a16="http://schemas.microsoft.com/office/drawing/2014/main" id="{C866AF76-498C-0D2C-D672-35B3682FE5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6" y="1990"/>
                <a:ext cx="961" cy="406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8" name="Line 28">
                <a:extLst>
                  <a:ext uri="{FF2B5EF4-FFF2-40B4-BE49-F238E27FC236}">
                    <a16:creationId xmlns:a16="http://schemas.microsoft.com/office/drawing/2014/main" id="{D87C5563-53D7-81DF-A523-402EB5AABA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97" y="1999"/>
                <a:ext cx="925" cy="39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9" name="Line 29">
                <a:extLst>
                  <a:ext uri="{FF2B5EF4-FFF2-40B4-BE49-F238E27FC236}">
                    <a16:creationId xmlns:a16="http://schemas.microsoft.com/office/drawing/2014/main" id="{8B8AD307-6F1C-59EB-8EB2-D42B0C490B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92" y="2536"/>
                <a:ext cx="921" cy="39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0" name="Line 30">
                <a:extLst>
                  <a:ext uri="{FF2B5EF4-FFF2-40B4-BE49-F238E27FC236}">
                    <a16:creationId xmlns:a16="http://schemas.microsoft.com/office/drawing/2014/main" id="{0F0452B2-87DA-99F9-BA47-A6E5F41ACE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01" y="2533"/>
                <a:ext cx="969" cy="417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1" name="Line 31">
                <a:extLst>
                  <a:ext uri="{FF2B5EF4-FFF2-40B4-BE49-F238E27FC236}">
                    <a16:creationId xmlns:a16="http://schemas.microsoft.com/office/drawing/2014/main" id="{1A1D227E-EA22-A7F2-6AF8-E25ECED2F7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4" y="1793"/>
                <a:ext cx="465" cy="20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2" name="Line 32">
                <a:extLst>
                  <a:ext uri="{FF2B5EF4-FFF2-40B4-BE49-F238E27FC236}">
                    <a16:creationId xmlns:a16="http://schemas.microsoft.com/office/drawing/2014/main" id="{A2BFFA1C-992C-13B4-F2B5-BF53C6BB1A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25" y="2948"/>
                <a:ext cx="474" cy="19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3" name="Line 33">
                <a:extLst>
                  <a:ext uri="{FF2B5EF4-FFF2-40B4-BE49-F238E27FC236}">
                    <a16:creationId xmlns:a16="http://schemas.microsoft.com/office/drawing/2014/main" id="{B3477B62-9F86-A6A7-1CE0-34B61CF4B4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9" y="2933"/>
                <a:ext cx="513" cy="21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4" name="Line 34">
                <a:extLst>
                  <a:ext uri="{FF2B5EF4-FFF2-40B4-BE49-F238E27FC236}">
                    <a16:creationId xmlns:a16="http://schemas.microsoft.com/office/drawing/2014/main" id="{EBAC9FE4-20B6-BB7B-0B6C-024E3834EB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04" y="1356"/>
                <a:ext cx="384" cy="936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5" name="Line 35">
                <a:extLst>
                  <a:ext uri="{FF2B5EF4-FFF2-40B4-BE49-F238E27FC236}">
                    <a16:creationId xmlns:a16="http://schemas.microsoft.com/office/drawing/2014/main" id="{33FCC1A3-D6D3-C915-76FF-1174993DD4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05" y="2592"/>
                <a:ext cx="386" cy="94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6" name="Line 36">
                <a:extLst>
                  <a:ext uri="{FF2B5EF4-FFF2-40B4-BE49-F238E27FC236}">
                    <a16:creationId xmlns:a16="http://schemas.microsoft.com/office/drawing/2014/main" id="{CBE81BD8-2FE1-66EC-6B9E-61BB2DC415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91" y="3531"/>
                <a:ext cx="259" cy="537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7" name="Line 37">
                <a:extLst>
                  <a:ext uri="{FF2B5EF4-FFF2-40B4-BE49-F238E27FC236}">
                    <a16:creationId xmlns:a16="http://schemas.microsoft.com/office/drawing/2014/main" id="{070C4BBF-AF13-4BFE-50A9-6384DBF84C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04" y="2605"/>
                <a:ext cx="370" cy="92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8" name="Line 38">
                <a:extLst>
                  <a:ext uri="{FF2B5EF4-FFF2-40B4-BE49-F238E27FC236}">
                    <a16:creationId xmlns:a16="http://schemas.microsoft.com/office/drawing/2014/main" id="{8304085A-339E-CD76-0D87-0DE29022F0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93" y="3529"/>
                <a:ext cx="211" cy="52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9" name="Line 39">
                <a:extLst>
                  <a:ext uri="{FF2B5EF4-FFF2-40B4-BE49-F238E27FC236}">
                    <a16:creationId xmlns:a16="http://schemas.microsoft.com/office/drawing/2014/main" id="{DF629FEA-7E41-9B30-FB02-1396F27CF0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1" y="864"/>
                <a:ext cx="196" cy="49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0" name="Line 40">
                <a:extLst>
                  <a:ext uri="{FF2B5EF4-FFF2-40B4-BE49-F238E27FC236}">
                    <a16:creationId xmlns:a16="http://schemas.microsoft.com/office/drawing/2014/main" id="{A88D40C9-7B64-503B-C430-3D85C16F53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00" y="1989"/>
                <a:ext cx="2" cy="96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1" name="Line 41">
                <a:extLst>
                  <a:ext uri="{FF2B5EF4-FFF2-40B4-BE49-F238E27FC236}">
                    <a16:creationId xmlns:a16="http://schemas.microsoft.com/office/drawing/2014/main" id="{94D3AD84-0AD5-DE62-F6FD-45BE0D7912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10" y="2000"/>
                <a:ext cx="10" cy="93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2" name="Line 42">
                <a:extLst>
                  <a:ext uri="{FF2B5EF4-FFF2-40B4-BE49-F238E27FC236}">
                    <a16:creationId xmlns:a16="http://schemas.microsoft.com/office/drawing/2014/main" id="{F3771E33-501F-E1C4-C73F-CC37E051A7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19" y="1777"/>
                <a:ext cx="513" cy="226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3" name="Line 43">
                <a:extLst>
                  <a:ext uri="{FF2B5EF4-FFF2-40B4-BE49-F238E27FC236}">
                    <a16:creationId xmlns:a16="http://schemas.microsoft.com/office/drawing/2014/main" id="{42341459-C7A1-6500-AE24-7B6A8A9B7F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33" y="870"/>
                <a:ext cx="0" cy="319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4" name="Oval 44">
                <a:extLst>
                  <a:ext uri="{FF2B5EF4-FFF2-40B4-BE49-F238E27FC236}">
                    <a16:creationId xmlns:a16="http://schemas.microsoft.com/office/drawing/2014/main" id="{FDE12FB5-1ADC-13DE-E00C-8B25DE0A6D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9" y="2287"/>
                <a:ext cx="363" cy="32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</p:grpSp>
        <p:grpSp>
          <p:nvGrpSpPr>
            <p:cNvPr id="11" name="Group 45">
              <a:extLst>
                <a:ext uri="{FF2B5EF4-FFF2-40B4-BE49-F238E27FC236}">
                  <a16:creationId xmlns:a16="http://schemas.microsoft.com/office/drawing/2014/main" id="{5A9686B8-8145-D186-26EE-C6E504D381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4" y="632"/>
              <a:ext cx="1017" cy="912"/>
              <a:chOff x="3888" y="864"/>
              <a:chExt cx="938" cy="912"/>
            </a:xfrm>
          </p:grpSpPr>
          <p:sp>
            <p:nvSpPr>
              <p:cNvPr id="22" name="AutoShape 46">
                <a:extLst>
                  <a:ext uri="{FF2B5EF4-FFF2-40B4-BE49-F238E27FC236}">
                    <a16:creationId xmlns:a16="http://schemas.microsoft.com/office/drawing/2014/main" id="{81254B2E-B149-E81F-AB05-3EF3202110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3888" y="864"/>
                <a:ext cx="938" cy="912"/>
              </a:xfrm>
              <a:prstGeom prst="rtTriangle">
                <a:avLst/>
              </a:prstGeom>
              <a:solidFill>
                <a:srgbClr val="EC1C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23" name="Text Box 47">
                <a:extLst>
                  <a:ext uri="{FF2B5EF4-FFF2-40B4-BE49-F238E27FC236}">
                    <a16:creationId xmlns:a16="http://schemas.microsoft.com/office/drawing/2014/main" id="{BC46D5D1-30BA-D691-9377-02BDBA0955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12" y="912"/>
                <a:ext cx="227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D</a:t>
                </a:r>
              </a:p>
            </p:txBody>
          </p:sp>
        </p:grpSp>
        <p:grpSp>
          <p:nvGrpSpPr>
            <p:cNvPr id="12" name="Group 48">
              <a:extLst>
                <a:ext uri="{FF2B5EF4-FFF2-40B4-BE49-F238E27FC236}">
                  <a16:creationId xmlns:a16="http://schemas.microsoft.com/office/drawing/2014/main" id="{BF1C4129-96DE-F0DB-FA3B-CA823B08BD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7" y="2894"/>
              <a:ext cx="1049" cy="941"/>
              <a:chOff x="1629" y="3126"/>
              <a:chExt cx="968" cy="941"/>
            </a:xfrm>
          </p:grpSpPr>
          <p:sp>
            <p:nvSpPr>
              <p:cNvPr id="20" name="AutoShape 49">
                <a:extLst>
                  <a:ext uri="{FF2B5EF4-FFF2-40B4-BE49-F238E27FC236}">
                    <a16:creationId xmlns:a16="http://schemas.microsoft.com/office/drawing/2014/main" id="{A04CD7C3-6C68-45EB-EB6F-CA53793BBF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9" y="3126"/>
                <a:ext cx="968" cy="941"/>
              </a:xfrm>
              <a:prstGeom prst="rtTriangle">
                <a:avLst/>
              </a:prstGeom>
              <a:solidFill>
                <a:srgbClr val="007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21" name="Text Box 50">
                <a:extLst>
                  <a:ext uri="{FF2B5EF4-FFF2-40B4-BE49-F238E27FC236}">
                    <a16:creationId xmlns:a16="http://schemas.microsoft.com/office/drawing/2014/main" id="{37709175-8DF6-7F91-D7A5-F0C30E2CFA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3743"/>
                <a:ext cx="200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S</a:t>
                </a:r>
              </a:p>
            </p:txBody>
          </p:sp>
        </p:grpSp>
        <p:grpSp>
          <p:nvGrpSpPr>
            <p:cNvPr id="13" name="Group 51">
              <a:extLst>
                <a:ext uri="{FF2B5EF4-FFF2-40B4-BE49-F238E27FC236}">
                  <a16:creationId xmlns:a16="http://schemas.microsoft.com/office/drawing/2014/main" id="{6A10A5D6-90AE-9A73-7BFC-068CAF6894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0" y="629"/>
              <a:ext cx="956" cy="943"/>
              <a:chOff x="1632" y="861"/>
              <a:chExt cx="882" cy="943"/>
            </a:xfrm>
          </p:grpSpPr>
          <p:sp>
            <p:nvSpPr>
              <p:cNvPr id="18" name="AutoShape 52">
                <a:extLst>
                  <a:ext uri="{FF2B5EF4-FFF2-40B4-BE49-F238E27FC236}">
                    <a16:creationId xmlns:a16="http://schemas.microsoft.com/office/drawing/2014/main" id="{A09F4ACB-5B48-22EC-E6DE-A01150AC6A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601" y="892"/>
                <a:ext cx="943" cy="882"/>
              </a:xfrm>
              <a:prstGeom prst="rtTriangle">
                <a:avLst/>
              </a:prstGeom>
              <a:solidFill>
                <a:srgbClr val="0078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19" name="Text Box 53">
                <a:extLst>
                  <a:ext uri="{FF2B5EF4-FFF2-40B4-BE49-F238E27FC236}">
                    <a16:creationId xmlns:a16="http://schemas.microsoft.com/office/drawing/2014/main" id="{08158AAC-A4AD-8962-30AC-E6131A92D4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912"/>
                <a:ext cx="239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C</a:t>
                </a:r>
              </a:p>
            </p:txBody>
          </p:sp>
        </p:grpSp>
        <p:grpSp>
          <p:nvGrpSpPr>
            <p:cNvPr id="14" name="Group 54">
              <a:extLst>
                <a:ext uri="{FF2B5EF4-FFF2-40B4-BE49-F238E27FC236}">
                  <a16:creationId xmlns:a16="http://schemas.microsoft.com/office/drawing/2014/main" id="{DEA7E2DC-0F65-4599-BDAE-7B00BAB146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91" y="2896"/>
              <a:ext cx="948" cy="926"/>
              <a:chOff x="3949" y="3146"/>
              <a:chExt cx="876" cy="926"/>
            </a:xfrm>
          </p:grpSpPr>
          <p:sp>
            <p:nvSpPr>
              <p:cNvPr id="16" name="AutoShape 55">
                <a:extLst>
                  <a:ext uri="{FF2B5EF4-FFF2-40B4-BE49-F238E27FC236}">
                    <a16:creationId xmlns:a16="http://schemas.microsoft.com/office/drawing/2014/main" id="{3730BF03-F5A8-A2C8-BE1B-1E8597C5E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924" y="3171"/>
                <a:ext cx="926" cy="876"/>
              </a:xfrm>
              <a:prstGeom prst="rtTriangle">
                <a:avLst/>
              </a:prstGeom>
              <a:solidFill>
                <a:srgbClr val="FFD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 dirty="0">
                  <a:solidFill>
                    <a:srgbClr val="FFC000"/>
                  </a:solidFill>
                  <a:latin typeface="+mn-lt"/>
                </a:endParaRPr>
              </a:p>
            </p:txBody>
          </p:sp>
          <p:sp>
            <p:nvSpPr>
              <p:cNvPr id="17" name="Text Box 56">
                <a:extLst>
                  <a:ext uri="{FF2B5EF4-FFF2-40B4-BE49-F238E27FC236}">
                    <a16:creationId xmlns:a16="http://schemas.microsoft.com/office/drawing/2014/main" id="{94CC1CE5-A752-471F-A07E-14A8B77094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60" y="3743"/>
                <a:ext cx="164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I</a:t>
                </a:r>
              </a:p>
            </p:txBody>
          </p:sp>
        </p:grpSp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2AF53B4A-8830-9A93-8689-3DF74CB5C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8" y="1279"/>
              <a:ext cx="2803" cy="18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2">
                  <a:lumMod val="25000"/>
                </a:schemeClr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>
              <a:lvl1pPr marL="174625" indent="-174625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n-US" sz="1800" b="1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Do:</a:t>
              </a:r>
              <a:endParaRPr lang="en-US" altLang="en-US" sz="1800" dirty="0">
                <a:solidFill>
                  <a:schemeClr val="bg2">
                    <a:lumMod val="10000"/>
                  </a:schemeClr>
                </a:solidFill>
                <a:latin typeface="+mn-lt"/>
              </a:endParaRP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Give immediate feedback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Concentrate on the subject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Maintain a results orientation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1800" dirty="0">
                <a:solidFill>
                  <a:schemeClr val="bg2">
                    <a:lumMod val="10000"/>
                  </a:schemeClr>
                </a:solidFill>
                <a:latin typeface="+mn-lt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n-US" sz="1800" b="1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Don’t</a:t>
              </a: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: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Frustrate their desire to act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Restrict their power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Spend time on non-essentials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1537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Motivate </a:t>
            </a:r>
            <a:br>
              <a:rPr lang="en-US" dirty="0"/>
            </a:br>
            <a:r>
              <a:rPr lang="en-US" dirty="0"/>
              <a:t>an I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288000" y="6592013"/>
            <a:ext cx="2901041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grpSp>
        <p:nvGrpSpPr>
          <p:cNvPr id="9" name="Group 59">
            <a:extLst>
              <a:ext uri="{FF2B5EF4-FFF2-40B4-BE49-F238E27FC236}">
                <a16:creationId xmlns:a16="http://schemas.microsoft.com/office/drawing/2014/main" id="{413BED57-9A14-013F-42BB-30899AD26304}"/>
              </a:ext>
            </a:extLst>
          </p:cNvPr>
          <p:cNvGrpSpPr>
            <a:grpSpLocks/>
          </p:cNvGrpSpPr>
          <p:nvPr/>
        </p:nvGrpSpPr>
        <p:grpSpPr bwMode="auto">
          <a:xfrm>
            <a:off x="6012110" y="1648507"/>
            <a:ext cx="4881592" cy="4408738"/>
            <a:chOff x="1383" y="629"/>
            <a:chExt cx="3474" cy="3207"/>
          </a:xfrm>
        </p:grpSpPr>
        <p:grpSp>
          <p:nvGrpSpPr>
            <p:cNvPr id="10" name="Group 4">
              <a:extLst>
                <a:ext uri="{FF2B5EF4-FFF2-40B4-BE49-F238E27FC236}">
                  <a16:creationId xmlns:a16="http://schemas.microsoft.com/office/drawing/2014/main" id="{7BAFF5F3-DA4D-FD5A-FFFB-5862C19AB1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3" y="632"/>
              <a:ext cx="3474" cy="3204"/>
              <a:chOff x="1625" y="864"/>
              <a:chExt cx="3207" cy="3204"/>
            </a:xfrm>
          </p:grpSpPr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E411CF99-A123-6972-F70D-ABB46E06C9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3" y="866"/>
                <a:ext cx="3192" cy="3199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B2B2B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26" name="Line 6">
                <a:extLst>
                  <a:ext uri="{FF2B5EF4-FFF2-40B4-BE49-F238E27FC236}">
                    <a16:creationId xmlns:a16="http://schemas.microsoft.com/office/drawing/2014/main" id="{6DDB54E4-45BA-6A76-7B5D-C298F5A17E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8" y="867"/>
                <a:ext cx="228" cy="48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27" name="Line 7">
                <a:extLst>
                  <a:ext uri="{FF2B5EF4-FFF2-40B4-BE49-F238E27FC236}">
                    <a16:creationId xmlns:a16="http://schemas.microsoft.com/office/drawing/2014/main" id="{A54A9902-5459-2765-9CC5-490868ABE9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29" y="1357"/>
                <a:ext cx="425" cy="94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28" name="Line 8">
                <a:extLst>
                  <a:ext uri="{FF2B5EF4-FFF2-40B4-BE49-F238E27FC236}">
                    <a16:creationId xmlns:a16="http://schemas.microsoft.com/office/drawing/2014/main" id="{C35D08B1-FED7-DEB7-26F9-228AFE5074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5" y="2467"/>
                <a:ext cx="3193" cy="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29" name="Line 9">
                <a:extLst>
                  <a:ext uri="{FF2B5EF4-FFF2-40B4-BE49-F238E27FC236}">
                    <a16:creationId xmlns:a16="http://schemas.microsoft.com/office/drawing/2014/main" id="{F4C13752-B255-2D43-A5A8-98BEFDAC46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01" y="1357"/>
                <a:ext cx="623" cy="631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0" name="Line 10">
                <a:extLst>
                  <a:ext uri="{FF2B5EF4-FFF2-40B4-BE49-F238E27FC236}">
                    <a16:creationId xmlns:a16="http://schemas.microsoft.com/office/drawing/2014/main" id="{CD27C56E-3235-9C20-7C05-FA6EAC4F7D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4" y="2942"/>
                <a:ext cx="712" cy="59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1" name="Line 11">
                <a:extLst>
                  <a:ext uri="{FF2B5EF4-FFF2-40B4-BE49-F238E27FC236}">
                    <a16:creationId xmlns:a16="http://schemas.microsoft.com/office/drawing/2014/main" id="{4E38C2A2-E25D-A6B9-74E6-10D7879FA4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00" y="3535"/>
                <a:ext cx="894" cy="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2" name="Line 12">
                <a:extLst>
                  <a:ext uri="{FF2B5EF4-FFF2-40B4-BE49-F238E27FC236}">
                    <a16:creationId xmlns:a16="http://schemas.microsoft.com/office/drawing/2014/main" id="{417C409B-A299-3111-8EEC-0FC4F05ED8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5" y="2931"/>
                <a:ext cx="622" cy="60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3" name="Line 13">
                <a:extLst>
                  <a:ext uri="{FF2B5EF4-FFF2-40B4-BE49-F238E27FC236}">
                    <a16:creationId xmlns:a16="http://schemas.microsoft.com/office/drawing/2014/main" id="{E4FC955F-E51D-2DA8-5202-8303316172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87" y="1354"/>
                <a:ext cx="634" cy="64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4" name="Line 14">
                <a:extLst>
                  <a:ext uri="{FF2B5EF4-FFF2-40B4-BE49-F238E27FC236}">
                    <a16:creationId xmlns:a16="http://schemas.microsoft.com/office/drawing/2014/main" id="{ACDE551F-F94D-97D9-C99F-81B114629C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21" y="1358"/>
                <a:ext cx="967" cy="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5" name="Line 15">
                <a:extLst>
                  <a:ext uri="{FF2B5EF4-FFF2-40B4-BE49-F238E27FC236}">
                    <a16:creationId xmlns:a16="http://schemas.microsoft.com/office/drawing/2014/main" id="{5DE34648-3C75-D667-FB96-15E14FEFCB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53" y="1344"/>
                <a:ext cx="346" cy="34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6" name="Line 16">
                <a:extLst>
                  <a:ext uri="{FF2B5EF4-FFF2-40B4-BE49-F238E27FC236}">
                    <a16:creationId xmlns:a16="http://schemas.microsoft.com/office/drawing/2014/main" id="{C4CDFF92-54C8-CB63-39EE-E528D46417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4" y="1348"/>
                <a:ext cx="353" cy="35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7" name="Line 17">
                <a:extLst>
                  <a:ext uri="{FF2B5EF4-FFF2-40B4-BE49-F238E27FC236}">
                    <a16:creationId xmlns:a16="http://schemas.microsoft.com/office/drawing/2014/main" id="{C91B61BA-F7B5-0584-4E37-562B4760C6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95" y="3235"/>
                <a:ext cx="365" cy="36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8" name="Line 18">
                <a:extLst>
                  <a:ext uri="{FF2B5EF4-FFF2-40B4-BE49-F238E27FC236}">
                    <a16:creationId xmlns:a16="http://schemas.microsoft.com/office/drawing/2014/main" id="{0B6535FA-4C2D-FDC2-1686-56794B9DB7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11" y="3224"/>
                <a:ext cx="385" cy="38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9" name="Line 19">
                <a:extLst>
                  <a:ext uri="{FF2B5EF4-FFF2-40B4-BE49-F238E27FC236}">
                    <a16:creationId xmlns:a16="http://schemas.microsoft.com/office/drawing/2014/main" id="{5A068344-2FCD-A10D-F1B4-ED0408EC3B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17" y="3054"/>
                <a:ext cx="293" cy="8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0" name="Line 20">
                <a:extLst>
                  <a:ext uri="{FF2B5EF4-FFF2-40B4-BE49-F238E27FC236}">
                    <a16:creationId xmlns:a16="http://schemas.microsoft.com/office/drawing/2014/main" id="{968C5311-3AFF-DD3B-9F0F-68B89DEAAF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08" y="2745"/>
                <a:ext cx="72" cy="309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1" name="Line 21">
                <a:extLst>
                  <a:ext uri="{FF2B5EF4-FFF2-40B4-BE49-F238E27FC236}">
                    <a16:creationId xmlns:a16="http://schemas.microsoft.com/office/drawing/2014/main" id="{74DD7626-1059-877B-6FF9-878A8270A9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83" y="1875"/>
                <a:ext cx="47" cy="31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2" name="Line 22">
                <a:extLst>
                  <a:ext uri="{FF2B5EF4-FFF2-40B4-BE49-F238E27FC236}">
                    <a16:creationId xmlns:a16="http://schemas.microsoft.com/office/drawing/2014/main" id="{86FA7ADA-8E58-804E-40CC-C1DCA111E8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25" y="1823"/>
                <a:ext cx="310" cy="5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3" name="Line 23">
                <a:extLst>
                  <a:ext uri="{FF2B5EF4-FFF2-40B4-BE49-F238E27FC236}">
                    <a16:creationId xmlns:a16="http://schemas.microsoft.com/office/drawing/2014/main" id="{60D204AE-84D7-C6CE-4F43-EFED5BE46E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83" y="2739"/>
                <a:ext cx="86" cy="32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4" name="Line 24">
                <a:extLst>
                  <a:ext uri="{FF2B5EF4-FFF2-40B4-BE49-F238E27FC236}">
                    <a16:creationId xmlns:a16="http://schemas.microsoft.com/office/drawing/2014/main" id="{A3627832-200A-F792-216A-F948E867B9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66" y="3060"/>
                <a:ext cx="304" cy="6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5" name="Line 25">
                <a:extLst>
                  <a:ext uri="{FF2B5EF4-FFF2-40B4-BE49-F238E27FC236}">
                    <a16:creationId xmlns:a16="http://schemas.microsoft.com/office/drawing/2014/main" id="{7EA3E853-5AE5-D910-691C-589DCC8D52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4" y="1821"/>
                <a:ext cx="307" cy="6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6" name="Line 26">
                <a:extLst>
                  <a:ext uri="{FF2B5EF4-FFF2-40B4-BE49-F238E27FC236}">
                    <a16:creationId xmlns:a16="http://schemas.microsoft.com/office/drawing/2014/main" id="{EAAB62BA-0300-1840-F8B1-8B5759AC5F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04" y="1881"/>
                <a:ext cx="74" cy="307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7" name="Line 27">
                <a:extLst>
                  <a:ext uri="{FF2B5EF4-FFF2-40B4-BE49-F238E27FC236}">
                    <a16:creationId xmlns:a16="http://schemas.microsoft.com/office/drawing/2014/main" id="{C866AF76-498C-0D2C-D672-35B3682FE5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6" y="1990"/>
                <a:ext cx="961" cy="406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8" name="Line 28">
                <a:extLst>
                  <a:ext uri="{FF2B5EF4-FFF2-40B4-BE49-F238E27FC236}">
                    <a16:creationId xmlns:a16="http://schemas.microsoft.com/office/drawing/2014/main" id="{D87C5563-53D7-81DF-A523-402EB5AABA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97" y="1999"/>
                <a:ext cx="925" cy="39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9" name="Line 29">
                <a:extLst>
                  <a:ext uri="{FF2B5EF4-FFF2-40B4-BE49-F238E27FC236}">
                    <a16:creationId xmlns:a16="http://schemas.microsoft.com/office/drawing/2014/main" id="{8B8AD307-6F1C-59EB-8EB2-D42B0C490B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92" y="2536"/>
                <a:ext cx="921" cy="39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0" name="Line 30">
                <a:extLst>
                  <a:ext uri="{FF2B5EF4-FFF2-40B4-BE49-F238E27FC236}">
                    <a16:creationId xmlns:a16="http://schemas.microsoft.com/office/drawing/2014/main" id="{0F0452B2-87DA-99F9-BA47-A6E5F41ACE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01" y="2533"/>
                <a:ext cx="969" cy="417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1" name="Line 31">
                <a:extLst>
                  <a:ext uri="{FF2B5EF4-FFF2-40B4-BE49-F238E27FC236}">
                    <a16:creationId xmlns:a16="http://schemas.microsoft.com/office/drawing/2014/main" id="{1A1D227E-EA22-A7F2-6AF8-E25ECED2F7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4" y="1793"/>
                <a:ext cx="465" cy="20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2" name="Line 32">
                <a:extLst>
                  <a:ext uri="{FF2B5EF4-FFF2-40B4-BE49-F238E27FC236}">
                    <a16:creationId xmlns:a16="http://schemas.microsoft.com/office/drawing/2014/main" id="{A2BFFA1C-992C-13B4-F2B5-BF53C6BB1A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25" y="2948"/>
                <a:ext cx="474" cy="19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3" name="Line 33">
                <a:extLst>
                  <a:ext uri="{FF2B5EF4-FFF2-40B4-BE49-F238E27FC236}">
                    <a16:creationId xmlns:a16="http://schemas.microsoft.com/office/drawing/2014/main" id="{B3477B62-9F86-A6A7-1CE0-34B61CF4B4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9" y="2933"/>
                <a:ext cx="513" cy="21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4" name="Line 34">
                <a:extLst>
                  <a:ext uri="{FF2B5EF4-FFF2-40B4-BE49-F238E27FC236}">
                    <a16:creationId xmlns:a16="http://schemas.microsoft.com/office/drawing/2014/main" id="{EBAC9FE4-20B6-BB7B-0B6C-024E3834EB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04" y="1356"/>
                <a:ext cx="384" cy="936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5" name="Line 35">
                <a:extLst>
                  <a:ext uri="{FF2B5EF4-FFF2-40B4-BE49-F238E27FC236}">
                    <a16:creationId xmlns:a16="http://schemas.microsoft.com/office/drawing/2014/main" id="{33FCC1A3-D6D3-C915-76FF-1174993DD4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05" y="2592"/>
                <a:ext cx="386" cy="94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6" name="Line 36">
                <a:extLst>
                  <a:ext uri="{FF2B5EF4-FFF2-40B4-BE49-F238E27FC236}">
                    <a16:creationId xmlns:a16="http://schemas.microsoft.com/office/drawing/2014/main" id="{CBE81BD8-2FE1-66EC-6B9E-61BB2DC415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91" y="3531"/>
                <a:ext cx="259" cy="537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7" name="Line 37">
                <a:extLst>
                  <a:ext uri="{FF2B5EF4-FFF2-40B4-BE49-F238E27FC236}">
                    <a16:creationId xmlns:a16="http://schemas.microsoft.com/office/drawing/2014/main" id="{070C4BBF-AF13-4BFE-50A9-6384DBF84C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04" y="2605"/>
                <a:ext cx="370" cy="92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8" name="Line 38">
                <a:extLst>
                  <a:ext uri="{FF2B5EF4-FFF2-40B4-BE49-F238E27FC236}">
                    <a16:creationId xmlns:a16="http://schemas.microsoft.com/office/drawing/2014/main" id="{8304085A-339E-CD76-0D87-0DE29022F0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93" y="3529"/>
                <a:ext cx="211" cy="52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9" name="Line 39">
                <a:extLst>
                  <a:ext uri="{FF2B5EF4-FFF2-40B4-BE49-F238E27FC236}">
                    <a16:creationId xmlns:a16="http://schemas.microsoft.com/office/drawing/2014/main" id="{DF629FEA-7E41-9B30-FB02-1396F27CF0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1" y="864"/>
                <a:ext cx="196" cy="49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0" name="Line 40">
                <a:extLst>
                  <a:ext uri="{FF2B5EF4-FFF2-40B4-BE49-F238E27FC236}">
                    <a16:creationId xmlns:a16="http://schemas.microsoft.com/office/drawing/2014/main" id="{A88D40C9-7B64-503B-C430-3D85C16F53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00" y="1989"/>
                <a:ext cx="2" cy="96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1" name="Line 41">
                <a:extLst>
                  <a:ext uri="{FF2B5EF4-FFF2-40B4-BE49-F238E27FC236}">
                    <a16:creationId xmlns:a16="http://schemas.microsoft.com/office/drawing/2014/main" id="{94D3AD84-0AD5-DE62-F6FD-45BE0D7912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10" y="2000"/>
                <a:ext cx="10" cy="93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2" name="Line 42">
                <a:extLst>
                  <a:ext uri="{FF2B5EF4-FFF2-40B4-BE49-F238E27FC236}">
                    <a16:creationId xmlns:a16="http://schemas.microsoft.com/office/drawing/2014/main" id="{F3771E33-501F-E1C4-C73F-CC37E051A7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19" y="1777"/>
                <a:ext cx="513" cy="226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3" name="Line 43">
                <a:extLst>
                  <a:ext uri="{FF2B5EF4-FFF2-40B4-BE49-F238E27FC236}">
                    <a16:creationId xmlns:a16="http://schemas.microsoft.com/office/drawing/2014/main" id="{42341459-C7A1-6500-AE24-7B6A8A9B7F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33" y="870"/>
                <a:ext cx="0" cy="319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4" name="Oval 44">
                <a:extLst>
                  <a:ext uri="{FF2B5EF4-FFF2-40B4-BE49-F238E27FC236}">
                    <a16:creationId xmlns:a16="http://schemas.microsoft.com/office/drawing/2014/main" id="{FDE12FB5-1ADC-13DE-E00C-8B25DE0A6D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9" y="2287"/>
                <a:ext cx="363" cy="32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</p:grpSp>
        <p:grpSp>
          <p:nvGrpSpPr>
            <p:cNvPr id="11" name="Group 45">
              <a:extLst>
                <a:ext uri="{FF2B5EF4-FFF2-40B4-BE49-F238E27FC236}">
                  <a16:creationId xmlns:a16="http://schemas.microsoft.com/office/drawing/2014/main" id="{5A9686B8-8145-D186-26EE-C6E504D381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4" y="632"/>
              <a:ext cx="1017" cy="912"/>
              <a:chOff x="3888" y="864"/>
              <a:chExt cx="938" cy="912"/>
            </a:xfrm>
          </p:grpSpPr>
          <p:sp>
            <p:nvSpPr>
              <p:cNvPr id="22" name="AutoShape 46">
                <a:extLst>
                  <a:ext uri="{FF2B5EF4-FFF2-40B4-BE49-F238E27FC236}">
                    <a16:creationId xmlns:a16="http://schemas.microsoft.com/office/drawing/2014/main" id="{81254B2E-B149-E81F-AB05-3EF3202110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3888" y="864"/>
                <a:ext cx="938" cy="912"/>
              </a:xfrm>
              <a:prstGeom prst="rtTriangle">
                <a:avLst/>
              </a:prstGeom>
              <a:solidFill>
                <a:srgbClr val="EC1C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23" name="Text Box 47">
                <a:extLst>
                  <a:ext uri="{FF2B5EF4-FFF2-40B4-BE49-F238E27FC236}">
                    <a16:creationId xmlns:a16="http://schemas.microsoft.com/office/drawing/2014/main" id="{BC46D5D1-30BA-D691-9377-02BDBA0955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12" y="912"/>
                <a:ext cx="227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D</a:t>
                </a:r>
              </a:p>
            </p:txBody>
          </p:sp>
        </p:grpSp>
        <p:grpSp>
          <p:nvGrpSpPr>
            <p:cNvPr id="12" name="Group 48">
              <a:extLst>
                <a:ext uri="{FF2B5EF4-FFF2-40B4-BE49-F238E27FC236}">
                  <a16:creationId xmlns:a16="http://schemas.microsoft.com/office/drawing/2014/main" id="{BF1C4129-96DE-F0DB-FA3B-CA823B08BD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7" y="2894"/>
              <a:ext cx="1049" cy="941"/>
              <a:chOff x="1629" y="3126"/>
              <a:chExt cx="968" cy="941"/>
            </a:xfrm>
          </p:grpSpPr>
          <p:sp>
            <p:nvSpPr>
              <p:cNvPr id="20" name="AutoShape 49">
                <a:extLst>
                  <a:ext uri="{FF2B5EF4-FFF2-40B4-BE49-F238E27FC236}">
                    <a16:creationId xmlns:a16="http://schemas.microsoft.com/office/drawing/2014/main" id="{A04CD7C3-6C68-45EB-EB6F-CA53793BBF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9" y="3126"/>
                <a:ext cx="968" cy="941"/>
              </a:xfrm>
              <a:prstGeom prst="rtTriangle">
                <a:avLst/>
              </a:prstGeom>
              <a:solidFill>
                <a:srgbClr val="007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21" name="Text Box 50">
                <a:extLst>
                  <a:ext uri="{FF2B5EF4-FFF2-40B4-BE49-F238E27FC236}">
                    <a16:creationId xmlns:a16="http://schemas.microsoft.com/office/drawing/2014/main" id="{37709175-8DF6-7F91-D7A5-F0C30E2CFA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3743"/>
                <a:ext cx="200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S</a:t>
                </a:r>
              </a:p>
            </p:txBody>
          </p:sp>
        </p:grpSp>
        <p:grpSp>
          <p:nvGrpSpPr>
            <p:cNvPr id="13" name="Group 51">
              <a:extLst>
                <a:ext uri="{FF2B5EF4-FFF2-40B4-BE49-F238E27FC236}">
                  <a16:creationId xmlns:a16="http://schemas.microsoft.com/office/drawing/2014/main" id="{6A10A5D6-90AE-9A73-7BFC-068CAF6894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0" y="629"/>
              <a:ext cx="956" cy="943"/>
              <a:chOff x="1632" y="861"/>
              <a:chExt cx="882" cy="943"/>
            </a:xfrm>
          </p:grpSpPr>
          <p:sp>
            <p:nvSpPr>
              <p:cNvPr id="18" name="AutoShape 52">
                <a:extLst>
                  <a:ext uri="{FF2B5EF4-FFF2-40B4-BE49-F238E27FC236}">
                    <a16:creationId xmlns:a16="http://schemas.microsoft.com/office/drawing/2014/main" id="{A09F4ACB-5B48-22EC-E6DE-A01150AC6A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601" y="892"/>
                <a:ext cx="943" cy="882"/>
              </a:xfrm>
              <a:prstGeom prst="rtTriangle">
                <a:avLst/>
              </a:prstGeom>
              <a:solidFill>
                <a:srgbClr val="0078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19" name="Text Box 53">
                <a:extLst>
                  <a:ext uri="{FF2B5EF4-FFF2-40B4-BE49-F238E27FC236}">
                    <a16:creationId xmlns:a16="http://schemas.microsoft.com/office/drawing/2014/main" id="{08158AAC-A4AD-8962-30AC-E6131A92D4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912"/>
                <a:ext cx="239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C</a:t>
                </a:r>
              </a:p>
            </p:txBody>
          </p:sp>
        </p:grpSp>
        <p:grpSp>
          <p:nvGrpSpPr>
            <p:cNvPr id="14" name="Group 54">
              <a:extLst>
                <a:ext uri="{FF2B5EF4-FFF2-40B4-BE49-F238E27FC236}">
                  <a16:creationId xmlns:a16="http://schemas.microsoft.com/office/drawing/2014/main" id="{DEA7E2DC-0F65-4599-BDAE-7B00BAB146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91" y="2896"/>
              <a:ext cx="948" cy="926"/>
              <a:chOff x="3949" y="3146"/>
              <a:chExt cx="876" cy="926"/>
            </a:xfrm>
          </p:grpSpPr>
          <p:sp>
            <p:nvSpPr>
              <p:cNvPr id="16" name="AutoShape 55">
                <a:extLst>
                  <a:ext uri="{FF2B5EF4-FFF2-40B4-BE49-F238E27FC236}">
                    <a16:creationId xmlns:a16="http://schemas.microsoft.com/office/drawing/2014/main" id="{3730BF03-F5A8-A2C8-BE1B-1E8597C5E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924" y="3171"/>
                <a:ext cx="926" cy="876"/>
              </a:xfrm>
              <a:prstGeom prst="rtTriangle">
                <a:avLst/>
              </a:prstGeom>
              <a:solidFill>
                <a:srgbClr val="FFD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 dirty="0">
                  <a:solidFill>
                    <a:srgbClr val="FFC000"/>
                  </a:solidFill>
                  <a:latin typeface="+mn-lt"/>
                </a:endParaRPr>
              </a:p>
            </p:txBody>
          </p:sp>
          <p:sp>
            <p:nvSpPr>
              <p:cNvPr id="17" name="Text Box 56">
                <a:extLst>
                  <a:ext uri="{FF2B5EF4-FFF2-40B4-BE49-F238E27FC236}">
                    <a16:creationId xmlns:a16="http://schemas.microsoft.com/office/drawing/2014/main" id="{94CC1CE5-A752-471F-A07E-14A8B77094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60" y="3743"/>
                <a:ext cx="164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I</a:t>
                </a:r>
              </a:p>
            </p:txBody>
          </p:sp>
        </p:grpSp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2AF53B4A-8830-9A93-8689-3DF74CB5C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3" y="1238"/>
              <a:ext cx="2803" cy="19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2">
                  <a:lumMod val="25000"/>
                </a:schemeClr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>
              <a:lvl1pPr marL="174625" indent="-174625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n-US" sz="1800" b="1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Do:</a:t>
              </a:r>
              <a:endParaRPr lang="en-US" altLang="en-US" sz="1800" dirty="0">
                <a:solidFill>
                  <a:schemeClr val="bg2">
                    <a:lumMod val="10000"/>
                  </a:schemeClr>
                </a:solidFill>
                <a:latin typeface="+mn-lt"/>
              </a:endParaRP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Be responsive and listen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Give assurance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Be optimistic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Be with them all the time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800" dirty="0">
                <a:solidFill>
                  <a:schemeClr val="bg2">
                    <a:lumMod val="10000"/>
                  </a:schemeClr>
                </a:solidFill>
                <a:latin typeface="+mn-lt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n-US" sz="1800" b="1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Don’t:</a:t>
              </a:r>
              <a:endParaRPr lang="en-US" altLang="en-US" sz="1800" dirty="0">
                <a:solidFill>
                  <a:schemeClr val="bg2">
                    <a:lumMod val="10000"/>
                  </a:schemeClr>
                </a:solidFill>
                <a:latin typeface="+mn-lt"/>
              </a:endParaRP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Set unnecessary restrictions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Put down their enthusiasm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React negatively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9816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Motivate </a:t>
            </a:r>
            <a:br>
              <a:rPr lang="en-US" dirty="0"/>
            </a:br>
            <a:r>
              <a:rPr lang="en-US" dirty="0"/>
              <a:t>an S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288000" y="6592013"/>
            <a:ext cx="2901041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grpSp>
        <p:nvGrpSpPr>
          <p:cNvPr id="9" name="Group 59">
            <a:extLst>
              <a:ext uri="{FF2B5EF4-FFF2-40B4-BE49-F238E27FC236}">
                <a16:creationId xmlns:a16="http://schemas.microsoft.com/office/drawing/2014/main" id="{413BED57-9A14-013F-42BB-30899AD26304}"/>
              </a:ext>
            </a:extLst>
          </p:cNvPr>
          <p:cNvGrpSpPr>
            <a:grpSpLocks/>
          </p:cNvGrpSpPr>
          <p:nvPr/>
        </p:nvGrpSpPr>
        <p:grpSpPr bwMode="auto">
          <a:xfrm>
            <a:off x="6012110" y="1648507"/>
            <a:ext cx="4881592" cy="4408738"/>
            <a:chOff x="1383" y="629"/>
            <a:chExt cx="3474" cy="3207"/>
          </a:xfrm>
        </p:grpSpPr>
        <p:grpSp>
          <p:nvGrpSpPr>
            <p:cNvPr id="10" name="Group 4">
              <a:extLst>
                <a:ext uri="{FF2B5EF4-FFF2-40B4-BE49-F238E27FC236}">
                  <a16:creationId xmlns:a16="http://schemas.microsoft.com/office/drawing/2014/main" id="{7BAFF5F3-DA4D-FD5A-FFFB-5862C19AB1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3" y="632"/>
              <a:ext cx="3474" cy="3204"/>
              <a:chOff x="1625" y="864"/>
              <a:chExt cx="3207" cy="3204"/>
            </a:xfrm>
          </p:grpSpPr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E411CF99-A123-6972-F70D-ABB46E06C9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3" y="866"/>
                <a:ext cx="3192" cy="3199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B2B2B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26" name="Line 6">
                <a:extLst>
                  <a:ext uri="{FF2B5EF4-FFF2-40B4-BE49-F238E27FC236}">
                    <a16:creationId xmlns:a16="http://schemas.microsoft.com/office/drawing/2014/main" id="{6DDB54E4-45BA-6A76-7B5D-C298F5A17E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8" y="867"/>
                <a:ext cx="228" cy="48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27" name="Line 7">
                <a:extLst>
                  <a:ext uri="{FF2B5EF4-FFF2-40B4-BE49-F238E27FC236}">
                    <a16:creationId xmlns:a16="http://schemas.microsoft.com/office/drawing/2014/main" id="{A54A9902-5459-2765-9CC5-490868ABE9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29" y="1357"/>
                <a:ext cx="425" cy="94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28" name="Line 8">
                <a:extLst>
                  <a:ext uri="{FF2B5EF4-FFF2-40B4-BE49-F238E27FC236}">
                    <a16:creationId xmlns:a16="http://schemas.microsoft.com/office/drawing/2014/main" id="{C35D08B1-FED7-DEB7-26F9-228AFE5074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5" y="2467"/>
                <a:ext cx="3193" cy="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29" name="Line 9">
                <a:extLst>
                  <a:ext uri="{FF2B5EF4-FFF2-40B4-BE49-F238E27FC236}">
                    <a16:creationId xmlns:a16="http://schemas.microsoft.com/office/drawing/2014/main" id="{F4C13752-B255-2D43-A5A8-98BEFDAC46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01" y="1357"/>
                <a:ext cx="623" cy="631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0" name="Line 10">
                <a:extLst>
                  <a:ext uri="{FF2B5EF4-FFF2-40B4-BE49-F238E27FC236}">
                    <a16:creationId xmlns:a16="http://schemas.microsoft.com/office/drawing/2014/main" id="{CD27C56E-3235-9C20-7C05-FA6EAC4F7D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4" y="2942"/>
                <a:ext cx="712" cy="59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1" name="Line 11">
                <a:extLst>
                  <a:ext uri="{FF2B5EF4-FFF2-40B4-BE49-F238E27FC236}">
                    <a16:creationId xmlns:a16="http://schemas.microsoft.com/office/drawing/2014/main" id="{4E38C2A2-E25D-A6B9-74E6-10D7879FA4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00" y="3535"/>
                <a:ext cx="894" cy="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2" name="Line 12">
                <a:extLst>
                  <a:ext uri="{FF2B5EF4-FFF2-40B4-BE49-F238E27FC236}">
                    <a16:creationId xmlns:a16="http://schemas.microsoft.com/office/drawing/2014/main" id="{417C409B-A299-3111-8EEC-0FC4F05ED8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5" y="2931"/>
                <a:ext cx="622" cy="60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3" name="Line 13">
                <a:extLst>
                  <a:ext uri="{FF2B5EF4-FFF2-40B4-BE49-F238E27FC236}">
                    <a16:creationId xmlns:a16="http://schemas.microsoft.com/office/drawing/2014/main" id="{E4FC955F-E51D-2DA8-5202-8303316172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87" y="1354"/>
                <a:ext cx="634" cy="64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4" name="Line 14">
                <a:extLst>
                  <a:ext uri="{FF2B5EF4-FFF2-40B4-BE49-F238E27FC236}">
                    <a16:creationId xmlns:a16="http://schemas.microsoft.com/office/drawing/2014/main" id="{ACDE551F-F94D-97D9-C99F-81B114629C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21" y="1358"/>
                <a:ext cx="967" cy="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5" name="Line 15">
                <a:extLst>
                  <a:ext uri="{FF2B5EF4-FFF2-40B4-BE49-F238E27FC236}">
                    <a16:creationId xmlns:a16="http://schemas.microsoft.com/office/drawing/2014/main" id="{5DE34648-3C75-D667-FB96-15E14FEFCB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53" y="1344"/>
                <a:ext cx="346" cy="34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6" name="Line 16">
                <a:extLst>
                  <a:ext uri="{FF2B5EF4-FFF2-40B4-BE49-F238E27FC236}">
                    <a16:creationId xmlns:a16="http://schemas.microsoft.com/office/drawing/2014/main" id="{C4CDFF92-54C8-CB63-39EE-E528D46417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4" y="1348"/>
                <a:ext cx="353" cy="35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7" name="Line 17">
                <a:extLst>
                  <a:ext uri="{FF2B5EF4-FFF2-40B4-BE49-F238E27FC236}">
                    <a16:creationId xmlns:a16="http://schemas.microsoft.com/office/drawing/2014/main" id="{C91B61BA-F7B5-0584-4E37-562B4760C6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95" y="3235"/>
                <a:ext cx="365" cy="36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8" name="Line 18">
                <a:extLst>
                  <a:ext uri="{FF2B5EF4-FFF2-40B4-BE49-F238E27FC236}">
                    <a16:creationId xmlns:a16="http://schemas.microsoft.com/office/drawing/2014/main" id="{0B6535FA-4C2D-FDC2-1686-56794B9DB7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11" y="3224"/>
                <a:ext cx="385" cy="38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9" name="Line 19">
                <a:extLst>
                  <a:ext uri="{FF2B5EF4-FFF2-40B4-BE49-F238E27FC236}">
                    <a16:creationId xmlns:a16="http://schemas.microsoft.com/office/drawing/2014/main" id="{5A068344-2FCD-A10D-F1B4-ED0408EC3B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17" y="3054"/>
                <a:ext cx="293" cy="8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0" name="Line 20">
                <a:extLst>
                  <a:ext uri="{FF2B5EF4-FFF2-40B4-BE49-F238E27FC236}">
                    <a16:creationId xmlns:a16="http://schemas.microsoft.com/office/drawing/2014/main" id="{968C5311-3AFF-DD3B-9F0F-68B89DEAAF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08" y="2745"/>
                <a:ext cx="72" cy="309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1" name="Line 21">
                <a:extLst>
                  <a:ext uri="{FF2B5EF4-FFF2-40B4-BE49-F238E27FC236}">
                    <a16:creationId xmlns:a16="http://schemas.microsoft.com/office/drawing/2014/main" id="{74DD7626-1059-877B-6FF9-878A8270A9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83" y="1875"/>
                <a:ext cx="47" cy="31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2" name="Line 22">
                <a:extLst>
                  <a:ext uri="{FF2B5EF4-FFF2-40B4-BE49-F238E27FC236}">
                    <a16:creationId xmlns:a16="http://schemas.microsoft.com/office/drawing/2014/main" id="{86FA7ADA-8E58-804E-40CC-C1DCA111E8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25" y="1823"/>
                <a:ext cx="310" cy="5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3" name="Line 23">
                <a:extLst>
                  <a:ext uri="{FF2B5EF4-FFF2-40B4-BE49-F238E27FC236}">
                    <a16:creationId xmlns:a16="http://schemas.microsoft.com/office/drawing/2014/main" id="{60D204AE-84D7-C6CE-4F43-EFED5BE46E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83" y="2739"/>
                <a:ext cx="86" cy="32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4" name="Line 24">
                <a:extLst>
                  <a:ext uri="{FF2B5EF4-FFF2-40B4-BE49-F238E27FC236}">
                    <a16:creationId xmlns:a16="http://schemas.microsoft.com/office/drawing/2014/main" id="{A3627832-200A-F792-216A-F948E867B9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66" y="3060"/>
                <a:ext cx="304" cy="6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5" name="Line 25">
                <a:extLst>
                  <a:ext uri="{FF2B5EF4-FFF2-40B4-BE49-F238E27FC236}">
                    <a16:creationId xmlns:a16="http://schemas.microsoft.com/office/drawing/2014/main" id="{7EA3E853-5AE5-D910-691C-589DCC8D52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4" y="1821"/>
                <a:ext cx="307" cy="6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6" name="Line 26">
                <a:extLst>
                  <a:ext uri="{FF2B5EF4-FFF2-40B4-BE49-F238E27FC236}">
                    <a16:creationId xmlns:a16="http://schemas.microsoft.com/office/drawing/2014/main" id="{EAAB62BA-0300-1840-F8B1-8B5759AC5F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04" y="1881"/>
                <a:ext cx="74" cy="307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7" name="Line 27">
                <a:extLst>
                  <a:ext uri="{FF2B5EF4-FFF2-40B4-BE49-F238E27FC236}">
                    <a16:creationId xmlns:a16="http://schemas.microsoft.com/office/drawing/2014/main" id="{C866AF76-498C-0D2C-D672-35B3682FE5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6" y="1990"/>
                <a:ext cx="961" cy="406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8" name="Line 28">
                <a:extLst>
                  <a:ext uri="{FF2B5EF4-FFF2-40B4-BE49-F238E27FC236}">
                    <a16:creationId xmlns:a16="http://schemas.microsoft.com/office/drawing/2014/main" id="{D87C5563-53D7-81DF-A523-402EB5AABA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97" y="1999"/>
                <a:ext cx="925" cy="39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9" name="Line 29">
                <a:extLst>
                  <a:ext uri="{FF2B5EF4-FFF2-40B4-BE49-F238E27FC236}">
                    <a16:creationId xmlns:a16="http://schemas.microsoft.com/office/drawing/2014/main" id="{8B8AD307-6F1C-59EB-8EB2-D42B0C490B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92" y="2536"/>
                <a:ext cx="921" cy="39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0" name="Line 30">
                <a:extLst>
                  <a:ext uri="{FF2B5EF4-FFF2-40B4-BE49-F238E27FC236}">
                    <a16:creationId xmlns:a16="http://schemas.microsoft.com/office/drawing/2014/main" id="{0F0452B2-87DA-99F9-BA47-A6E5F41ACE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01" y="2533"/>
                <a:ext cx="969" cy="417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1" name="Line 31">
                <a:extLst>
                  <a:ext uri="{FF2B5EF4-FFF2-40B4-BE49-F238E27FC236}">
                    <a16:creationId xmlns:a16="http://schemas.microsoft.com/office/drawing/2014/main" id="{1A1D227E-EA22-A7F2-6AF8-E25ECED2F7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4" y="1793"/>
                <a:ext cx="465" cy="20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2" name="Line 32">
                <a:extLst>
                  <a:ext uri="{FF2B5EF4-FFF2-40B4-BE49-F238E27FC236}">
                    <a16:creationId xmlns:a16="http://schemas.microsoft.com/office/drawing/2014/main" id="{A2BFFA1C-992C-13B4-F2B5-BF53C6BB1A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25" y="2948"/>
                <a:ext cx="474" cy="19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3" name="Line 33">
                <a:extLst>
                  <a:ext uri="{FF2B5EF4-FFF2-40B4-BE49-F238E27FC236}">
                    <a16:creationId xmlns:a16="http://schemas.microsoft.com/office/drawing/2014/main" id="{B3477B62-9F86-A6A7-1CE0-34B61CF4B4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9" y="2933"/>
                <a:ext cx="513" cy="21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4" name="Line 34">
                <a:extLst>
                  <a:ext uri="{FF2B5EF4-FFF2-40B4-BE49-F238E27FC236}">
                    <a16:creationId xmlns:a16="http://schemas.microsoft.com/office/drawing/2014/main" id="{EBAC9FE4-20B6-BB7B-0B6C-024E3834EB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04" y="1356"/>
                <a:ext cx="384" cy="936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5" name="Line 35">
                <a:extLst>
                  <a:ext uri="{FF2B5EF4-FFF2-40B4-BE49-F238E27FC236}">
                    <a16:creationId xmlns:a16="http://schemas.microsoft.com/office/drawing/2014/main" id="{33FCC1A3-D6D3-C915-76FF-1174993DD4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05" y="2592"/>
                <a:ext cx="386" cy="94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6" name="Line 36">
                <a:extLst>
                  <a:ext uri="{FF2B5EF4-FFF2-40B4-BE49-F238E27FC236}">
                    <a16:creationId xmlns:a16="http://schemas.microsoft.com/office/drawing/2014/main" id="{CBE81BD8-2FE1-66EC-6B9E-61BB2DC415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91" y="3531"/>
                <a:ext cx="259" cy="537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7" name="Line 37">
                <a:extLst>
                  <a:ext uri="{FF2B5EF4-FFF2-40B4-BE49-F238E27FC236}">
                    <a16:creationId xmlns:a16="http://schemas.microsoft.com/office/drawing/2014/main" id="{070C4BBF-AF13-4BFE-50A9-6384DBF84C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04" y="2605"/>
                <a:ext cx="370" cy="92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8" name="Line 38">
                <a:extLst>
                  <a:ext uri="{FF2B5EF4-FFF2-40B4-BE49-F238E27FC236}">
                    <a16:creationId xmlns:a16="http://schemas.microsoft.com/office/drawing/2014/main" id="{8304085A-339E-CD76-0D87-0DE29022F0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93" y="3529"/>
                <a:ext cx="211" cy="52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9" name="Line 39">
                <a:extLst>
                  <a:ext uri="{FF2B5EF4-FFF2-40B4-BE49-F238E27FC236}">
                    <a16:creationId xmlns:a16="http://schemas.microsoft.com/office/drawing/2014/main" id="{DF629FEA-7E41-9B30-FB02-1396F27CF0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1" y="864"/>
                <a:ext cx="196" cy="49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0" name="Line 40">
                <a:extLst>
                  <a:ext uri="{FF2B5EF4-FFF2-40B4-BE49-F238E27FC236}">
                    <a16:creationId xmlns:a16="http://schemas.microsoft.com/office/drawing/2014/main" id="{A88D40C9-7B64-503B-C430-3D85C16F53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00" y="1989"/>
                <a:ext cx="2" cy="96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1" name="Line 41">
                <a:extLst>
                  <a:ext uri="{FF2B5EF4-FFF2-40B4-BE49-F238E27FC236}">
                    <a16:creationId xmlns:a16="http://schemas.microsoft.com/office/drawing/2014/main" id="{94D3AD84-0AD5-DE62-F6FD-45BE0D7912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10" y="2000"/>
                <a:ext cx="10" cy="93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2" name="Line 42">
                <a:extLst>
                  <a:ext uri="{FF2B5EF4-FFF2-40B4-BE49-F238E27FC236}">
                    <a16:creationId xmlns:a16="http://schemas.microsoft.com/office/drawing/2014/main" id="{F3771E33-501F-E1C4-C73F-CC37E051A7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19" y="1777"/>
                <a:ext cx="513" cy="226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3" name="Line 43">
                <a:extLst>
                  <a:ext uri="{FF2B5EF4-FFF2-40B4-BE49-F238E27FC236}">
                    <a16:creationId xmlns:a16="http://schemas.microsoft.com/office/drawing/2014/main" id="{42341459-C7A1-6500-AE24-7B6A8A9B7F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33" y="870"/>
                <a:ext cx="0" cy="319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4" name="Oval 44">
                <a:extLst>
                  <a:ext uri="{FF2B5EF4-FFF2-40B4-BE49-F238E27FC236}">
                    <a16:creationId xmlns:a16="http://schemas.microsoft.com/office/drawing/2014/main" id="{FDE12FB5-1ADC-13DE-E00C-8B25DE0A6D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9" y="2287"/>
                <a:ext cx="363" cy="32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</p:grpSp>
        <p:grpSp>
          <p:nvGrpSpPr>
            <p:cNvPr id="11" name="Group 45">
              <a:extLst>
                <a:ext uri="{FF2B5EF4-FFF2-40B4-BE49-F238E27FC236}">
                  <a16:creationId xmlns:a16="http://schemas.microsoft.com/office/drawing/2014/main" id="{5A9686B8-8145-D186-26EE-C6E504D381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4" y="632"/>
              <a:ext cx="1017" cy="912"/>
              <a:chOff x="3888" y="864"/>
              <a:chExt cx="938" cy="912"/>
            </a:xfrm>
          </p:grpSpPr>
          <p:sp>
            <p:nvSpPr>
              <p:cNvPr id="22" name="AutoShape 46">
                <a:extLst>
                  <a:ext uri="{FF2B5EF4-FFF2-40B4-BE49-F238E27FC236}">
                    <a16:creationId xmlns:a16="http://schemas.microsoft.com/office/drawing/2014/main" id="{81254B2E-B149-E81F-AB05-3EF3202110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3888" y="864"/>
                <a:ext cx="938" cy="912"/>
              </a:xfrm>
              <a:prstGeom prst="rtTriangle">
                <a:avLst/>
              </a:prstGeom>
              <a:solidFill>
                <a:srgbClr val="EC1C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23" name="Text Box 47">
                <a:extLst>
                  <a:ext uri="{FF2B5EF4-FFF2-40B4-BE49-F238E27FC236}">
                    <a16:creationId xmlns:a16="http://schemas.microsoft.com/office/drawing/2014/main" id="{BC46D5D1-30BA-D691-9377-02BDBA0955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12" y="912"/>
                <a:ext cx="227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D</a:t>
                </a:r>
              </a:p>
            </p:txBody>
          </p:sp>
        </p:grpSp>
        <p:grpSp>
          <p:nvGrpSpPr>
            <p:cNvPr id="12" name="Group 48">
              <a:extLst>
                <a:ext uri="{FF2B5EF4-FFF2-40B4-BE49-F238E27FC236}">
                  <a16:creationId xmlns:a16="http://schemas.microsoft.com/office/drawing/2014/main" id="{BF1C4129-96DE-F0DB-FA3B-CA823B08BD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7" y="2894"/>
              <a:ext cx="1049" cy="941"/>
              <a:chOff x="1629" y="3126"/>
              <a:chExt cx="968" cy="941"/>
            </a:xfrm>
          </p:grpSpPr>
          <p:sp>
            <p:nvSpPr>
              <p:cNvPr id="20" name="AutoShape 49">
                <a:extLst>
                  <a:ext uri="{FF2B5EF4-FFF2-40B4-BE49-F238E27FC236}">
                    <a16:creationId xmlns:a16="http://schemas.microsoft.com/office/drawing/2014/main" id="{A04CD7C3-6C68-45EB-EB6F-CA53793BBF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9" y="3126"/>
                <a:ext cx="968" cy="941"/>
              </a:xfrm>
              <a:prstGeom prst="rtTriangle">
                <a:avLst/>
              </a:prstGeom>
              <a:solidFill>
                <a:srgbClr val="007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21" name="Text Box 50">
                <a:extLst>
                  <a:ext uri="{FF2B5EF4-FFF2-40B4-BE49-F238E27FC236}">
                    <a16:creationId xmlns:a16="http://schemas.microsoft.com/office/drawing/2014/main" id="{37709175-8DF6-7F91-D7A5-F0C30E2CFA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3743"/>
                <a:ext cx="200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S</a:t>
                </a:r>
              </a:p>
            </p:txBody>
          </p:sp>
        </p:grpSp>
        <p:grpSp>
          <p:nvGrpSpPr>
            <p:cNvPr id="13" name="Group 51">
              <a:extLst>
                <a:ext uri="{FF2B5EF4-FFF2-40B4-BE49-F238E27FC236}">
                  <a16:creationId xmlns:a16="http://schemas.microsoft.com/office/drawing/2014/main" id="{6A10A5D6-90AE-9A73-7BFC-068CAF6894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0" y="629"/>
              <a:ext cx="956" cy="943"/>
              <a:chOff x="1632" y="861"/>
              <a:chExt cx="882" cy="943"/>
            </a:xfrm>
          </p:grpSpPr>
          <p:sp>
            <p:nvSpPr>
              <p:cNvPr id="18" name="AutoShape 52">
                <a:extLst>
                  <a:ext uri="{FF2B5EF4-FFF2-40B4-BE49-F238E27FC236}">
                    <a16:creationId xmlns:a16="http://schemas.microsoft.com/office/drawing/2014/main" id="{A09F4ACB-5B48-22EC-E6DE-A01150AC6A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601" y="892"/>
                <a:ext cx="943" cy="882"/>
              </a:xfrm>
              <a:prstGeom prst="rtTriangle">
                <a:avLst/>
              </a:prstGeom>
              <a:solidFill>
                <a:srgbClr val="0078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19" name="Text Box 53">
                <a:extLst>
                  <a:ext uri="{FF2B5EF4-FFF2-40B4-BE49-F238E27FC236}">
                    <a16:creationId xmlns:a16="http://schemas.microsoft.com/office/drawing/2014/main" id="{08158AAC-A4AD-8962-30AC-E6131A92D4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912"/>
                <a:ext cx="239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C</a:t>
                </a:r>
              </a:p>
            </p:txBody>
          </p:sp>
        </p:grpSp>
        <p:grpSp>
          <p:nvGrpSpPr>
            <p:cNvPr id="14" name="Group 54">
              <a:extLst>
                <a:ext uri="{FF2B5EF4-FFF2-40B4-BE49-F238E27FC236}">
                  <a16:creationId xmlns:a16="http://schemas.microsoft.com/office/drawing/2014/main" id="{DEA7E2DC-0F65-4599-BDAE-7B00BAB146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91" y="2896"/>
              <a:ext cx="948" cy="926"/>
              <a:chOff x="3949" y="3146"/>
              <a:chExt cx="876" cy="926"/>
            </a:xfrm>
          </p:grpSpPr>
          <p:sp>
            <p:nvSpPr>
              <p:cNvPr id="16" name="AutoShape 55">
                <a:extLst>
                  <a:ext uri="{FF2B5EF4-FFF2-40B4-BE49-F238E27FC236}">
                    <a16:creationId xmlns:a16="http://schemas.microsoft.com/office/drawing/2014/main" id="{3730BF03-F5A8-A2C8-BE1B-1E8597C5E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924" y="3171"/>
                <a:ext cx="926" cy="876"/>
              </a:xfrm>
              <a:prstGeom prst="rtTriangle">
                <a:avLst/>
              </a:prstGeom>
              <a:solidFill>
                <a:srgbClr val="FFD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 dirty="0">
                  <a:solidFill>
                    <a:srgbClr val="FFC000"/>
                  </a:solidFill>
                  <a:latin typeface="+mn-lt"/>
                </a:endParaRPr>
              </a:p>
            </p:txBody>
          </p:sp>
          <p:sp>
            <p:nvSpPr>
              <p:cNvPr id="17" name="Text Box 56">
                <a:extLst>
                  <a:ext uri="{FF2B5EF4-FFF2-40B4-BE49-F238E27FC236}">
                    <a16:creationId xmlns:a16="http://schemas.microsoft.com/office/drawing/2014/main" id="{94CC1CE5-A752-471F-A07E-14A8B77094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60" y="3743"/>
                <a:ext cx="164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I</a:t>
                </a:r>
              </a:p>
            </p:txBody>
          </p:sp>
        </p:grpSp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2AF53B4A-8830-9A93-8689-3DF74CB5C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1" y="1245"/>
              <a:ext cx="2803" cy="19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2">
                  <a:lumMod val="25000"/>
                </a:schemeClr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>
              <a:lvl1pPr marL="174625" indent="-174625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n-US" sz="1800" b="1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Do: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Give </a:t>
              </a:r>
              <a:r>
                <a:rPr lang="en-US" altLang="en-US" sz="1800" dirty="0" err="1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organised</a:t>
              </a: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 feedback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Provide supporting material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Let them finish their work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Maintain continuity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800" dirty="0">
                <a:solidFill>
                  <a:schemeClr val="bg2">
                    <a:lumMod val="10000"/>
                  </a:schemeClr>
                </a:solidFill>
                <a:latin typeface="+mn-lt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n-US" sz="1800" b="1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Don’t: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Be restless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Make sudden changes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Work against what was agreed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4712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Motivate </a:t>
            </a:r>
            <a:br>
              <a:rPr lang="en-US" dirty="0"/>
            </a:br>
            <a:r>
              <a:rPr lang="en-US" dirty="0"/>
              <a:t>a C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288000" y="6592013"/>
            <a:ext cx="2901041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grpSp>
        <p:nvGrpSpPr>
          <p:cNvPr id="9" name="Group 59">
            <a:extLst>
              <a:ext uri="{FF2B5EF4-FFF2-40B4-BE49-F238E27FC236}">
                <a16:creationId xmlns:a16="http://schemas.microsoft.com/office/drawing/2014/main" id="{413BED57-9A14-013F-42BB-30899AD26304}"/>
              </a:ext>
            </a:extLst>
          </p:cNvPr>
          <p:cNvGrpSpPr>
            <a:grpSpLocks/>
          </p:cNvGrpSpPr>
          <p:nvPr/>
        </p:nvGrpSpPr>
        <p:grpSpPr bwMode="auto">
          <a:xfrm>
            <a:off x="6012110" y="1648507"/>
            <a:ext cx="4881592" cy="4408738"/>
            <a:chOff x="1383" y="629"/>
            <a:chExt cx="3474" cy="3207"/>
          </a:xfrm>
        </p:grpSpPr>
        <p:grpSp>
          <p:nvGrpSpPr>
            <p:cNvPr id="10" name="Group 4">
              <a:extLst>
                <a:ext uri="{FF2B5EF4-FFF2-40B4-BE49-F238E27FC236}">
                  <a16:creationId xmlns:a16="http://schemas.microsoft.com/office/drawing/2014/main" id="{7BAFF5F3-DA4D-FD5A-FFFB-5862C19AB1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3" y="632"/>
              <a:ext cx="3474" cy="3204"/>
              <a:chOff x="1625" y="864"/>
              <a:chExt cx="3207" cy="3204"/>
            </a:xfrm>
          </p:grpSpPr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E411CF99-A123-6972-F70D-ABB46E06C9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3" y="866"/>
                <a:ext cx="3192" cy="3199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B2B2B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26" name="Line 6">
                <a:extLst>
                  <a:ext uri="{FF2B5EF4-FFF2-40B4-BE49-F238E27FC236}">
                    <a16:creationId xmlns:a16="http://schemas.microsoft.com/office/drawing/2014/main" id="{6DDB54E4-45BA-6A76-7B5D-C298F5A17E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8" y="867"/>
                <a:ext cx="228" cy="48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27" name="Line 7">
                <a:extLst>
                  <a:ext uri="{FF2B5EF4-FFF2-40B4-BE49-F238E27FC236}">
                    <a16:creationId xmlns:a16="http://schemas.microsoft.com/office/drawing/2014/main" id="{A54A9902-5459-2765-9CC5-490868ABE9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29" y="1357"/>
                <a:ext cx="425" cy="94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28" name="Line 8">
                <a:extLst>
                  <a:ext uri="{FF2B5EF4-FFF2-40B4-BE49-F238E27FC236}">
                    <a16:creationId xmlns:a16="http://schemas.microsoft.com/office/drawing/2014/main" id="{C35D08B1-FED7-DEB7-26F9-228AFE5074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5" y="2467"/>
                <a:ext cx="3193" cy="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29" name="Line 9">
                <a:extLst>
                  <a:ext uri="{FF2B5EF4-FFF2-40B4-BE49-F238E27FC236}">
                    <a16:creationId xmlns:a16="http://schemas.microsoft.com/office/drawing/2014/main" id="{F4C13752-B255-2D43-A5A8-98BEFDAC46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01" y="1357"/>
                <a:ext cx="623" cy="631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0" name="Line 10">
                <a:extLst>
                  <a:ext uri="{FF2B5EF4-FFF2-40B4-BE49-F238E27FC236}">
                    <a16:creationId xmlns:a16="http://schemas.microsoft.com/office/drawing/2014/main" id="{CD27C56E-3235-9C20-7C05-FA6EAC4F7D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4" y="2942"/>
                <a:ext cx="712" cy="59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1" name="Line 11">
                <a:extLst>
                  <a:ext uri="{FF2B5EF4-FFF2-40B4-BE49-F238E27FC236}">
                    <a16:creationId xmlns:a16="http://schemas.microsoft.com/office/drawing/2014/main" id="{4E38C2A2-E25D-A6B9-74E6-10D7879FA4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00" y="3535"/>
                <a:ext cx="894" cy="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2" name="Line 12">
                <a:extLst>
                  <a:ext uri="{FF2B5EF4-FFF2-40B4-BE49-F238E27FC236}">
                    <a16:creationId xmlns:a16="http://schemas.microsoft.com/office/drawing/2014/main" id="{417C409B-A299-3111-8EEC-0FC4F05ED8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5" y="2931"/>
                <a:ext cx="622" cy="60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3" name="Line 13">
                <a:extLst>
                  <a:ext uri="{FF2B5EF4-FFF2-40B4-BE49-F238E27FC236}">
                    <a16:creationId xmlns:a16="http://schemas.microsoft.com/office/drawing/2014/main" id="{E4FC955F-E51D-2DA8-5202-8303316172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87" y="1354"/>
                <a:ext cx="634" cy="64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4" name="Line 14">
                <a:extLst>
                  <a:ext uri="{FF2B5EF4-FFF2-40B4-BE49-F238E27FC236}">
                    <a16:creationId xmlns:a16="http://schemas.microsoft.com/office/drawing/2014/main" id="{ACDE551F-F94D-97D9-C99F-81B114629C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21" y="1358"/>
                <a:ext cx="967" cy="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5" name="Line 15">
                <a:extLst>
                  <a:ext uri="{FF2B5EF4-FFF2-40B4-BE49-F238E27FC236}">
                    <a16:creationId xmlns:a16="http://schemas.microsoft.com/office/drawing/2014/main" id="{5DE34648-3C75-D667-FB96-15E14FEFCB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53" y="1344"/>
                <a:ext cx="346" cy="34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6" name="Line 16">
                <a:extLst>
                  <a:ext uri="{FF2B5EF4-FFF2-40B4-BE49-F238E27FC236}">
                    <a16:creationId xmlns:a16="http://schemas.microsoft.com/office/drawing/2014/main" id="{C4CDFF92-54C8-CB63-39EE-E528D46417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4" y="1348"/>
                <a:ext cx="353" cy="35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7" name="Line 17">
                <a:extLst>
                  <a:ext uri="{FF2B5EF4-FFF2-40B4-BE49-F238E27FC236}">
                    <a16:creationId xmlns:a16="http://schemas.microsoft.com/office/drawing/2014/main" id="{C91B61BA-F7B5-0584-4E37-562B4760C6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95" y="3235"/>
                <a:ext cx="365" cy="36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8" name="Line 18">
                <a:extLst>
                  <a:ext uri="{FF2B5EF4-FFF2-40B4-BE49-F238E27FC236}">
                    <a16:creationId xmlns:a16="http://schemas.microsoft.com/office/drawing/2014/main" id="{0B6535FA-4C2D-FDC2-1686-56794B9DB7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11" y="3224"/>
                <a:ext cx="385" cy="38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39" name="Line 19">
                <a:extLst>
                  <a:ext uri="{FF2B5EF4-FFF2-40B4-BE49-F238E27FC236}">
                    <a16:creationId xmlns:a16="http://schemas.microsoft.com/office/drawing/2014/main" id="{5A068344-2FCD-A10D-F1B4-ED0408EC3B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17" y="3054"/>
                <a:ext cx="293" cy="8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0" name="Line 20">
                <a:extLst>
                  <a:ext uri="{FF2B5EF4-FFF2-40B4-BE49-F238E27FC236}">
                    <a16:creationId xmlns:a16="http://schemas.microsoft.com/office/drawing/2014/main" id="{968C5311-3AFF-DD3B-9F0F-68B89DEAAF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08" y="2745"/>
                <a:ext cx="72" cy="309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1" name="Line 21">
                <a:extLst>
                  <a:ext uri="{FF2B5EF4-FFF2-40B4-BE49-F238E27FC236}">
                    <a16:creationId xmlns:a16="http://schemas.microsoft.com/office/drawing/2014/main" id="{74DD7626-1059-877B-6FF9-878A8270A9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83" y="1875"/>
                <a:ext cx="47" cy="31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2" name="Line 22">
                <a:extLst>
                  <a:ext uri="{FF2B5EF4-FFF2-40B4-BE49-F238E27FC236}">
                    <a16:creationId xmlns:a16="http://schemas.microsoft.com/office/drawing/2014/main" id="{86FA7ADA-8E58-804E-40CC-C1DCA111E8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25" y="1823"/>
                <a:ext cx="310" cy="5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3" name="Line 23">
                <a:extLst>
                  <a:ext uri="{FF2B5EF4-FFF2-40B4-BE49-F238E27FC236}">
                    <a16:creationId xmlns:a16="http://schemas.microsoft.com/office/drawing/2014/main" id="{60D204AE-84D7-C6CE-4F43-EFED5BE46E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83" y="2739"/>
                <a:ext cx="86" cy="32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4" name="Line 24">
                <a:extLst>
                  <a:ext uri="{FF2B5EF4-FFF2-40B4-BE49-F238E27FC236}">
                    <a16:creationId xmlns:a16="http://schemas.microsoft.com/office/drawing/2014/main" id="{A3627832-200A-F792-216A-F948E867B9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66" y="3060"/>
                <a:ext cx="304" cy="6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5" name="Line 25">
                <a:extLst>
                  <a:ext uri="{FF2B5EF4-FFF2-40B4-BE49-F238E27FC236}">
                    <a16:creationId xmlns:a16="http://schemas.microsoft.com/office/drawing/2014/main" id="{7EA3E853-5AE5-D910-691C-589DCC8D52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4" y="1821"/>
                <a:ext cx="307" cy="6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6" name="Line 26">
                <a:extLst>
                  <a:ext uri="{FF2B5EF4-FFF2-40B4-BE49-F238E27FC236}">
                    <a16:creationId xmlns:a16="http://schemas.microsoft.com/office/drawing/2014/main" id="{EAAB62BA-0300-1840-F8B1-8B5759AC5F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04" y="1881"/>
                <a:ext cx="74" cy="307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7" name="Line 27">
                <a:extLst>
                  <a:ext uri="{FF2B5EF4-FFF2-40B4-BE49-F238E27FC236}">
                    <a16:creationId xmlns:a16="http://schemas.microsoft.com/office/drawing/2014/main" id="{C866AF76-498C-0D2C-D672-35B3682FE5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6" y="1990"/>
                <a:ext cx="961" cy="406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8" name="Line 28">
                <a:extLst>
                  <a:ext uri="{FF2B5EF4-FFF2-40B4-BE49-F238E27FC236}">
                    <a16:creationId xmlns:a16="http://schemas.microsoft.com/office/drawing/2014/main" id="{D87C5563-53D7-81DF-A523-402EB5AABA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97" y="1999"/>
                <a:ext cx="925" cy="39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49" name="Line 29">
                <a:extLst>
                  <a:ext uri="{FF2B5EF4-FFF2-40B4-BE49-F238E27FC236}">
                    <a16:creationId xmlns:a16="http://schemas.microsoft.com/office/drawing/2014/main" id="{8B8AD307-6F1C-59EB-8EB2-D42B0C490B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92" y="2536"/>
                <a:ext cx="921" cy="395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0" name="Line 30">
                <a:extLst>
                  <a:ext uri="{FF2B5EF4-FFF2-40B4-BE49-F238E27FC236}">
                    <a16:creationId xmlns:a16="http://schemas.microsoft.com/office/drawing/2014/main" id="{0F0452B2-87DA-99F9-BA47-A6E5F41ACE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01" y="2533"/>
                <a:ext cx="969" cy="417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1" name="Line 31">
                <a:extLst>
                  <a:ext uri="{FF2B5EF4-FFF2-40B4-BE49-F238E27FC236}">
                    <a16:creationId xmlns:a16="http://schemas.microsoft.com/office/drawing/2014/main" id="{1A1D227E-EA22-A7F2-6AF8-E25ECED2F7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4" y="1793"/>
                <a:ext cx="465" cy="20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2" name="Line 32">
                <a:extLst>
                  <a:ext uri="{FF2B5EF4-FFF2-40B4-BE49-F238E27FC236}">
                    <a16:creationId xmlns:a16="http://schemas.microsoft.com/office/drawing/2014/main" id="{A2BFFA1C-992C-13B4-F2B5-BF53C6BB1A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25" y="2948"/>
                <a:ext cx="474" cy="190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3" name="Line 33">
                <a:extLst>
                  <a:ext uri="{FF2B5EF4-FFF2-40B4-BE49-F238E27FC236}">
                    <a16:creationId xmlns:a16="http://schemas.microsoft.com/office/drawing/2014/main" id="{B3477B62-9F86-A6A7-1CE0-34B61CF4B4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9" y="2933"/>
                <a:ext cx="513" cy="21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4" name="Line 34">
                <a:extLst>
                  <a:ext uri="{FF2B5EF4-FFF2-40B4-BE49-F238E27FC236}">
                    <a16:creationId xmlns:a16="http://schemas.microsoft.com/office/drawing/2014/main" id="{EBAC9FE4-20B6-BB7B-0B6C-024E3834EB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04" y="1356"/>
                <a:ext cx="384" cy="936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5" name="Line 35">
                <a:extLst>
                  <a:ext uri="{FF2B5EF4-FFF2-40B4-BE49-F238E27FC236}">
                    <a16:creationId xmlns:a16="http://schemas.microsoft.com/office/drawing/2014/main" id="{33FCC1A3-D6D3-C915-76FF-1174993DD4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05" y="2592"/>
                <a:ext cx="386" cy="94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6" name="Line 36">
                <a:extLst>
                  <a:ext uri="{FF2B5EF4-FFF2-40B4-BE49-F238E27FC236}">
                    <a16:creationId xmlns:a16="http://schemas.microsoft.com/office/drawing/2014/main" id="{CBE81BD8-2FE1-66EC-6B9E-61BB2DC415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91" y="3531"/>
                <a:ext cx="259" cy="537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7" name="Line 37">
                <a:extLst>
                  <a:ext uri="{FF2B5EF4-FFF2-40B4-BE49-F238E27FC236}">
                    <a16:creationId xmlns:a16="http://schemas.microsoft.com/office/drawing/2014/main" id="{070C4BBF-AF13-4BFE-50A9-6384DBF84C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04" y="2605"/>
                <a:ext cx="370" cy="92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8" name="Line 38">
                <a:extLst>
                  <a:ext uri="{FF2B5EF4-FFF2-40B4-BE49-F238E27FC236}">
                    <a16:creationId xmlns:a16="http://schemas.microsoft.com/office/drawing/2014/main" id="{8304085A-339E-CD76-0D87-0DE29022F0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93" y="3529"/>
                <a:ext cx="211" cy="528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59" name="Line 39">
                <a:extLst>
                  <a:ext uri="{FF2B5EF4-FFF2-40B4-BE49-F238E27FC236}">
                    <a16:creationId xmlns:a16="http://schemas.microsoft.com/office/drawing/2014/main" id="{DF629FEA-7E41-9B30-FB02-1396F27CF0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1" y="864"/>
                <a:ext cx="196" cy="493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0" name="Line 40">
                <a:extLst>
                  <a:ext uri="{FF2B5EF4-FFF2-40B4-BE49-F238E27FC236}">
                    <a16:creationId xmlns:a16="http://schemas.microsoft.com/office/drawing/2014/main" id="{A88D40C9-7B64-503B-C430-3D85C16F53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00" y="1989"/>
                <a:ext cx="2" cy="96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1" name="Line 41">
                <a:extLst>
                  <a:ext uri="{FF2B5EF4-FFF2-40B4-BE49-F238E27FC236}">
                    <a16:creationId xmlns:a16="http://schemas.microsoft.com/office/drawing/2014/main" id="{94D3AD84-0AD5-DE62-F6FD-45BE0D7912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10" y="2000"/>
                <a:ext cx="10" cy="932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2" name="Line 42">
                <a:extLst>
                  <a:ext uri="{FF2B5EF4-FFF2-40B4-BE49-F238E27FC236}">
                    <a16:creationId xmlns:a16="http://schemas.microsoft.com/office/drawing/2014/main" id="{F3771E33-501F-E1C4-C73F-CC37E051A7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19" y="1777"/>
                <a:ext cx="513" cy="226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3" name="Line 43">
                <a:extLst>
                  <a:ext uri="{FF2B5EF4-FFF2-40B4-BE49-F238E27FC236}">
                    <a16:creationId xmlns:a16="http://schemas.microsoft.com/office/drawing/2014/main" id="{42341459-C7A1-6500-AE24-7B6A8A9B7F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33" y="870"/>
                <a:ext cx="0" cy="3194"/>
              </a:xfrm>
              <a:prstGeom prst="line">
                <a:avLst/>
              </a:prstGeom>
              <a:noFill/>
              <a:ln w="12700">
                <a:solidFill>
                  <a:srgbClr val="B2B2B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NZ" sz="1400">
                  <a:latin typeface="+mn-lt"/>
                </a:endParaRPr>
              </a:p>
            </p:txBody>
          </p:sp>
          <p:sp>
            <p:nvSpPr>
              <p:cNvPr id="64" name="Oval 44">
                <a:extLst>
                  <a:ext uri="{FF2B5EF4-FFF2-40B4-BE49-F238E27FC236}">
                    <a16:creationId xmlns:a16="http://schemas.microsoft.com/office/drawing/2014/main" id="{FDE12FB5-1ADC-13DE-E00C-8B25DE0A6D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9" y="2287"/>
                <a:ext cx="363" cy="32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</p:grpSp>
        <p:grpSp>
          <p:nvGrpSpPr>
            <p:cNvPr id="11" name="Group 45">
              <a:extLst>
                <a:ext uri="{FF2B5EF4-FFF2-40B4-BE49-F238E27FC236}">
                  <a16:creationId xmlns:a16="http://schemas.microsoft.com/office/drawing/2014/main" id="{5A9686B8-8145-D186-26EE-C6E504D381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4" y="632"/>
              <a:ext cx="1017" cy="912"/>
              <a:chOff x="3888" y="864"/>
              <a:chExt cx="938" cy="912"/>
            </a:xfrm>
          </p:grpSpPr>
          <p:sp>
            <p:nvSpPr>
              <p:cNvPr id="22" name="AutoShape 46">
                <a:extLst>
                  <a:ext uri="{FF2B5EF4-FFF2-40B4-BE49-F238E27FC236}">
                    <a16:creationId xmlns:a16="http://schemas.microsoft.com/office/drawing/2014/main" id="{81254B2E-B149-E81F-AB05-3EF3202110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3888" y="864"/>
                <a:ext cx="938" cy="912"/>
              </a:xfrm>
              <a:prstGeom prst="rtTriangle">
                <a:avLst/>
              </a:prstGeom>
              <a:solidFill>
                <a:srgbClr val="EC1C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23" name="Text Box 47">
                <a:extLst>
                  <a:ext uri="{FF2B5EF4-FFF2-40B4-BE49-F238E27FC236}">
                    <a16:creationId xmlns:a16="http://schemas.microsoft.com/office/drawing/2014/main" id="{BC46D5D1-30BA-D691-9377-02BDBA0955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12" y="912"/>
                <a:ext cx="227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D</a:t>
                </a:r>
              </a:p>
            </p:txBody>
          </p:sp>
        </p:grpSp>
        <p:grpSp>
          <p:nvGrpSpPr>
            <p:cNvPr id="12" name="Group 48">
              <a:extLst>
                <a:ext uri="{FF2B5EF4-FFF2-40B4-BE49-F238E27FC236}">
                  <a16:creationId xmlns:a16="http://schemas.microsoft.com/office/drawing/2014/main" id="{BF1C4129-96DE-F0DB-FA3B-CA823B08BD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7" y="2894"/>
              <a:ext cx="1049" cy="941"/>
              <a:chOff x="1629" y="3126"/>
              <a:chExt cx="968" cy="941"/>
            </a:xfrm>
          </p:grpSpPr>
          <p:sp>
            <p:nvSpPr>
              <p:cNvPr id="20" name="AutoShape 49">
                <a:extLst>
                  <a:ext uri="{FF2B5EF4-FFF2-40B4-BE49-F238E27FC236}">
                    <a16:creationId xmlns:a16="http://schemas.microsoft.com/office/drawing/2014/main" id="{A04CD7C3-6C68-45EB-EB6F-CA53793BBF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9" y="3126"/>
                <a:ext cx="968" cy="941"/>
              </a:xfrm>
              <a:prstGeom prst="rtTriangle">
                <a:avLst/>
              </a:prstGeom>
              <a:solidFill>
                <a:srgbClr val="007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21" name="Text Box 50">
                <a:extLst>
                  <a:ext uri="{FF2B5EF4-FFF2-40B4-BE49-F238E27FC236}">
                    <a16:creationId xmlns:a16="http://schemas.microsoft.com/office/drawing/2014/main" id="{37709175-8DF6-7F91-D7A5-F0C30E2CFA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3743"/>
                <a:ext cx="200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S</a:t>
                </a:r>
              </a:p>
            </p:txBody>
          </p:sp>
        </p:grpSp>
        <p:grpSp>
          <p:nvGrpSpPr>
            <p:cNvPr id="13" name="Group 51">
              <a:extLst>
                <a:ext uri="{FF2B5EF4-FFF2-40B4-BE49-F238E27FC236}">
                  <a16:creationId xmlns:a16="http://schemas.microsoft.com/office/drawing/2014/main" id="{6A10A5D6-90AE-9A73-7BFC-068CAF6894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0" y="629"/>
              <a:ext cx="956" cy="943"/>
              <a:chOff x="1632" y="861"/>
              <a:chExt cx="882" cy="943"/>
            </a:xfrm>
          </p:grpSpPr>
          <p:sp>
            <p:nvSpPr>
              <p:cNvPr id="18" name="AutoShape 52">
                <a:extLst>
                  <a:ext uri="{FF2B5EF4-FFF2-40B4-BE49-F238E27FC236}">
                    <a16:creationId xmlns:a16="http://schemas.microsoft.com/office/drawing/2014/main" id="{A09F4ACB-5B48-22EC-E6DE-A01150AC6A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601" y="892"/>
                <a:ext cx="943" cy="882"/>
              </a:xfrm>
              <a:prstGeom prst="rtTriangle">
                <a:avLst/>
              </a:prstGeom>
              <a:solidFill>
                <a:srgbClr val="0078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>
                  <a:latin typeface="+mn-lt"/>
                </a:endParaRPr>
              </a:p>
            </p:txBody>
          </p:sp>
          <p:sp>
            <p:nvSpPr>
              <p:cNvPr id="19" name="Text Box 53">
                <a:extLst>
                  <a:ext uri="{FF2B5EF4-FFF2-40B4-BE49-F238E27FC236}">
                    <a16:creationId xmlns:a16="http://schemas.microsoft.com/office/drawing/2014/main" id="{08158AAC-A4AD-8962-30AC-E6131A92D4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912"/>
                <a:ext cx="239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C</a:t>
                </a:r>
              </a:p>
            </p:txBody>
          </p:sp>
        </p:grpSp>
        <p:grpSp>
          <p:nvGrpSpPr>
            <p:cNvPr id="14" name="Group 54">
              <a:extLst>
                <a:ext uri="{FF2B5EF4-FFF2-40B4-BE49-F238E27FC236}">
                  <a16:creationId xmlns:a16="http://schemas.microsoft.com/office/drawing/2014/main" id="{DEA7E2DC-0F65-4599-BDAE-7B00BAB146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91" y="2896"/>
              <a:ext cx="948" cy="926"/>
              <a:chOff x="3949" y="3146"/>
              <a:chExt cx="876" cy="926"/>
            </a:xfrm>
          </p:grpSpPr>
          <p:sp>
            <p:nvSpPr>
              <p:cNvPr id="16" name="AutoShape 55">
                <a:extLst>
                  <a:ext uri="{FF2B5EF4-FFF2-40B4-BE49-F238E27FC236}">
                    <a16:creationId xmlns:a16="http://schemas.microsoft.com/office/drawing/2014/main" id="{3730BF03-F5A8-A2C8-BE1B-1E8597C5E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924" y="3171"/>
                <a:ext cx="926" cy="876"/>
              </a:xfrm>
              <a:prstGeom prst="rtTriangle">
                <a:avLst/>
              </a:prstGeom>
              <a:solidFill>
                <a:srgbClr val="FFD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1400" dirty="0">
                  <a:solidFill>
                    <a:srgbClr val="FFC000"/>
                  </a:solidFill>
                  <a:latin typeface="+mn-lt"/>
                </a:endParaRPr>
              </a:p>
            </p:txBody>
          </p:sp>
          <p:sp>
            <p:nvSpPr>
              <p:cNvPr id="17" name="Text Box 56">
                <a:extLst>
                  <a:ext uri="{FF2B5EF4-FFF2-40B4-BE49-F238E27FC236}">
                    <a16:creationId xmlns:a16="http://schemas.microsoft.com/office/drawing/2014/main" id="{94CC1CE5-A752-471F-A07E-14A8B77094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60" y="3743"/>
                <a:ext cx="164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0005F"/>
                  </a:buClr>
                  <a:buSzPct val="75000"/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AU" altLang="en-US" sz="1800" b="1">
                    <a:solidFill>
                      <a:srgbClr val="000000"/>
                    </a:solidFill>
                    <a:latin typeface="+mn-lt"/>
                  </a:rPr>
                  <a:t>I</a:t>
                </a:r>
              </a:p>
            </p:txBody>
          </p:sp>
        </p:grpSp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2AF53B4A-8830-9A93-8689-3DF74CB5C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3" y="1186"/>
              <a:ext cx="2803" cy="20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2">
                  <a:lumMod val="25000"/>
                </a:schemeClr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>
              <a:lvl1pPr marL="174625" indent="-174625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0005F"/>
                </a:buClr>
                <a:buSzPct val="7500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indent="0" eaLnBrk="1" hangingPunct="1">
                <a:spcBef>
                  <a:spcPct val="0"/>
                </a:spcBef>
                <a:buClr>
                  <a:srgbClr val="92D050"/>
                </a:buClr>
                <a:buSzTx/>
                <a:buFontTx/>
                <a:buNone/>
                <a:defRPr/>
              </a:pPr>
              <a:r>
                <a:rPr lang="en-US" altLang="en-US" sz="1800" b="1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Do: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anose="05000000000000000000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Give detailed information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anose="05000000000000000000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Be open to questions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anose="05000000000000000000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Allow time for thinking and preparation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anose="05000000000000000000" pitchFamily="2" charset="2"/>
                <a:buChar char="§"/>
                <a:defRPr/>
              </a:pPr>
              <a:endParaRPr lang="en-US" altLang="en-US" sz="1800" b="1" dirty="0">
                <a:solidFill>
                  <a:schemeClr val="bg2">
                    <a:lumMod val="10000"/>
                  </a:schemeClr>
                </a:solidFill>
                <a:latin typeface="+mn-lt"/>
              </a:endParaRPr>
            </a:p>
            <a:p>
              <a:pPr marL="0" indent="0" eaLnBrk="1" hangingPunct="1">
                <a:spcBef>
                  <a:spcPct val="0"/>
                </a:spcBef>
                <a:buClr>
                  <a:srgbClr val="92D050"/>
                </a:buClr>
                <a:buSzTx/>
                <a:buFontTx/>
                <a:buNone/>
                <a:defRPr/>
              </a:pPr>
              <a:r>
                <a:rPr lang="en-US" altLang="en-US" sz="1800" b="1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Don’t: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anose="05000000000000000000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Keep information to yourself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anose="05000000000000000000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Pressure for immediate answers</a:t>
              </a:r>
            </a:p>
            <a:p>
              <a:pPr eaLnBrk="1" hangingPunct="1">
                <a:spcBef>
                  <a:spcPct val="0"/>
                </a:spcBef>
                <a:buClr>
                  <a:srgbClr val="92D050"/>
                </a:buClr>
                <a:buSzTx/>
                <a:buFont typeface="Wingdings" panose="05000000000000000000" pitchFamily="2" charset="2"/>
                <a:buChar char="§"/>
                <a:defRPr/>
              </a:pPr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Force them to use power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1942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07623" y="4765476"/>
            <a:ext cx="4914900" cy="588795"/>
          </a:xfrm>
        </p:spPr>
        <p:txBody>
          <a:bodyPr/>
          <a:lstStyle/>
          <a:p>
            <a:r>
              <a:rPr lang="en-US" b="1" dirty="0"/>
              <a:t>Contact  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chemeClr val="bg1"/>
                </a:solidFill>
              </a:rPr>
              <a:t>Info@hrprofiling.com</a:t>
            </a:r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AED53F3-2B06-1851-9BEB-EA62B4AD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46614"/>
            <a:ext cx="4400737" cy="588796"/>
          </a:xfrm>
        </p:spPr>
        <p:txBody>
          <a:bodyPr/>
          <a:lstStyle/>
          <a:p>
            <a:r>
              <a:rPr lang="en-US" dirty="0"/>
              <a:t>Tailored solutions to enhance </a:t>
            </a:r>
            <a:r>
              <a:rPr lang="en-US" dirty="0" err="1"/>
              <a:t>organisational</a:t>
            </a:r>
            <a:r>
              <a:rPr lang="en-US" dirty="0"/>
              <a:t> performance.</a:t>
            </a:r>
            <a:endParaRPr lang="en-NZ" dirty="0"/>
          </a:p>
        </p:txBody>
      </p:sp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6BC44AF-E19E-85F6-60C1-8B1B7ED72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23" y="2156447"/>
            <a:ext cx="3118916" cy="76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HRP">
      <a:dk1>
        <a:srgbClr val="1B75BC"/>
      </a:dk1>
      <a:lt1>
        <a:srgbClr val="F8F8F8"/>
      </a:lt1>
      <a:dk2>
        <a:srgbClr val="E4E4E4"/>
      </a:dk2>
      <a:lt2>
        <a:srgbClr val="7BBE56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552B40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98b1e698-aa57-491a-8be0-67a35c9272f9" xsi:nil="true"/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98b1e698-aa57-491a-8be0-67a35c9272f9"/>
    <ds:schemaRef ds:uri="dd92814c-ecee-4db5-bab6-a54e0b0838a6"/>
  </ds:schemaRefs>
</ds:datastoreItem>
</file>

<file path=customXml/itemProps2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5B0E41-3F2D-4BA2-A253-FE9C91EC224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</TotalTime>
  <Words>309</Words>
  <Application>Microsoft Office PowerPoint</Application>
  <PresentationFormat>Widescreen</PresentationFormat>
  <Paragraphs>102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</vt:lpstr>
      <vt:lpstr>Theme1</vt:lpstr>
      <vt:lpstr>The Styles and Motivation</vt:lpstr>
      <vt:lpstr>Motivators: What really motivates?</vt:lpstr>
      <vt:lpstr>How To Motivate Different Styles</vt:lpstr>
      <vt:lpstr>How To Motivate  a D Style</vt:lpstr>
      <vt:lpstr>How To Motivate  an I Style</vt:lpstr>
      <vt:lpstr>How To Motivate  an S Style</vt:lpstr>
      <vt:lpstr>How To Motivate  a C Style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Styles and Motivation</dc:title>
  <dc:creator>Katarina Makarova Gibson</dc:creator>
  <cp:lastModifiedBy>Rosamund Rendall</cp:lastModifiedBy>
  <cp:revision>2</cp:revision>
  <dcterms:created xsi:type="dcterms:W3CDTF">2023-05-21T23:01:49Z</dcterms:created>
  <dcterms:modified xsi:type="dcterms:W3CDTF">2023-10-09T01:27:39Z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