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48"/>
  </p:notesMasterIdLst>
  <p:handoutMasterIdLst>
    <p:handoutMasterId r:id="rId49"/>
  </p:handoutMasterIdLst>
  <p:sldIdLst>
    <p:sldId id="350" r:id="rId5"/>
    <p:sldId id="352" r:id="rId6"/>
    <p:sldId id="361" r:id="rId7"/>
    <p:sldId id="334" r:id="rId8"/>
    <p:sldId id="353" r:id="rId9"/>
    <p:sldId id="365" r:id="rId10"/>
    <p:sldId id="367" r:id="rId11"/>
    <p:sldId id="366" r:id="rId12"/>
    <p:sldId id="370" r:id="rId13"/>
    <p:sldId id="380" r:id="rId14"/>
    <p:sldId id="356" r:id="rId15"/>
    <p:sldId id="390" r:id="rId16"/>
    <p:sldId id="381" r:id="rId17"/>
    <p:sldId id="371" r:id="rId18"/>
    <p:sldId id="391" r:id="rId19"/>
    <p:sldId id="382" r:id="rId20"/>
    <p:sldId id="372" r:id="rId21"/>
    <p:sldId id="392" r:id="rId22"/>
    <p:sldId id="383" r:id="rId23"/>
    <p:sldId id="373" r:id="rId24"/>
    <p:sldId id="393" r:id="rId25"/>
    <p:sldId id="384" r:id="rId26"/>
    <p:sldId id="374" r:id="rId27"/>
    <p:sldId id="394" r:id="rId28"/>
    <p:sldId id="385" r:id="rId29"/>
    <p:sldId id="375" r:id="rId30"/>
    <p:sldId id="395" r:id="rId31"/>
    <p:sldId id="386" r:id="rId32"/>
    <p:sldId id="376" r:id="rId33"/>
    <p:sldId id="396" r:id="rId34"/>
    <p:sldId id="387" r:id="rId35"/>
    <p:sldId id="377" r:id="rId36"/>
    <p:sldId id="397" r:id="rId37"/>
    <p:sldId id="388" r:id="rId38"/>
    <p:sldId id="378" r:id="rId39"/>
    <p:sldId id="398" r:id="rId40"/>
    <p:sldId id="389" r:id="rId41"/>
    <p:sldId id="379" r:id="rId42"/>
    <p:sldId id="399" r:id="rId43"/>
    <p:sldId id="354" r:id="rId44"/>
    <p:sldId id="355" r:id="rId45"/>
    <p:sldId id="369" r:id="rId46"/>
    <p:sldId id="343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BE56"/>
    <a:srgbClr val="1B75BC"/>
    <a:srgbClr val="4848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3D30C9-D53A-40D1-8906-BC74CD7E24F6}" v="3798" dt="2023-10-11T04:48:06.2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226" autoAdjust="0"/>
  </p:normalViewPr>
  <p:slideViewPr>
    <p:cSldViewPr snapToGrid="0">
      <p:cViewPr varScale="1">
        <p:scale>
          <a:sx n="106" d="100"/>
          <a:sy n="106" d="100"/>
        </p:scale>
        <p:origin x="12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commentAuthors" Target="commentAuthor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02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011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2023 Copyright HR Profiling Solutions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B2033A0-ECA7-1EC0-F558-3EE2E471C2E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3616036"/>
            <a:ext cx="3258588" cy="3241964"/>
            <a:chOff x="0" y="12289"/>
            <a:chExt cx="3550" cy="3551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DF7853D9-5E6C-2037-9043-52B3F79A1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A7693DB7-53C1-083D-93B0-E79E5E6EC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BF6AF8E8-9032-25E4-7B21-F883EF61C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7BBE5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xhere.com/en/photo/143590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allpaperaccess.com/teamwork-4k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8.png"/><Relationship Id="rId4" Type="http://schemas.openxmlformats.org/officeDocument/2006/relationships/oleObject" Target="../embeddings/oleObject2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3" y="2238327"/>
            <a:ext cx="5491571" cy="1514019"/>
          </a:xfrm>
        </p:spPr>
        <p:txBody>
          <a:bodyPr/>
          <a:lstStyle/>
          <a:p>
            <a:r>
              <a:rPr lang="en-NZ" sz="5400" dirty="0"/>
              <a:t>The Team</a:t>
            </a:r>
            <a:br>
              <a:rPr lang="en-NZ" sz="5400" dirty="0"/>
            </a:br>
            <a:r>
              <a:rPr lang="en-NZ" sz="5400" dirty="0"/>
              <a:t>-Team Roles</a:t>
            </a: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4" y="4675656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Extended DISC®</a:t>
            </a:r>
            <a:endParaRPr lang="en-US" dirty="0"/>
          </a:p>
        </p:txBody>
      </p:sp>
      <p:pic>
        <p:nvPicPr>
          <p:cNvPr id="15" name="Picture 1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232982B-8271-6607-2CBA-C7196AD57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3" y="5463417"/>
            <a:ext cx="3118916" cy="76010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B727D92-FACD-7DDB-8AB1-5B77B2FDB708}"/>
              </a:ext>
            </a:extLst>
          </p:cNvPr>
          <p:cNvSpPr/>
          <p:nvPr/>
        </p:nvSpPr>
        <p:spPr>
          <a:xfrm rot="10800000">
            <a:off x="1039077" y="0"/>
            <a:ext cx="3831125" cy="1855033"/>
          </a:xfrm>
          <a:prstGeom prst="triangle">
            <a:avLst>
              <a:gd name="adj" fmla="val 50833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7" name="Picture 16" descr="A picture containing text, font, graphics, screenshot&#10;&#10;Description automatically generated">
            <a:extLst>
              <a:ext uri="{FF2B5EF4-FFF2-40B4-BE49-F238E27FC236}">
                <a16:creationId xmlns:a16="http://schemas.microsoft.com/office/drawing/2014/main" id="{73A6E631-82F6-5EA7-F4F9-F9CC3101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93" y="426945"/>
            <a:ext cx="815489" cy="259876"/>
          </a:xfrm>
          <a:prstGeom prst="rect">
            <a:avLst/>
          </a:prstGeom>
        </p:spPr>
      </p:pic>
      <p:pic>
        <p:nvPicPr>
          <p:cNvPr id="19" name="Picture 18" descr="A picture containing font, graphics, text, graphic design&#10;&#10;Description automatically generated">
            <a:extLst>
              <a:ext uri="{FF2B5EF4-FFF2-40B4-BE49-F238E27FC236}">
                <a16:creationId xmlns:a16="http://schemas.microsoft.com/office/drawing/2014/main" id="{259A8FC5-5FF2-EE8F-95C0-CC22EE1AE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70" y="797578"/>
            <a:ext cx="1221136" cy="2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4756-A790-C845-A85F-35391529E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A5D8C-0134-F046-A548-3465F81774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The Extended DISC® Diamond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C6698-132B-1143-A2A9-00A97D957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01 Overview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79C7D4-91CF-6443-91D5-65DC860B40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An overview of the team roles and their position on the Diamond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015C52-08ED-464E-B7E8-24892D9C13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02. Team Roles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E1C152D-1AA6-9242-B5C9-B06EEE4F96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Learn more about each of the team roles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2B0C1D-C221-7C47-B7D6-77E7BDB4174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03. Team Roles In Detail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FB4732-AB07-C54D-AF44-F8ADB6D2B8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Explore the strengths &amp; challenges of different types of teams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BD3932-D1D0-1045-BD96-8B26F11B851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04. Team Types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F247A08-A350-EF44-9F10-FC72B54666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Discover different types of arrow maps and what they mean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115086E-2AC3-4F4D-8F85-104CFA64FE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05. Arrow Map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898F6DF-3B03-A5D8-36CD-94F5B34B835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7333528" y="6509681"/>
            <a:ext cx="4704674" cy="247651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  <a:endParaRPr lang="en-US" b="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6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diagram of a company&#10;&#10;Description automatically generated">
            <a:extLst>
              <a:ext uri="{FF2B5EF4-FFF2-40B4-BE49-F238E27FC236}">
                <a16:creationId xmlns:a16="http://schemas.microsoft.com/office/drawing/2014/main" id="{705C53AA-0BF8-6BD2-FB58-951DB1AA95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07" r="-8226"/>
          <a:stretch/>
        </p:blipFill>
        <p:spPr>
          <a:xfrm>
            <a:off x="5988706" y="1367406"/>
            <a:ext cx="5764269" cy="438901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Extended DISC – The 10 Team Roles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1259180"/>
          </a:xfrm>
        </p:spPr>
        <p:txBody>
          <a:bodyPr/>
          <a:lstStyle/>
          <a:p>
            <a:pPr marL="0" indent="0" eaLnBrk="1" hangingPunct="1">
              <a:spcBef>
                <a:spcPct val="60000"/>
              </a:spcBef>
              <a:buFontTx/>
              <a:buNone/>
              <a:defRPr/>
            </a:pPr>
            <a:r>
              <a:rPr lang="en-US" sz="1600" kern="0" dirty="0">
                <a:solidFill>
                  <a:srgbClr val="0070C0"/>
                </a:solidFill>
                <a:cs typeface="Arial" pitchFamily="34" charset="0"/>
              </a:rPr>
              <a:t>Extended DISC Team Roles divide team functions into roles.  </a:t>
            </a:r>
            <a:br>
              <a:rPr lang="en-US" sz="1600" kern="0" dirty="0">
                <a:solidFill>
                  <a:srgbClr val="0070C0"/>
                </a:solidFill>
                <a:cs typeface="Arial" pitchFamily="34" charset="0"/>
              </a:rPr>
            </a:br>
            <a:r>
              <a:rPr lang="en-US" sz="1600" kern="0" dirty="0">
                <a:solidFill>
                  <a:srgbClr val="0070C0"/>
                </a:solidFill>
                <a:cs typeface="Arial" pitchFamily="34" charset="0"/>
              </a:rPr>
              <a:t>Each of the 10 roles has its special strengths and weaknesses.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1C06DD-0A61-F78B-BED2-E46BD0D1551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97380" y="6490893"/>
            <a:ext cx="3663239" cy="247651"/>
          </a:xfrm>
        </p:spPr>
        <p:txBody>
          <a:bodyPr vert="horz" lIns="0" tIns="0" rIns="0" bIns="0" rtlCol="0" anchor="t" anchorCtr="0"/>
          <a:lstStyle/>
          <a:p>
            <a:pPr algn="r"/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53A52D-E9A8-E61F-CA55-61E170C3043C}"/>
              </a:ext>
            </a:extLst>
          </p:cNvPr>
          <p:cNvSpPr/>
          <p:nvPr/>
        </p:nvSpPr>
        <p:spPr>
          <a:xfrm>
            <a:off x="1861321" y="3641349"/>
            <a:ext cx="3865563" cy="1716789"/>
          </a:xfrm>
          <a:prstGeom prst="rect">
            <a:avLst/>
          </a:prstGeom>
        </p:spPr>
        <p:txBody>
          <a:bodyPr lIns="84748" tIns="42373" rIns="84748" bIns="42373">
            <a:spAutoFit/>
          </a:bodyPr>
          <a:lstStyle/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70C0"/>
                </a:solidFill>
              </a:rPr>
              <a:t>People sitting next to you on the Diamond tend to work well with you </a:t>
            </a:r>
            <a:r>
              <a:rPr lang="en-US" sz="1400" b="1" dirty="0">
                <a:solidFill>
                  <a:srgbClr val="0070C0"/>
                </a:solidFill>
              </a:rPr>
              <a:t>(known as convergent or similar styles)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solidFill>
                <a:srgbClr val="0070C0"/>
              </a:solidFill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400" b="1" dirty="0">
              <a:solidFill>
                <a:srgbClr val="0070C0"/>
              </a:solidFill>
            </a:endParaRP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70C0"/>
                </a:solidFill>
              </a:rPr>
              <a:t>Opposites on the Diamond -  </a:t>
            </a:r>
            <a:br>
              <a:rPr lang="en-US" sz="1200" dirty="0">
                <a:solidFill>
                  <a:srgbClr val="0070C0"/>
                </a:solidFill>
              </a:rPr>
            </a:br>
            <a:r>
              <a:rPr lang="en-US" sz="1200" dirty="0">
                <a:solidFill>
                  <a:srgbClr val="0070C0"/>
                </a:solidFill>
              </a:rPr>
              <a:t>these people’s development areas will be your strengths </a:t>
            </a:r>
            <a:r>
              <a:rPr lang="en-US" sz="1400" dirty="0">
                <a:solidFill>
                  <a:srgbClr val="0070C0"/>
                </a:solidFill>
              </a:rPr>
              <a:t>(</a:t>
            </a:r>
            <a:r>
              <a:rPr lang="en-US" sz="1400" b="1" dirty="0">
                <a:solidFill>
                  <a:srgbClr val="0070C0"/>
                </a:solidFill>
              </a:rPr>
              <a:t>complimentary styles)</a:t>
            </a:r>
          </a:p>
        </p:txBody>
      </p:sp>
    </p:spTree>
    <p:extLst>
      <p:ext uri="{BB962C8B-B14F-4D97-AF65-F5344CB8AC3E}">
        <p14:creationId xmlns:p14="http://schemas.microsoft.com/office/powerpoint/2010/main" val="39124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0196" b="10196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680" y="3213217"/>
            <a:ext cx="4941477" cy="610863"/>
          </a:xfrm>
        </p:spPr>
        <p:txBody>
          <a:bodyPr/>
          <a:lstStyle/>
          <a:p>
            <a:r>
              <a:rPr lang="en-US" dirty="0"/>
              <a:t>Team Roles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465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801" y="324864"/>
            <a:ext cx="8081654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Extended DISC® - Team Roles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594163" y="6610349"/>
            <a:ext cx="2597837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EF11AD0-B2AB-447D-42DA-EB9D1798B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116" y="3571139"/>
            <a:ext cx="1163637" cy="119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B47103D5-0908-809A-1500-4A31960E1344}"/>
              </a:ext>
            </a:extLst>
          </p:cNvPr>
          <p:cNvSpPr txBox="1">
            <a:spLocks noChangeArrowheads="1"/>
          </p:cNvSpPr>
          <p:nvPr/>
        </p:nvSpPr>
        <p:spPr>
          <a:xfrm>
            <a:off x="3270091" y="1814978"/>
            <a:ext cx="6519862" cy="147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8" indent="-350838" defTabSz="908050"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800" dirty="0">
                <a:ea typeface="SimSun"/>
                <a:cs typeface="SimSun"/>
              </a:rPr>
              <a:t>Reformer, to the point, decisive, impatient, tough.</a:t>
            </a:r>
            <a:endParaRPr lang="pl-PL" altLang="zh-CN" sz="1800" dirty="0"/>
          </a:p>
          <a:p>
            <a:pPr marL="350838" indent="-350838" defTabSz="908050"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800" dirty="0">
                <a:ea typeface="SimSun"/>
                <a:cs typeface="SimSun"/>
              </a:rPr>
              <a:t>Knows what they want.</a:t>
            </a:r>
            <a:r>
              <a:rPr lang="pl-PL" altLang="zh-CN" sz="1800" dirty="0"/>
              <a:t> </a:t>
            </a:r>
          </a:p>
          <a:p>
            <a:pPr marL="350838" indent="-350838" defTabSz="908050"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800" dirty="0">
                <a:ea typeface="SimSun"/>
                <a:cs typeface="SimSun"/>
              </a:rPr>
              <a:t>Makes quick decisions.</a:t>
            </a:r>
            <a:endParaRPr lang="en-US" altLang="en-US" sz="1800" dirty="0">
              <a:ea typeface="SimSun"/>
              <a:cs typeface="SimSun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15D5C2C2-13FE-D4EB-11F9-E54D2B253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116" y="1831239"/>
            <a:ext cx="11684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">
            <a:extLst>
              <a:ext uri="{FF2B5EF4-FFF2-40B4-BE49-F238E27FC236}">
                <a16:creationId xmlns:a16="http://schemas.microsoft.com/office/drawing/2014/main" id="{77FFD607-F2C3-50DF-0B4D-A0419D143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091" y="1489926"/>
            <a:ext cx="10779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kumimoji="1" lang="pl-PL" sz="2000" b="1">
                <a:solidFill>
                  <a:srgbClr val="000000"/>
                </a:solidFill>
                <a:latin typeface="Tahoma" charset="0"/>
              </a:rPr>
              <a:t>Changer</a:t>
            </a:r>
            <a:endParaRPr kumimoji="1" lang="en-US" sz="2000" b="1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C29889E4-9891-7440-FF8E-489BEFA44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091" y="3671151"/>
            <a:ext cx="6203950" cy="1381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0838" indent="-350838" defTabSz="908050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dirty="0">
                <a:solidFill>
                  <a:schemeClr val="bg1"/>
                </a:solidFill>
                <a:ea typeface="SimSun"/>
                <a:cs typeface="SimSun"/>
              </a:rPr>
              <a:t>Vivid, idea rich, talkative, spontaneous</a:t>
            </a:r>
            <a:r>
              <a:rPr lang="pl-PL" altLang="zh-CN" dirty="0">
                <a:solidFill>
                  <a:schemeClr val="bg1"/>
                </a:solidFill>
                <a:ea typeface="SimSun"/>
                <a:cs typeface="SimSun"/>
              </a:rPr>
              <a:t>,</a:t>
            </a:r>
            <a:r>
              <a:rPr lang="en-US" altLang="zh-CN" dirty="0">
                <a:solidFill>
                  <a:schemeClr val="bg1"/>
                </a:solidFill>
                <a:ea typeface="SimSun"/>
                <a:cs typeface="SimSun"/>
              </a:rPr>
              <a:t> restless.</a:t>
            </a:r>
            <a:endParaRPr lang="pl-PL" altLang="zh-CN" dirty="0">
              <a:solidFill>
                <a:schemeClr val="bg1"/>
              </a:solidFill>
              <a:ea typeface="SimSun"/>
              <a:cs typeface="SimSun"/>
            </a:endParaRPr>
          </a:p>
          <a:p>
            <a:pPr marL="350838" indent="-350838" defTabSz="908050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dirty="0">
                <a:solidFill>
                  <a:schemeClr val="bg1"/>
                </a:solidFill>
                <a:ea typeface="SimSun"/>
                <a:cs typeface="SimSun"/>
              </a:rPr>
              <a:t>Talks people on to their side.</a:t>
            </a:r>
            <a:endParaRPr lang="pl-PL" altLang="zh-CN" dirty="0">
              <a:solidFill>
                <a:schemeClr val="bg1"/>
              </a:solidFill>
              <a:ea typeface="SimSun"/>
              <a:cs typeface="SimSun"/>
            </a:endParaRPr>
          </a:p>
          <a:p>
            <a:pPr marL="350838" indent="-350838" defTabSz="908050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dirty="0">
                <a:solidFill>
                  <a:schemeClr val="bg1"/>
                </a:solidFill>
                <a:ea typeface="SimSun"/>
                <a:cs typeface="SimSun"/>
              </a:rPr>
              <a:t>Acts on instinct.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2E6F95AE-87D5-1855-1472-EC7E76323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441" y="3263164"/>
            <a:ext cx="133826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kumimoji="1" lang="pl-PL" sz="2000" b="1">
                <a:solidFill>
                  <a:srgbClr val="000000"/>
                </a:solidFill>
                <a:latin typeface="Tahoma" charset="0"/>
              </a:rPr>
              <a:t>Influencer</a:t>
            </a:r>
            <a:endParaRPr kumimoji="1" lang="en-US" sz="2000" b="1">
              <a:solidFill>
                <a:srgbClr val="000000"/>
              </a:solidFill>
              <a:latin typeface="Tahoma" charset="0"/>
            </a:endParaRP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44562F88-F1F6-C0D6-6CFA-BD186035E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191" y="5363426"/>
            <a:ext cx="11747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240844AA-2EFC-E842-32E8-93B9826A3410}"/>
              </a:ext>
            </a:extLst>
          </p:cNvPr>
          <p:cNvSpPr txBox="1">
            <a:spLocks noChangeArrowheads="1"/>
          </p:cNvSpPr>
          <p:nvPr/>
        </p:nvSpPr>
        <p:spPr>
          <a:xfrm>
            <a:off x="3290728" y="5369776"/>
            <a:ext cx="5929313" cy="147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350838" indent="-350838" defTabSz="908050">
              <a:lnSpc>
                <a:spcPct val="90000"/>
              </a:lnSpc>
              <a:spcBef>
                <a:spcPts val="563"/>
              </a:spcBef>
              <a:buSzPct val="100000"/>
              <a:buFont typeface="Wingdings" pitchFamily="2" charset="2"/>
              <a:buChar char="§"/>
              <a:defRPr sz="1900">
                <a:solidFill>
                  <a:schemeClr val="bg1"/>
                </a:solidFill>
                <a:ea typeface="SimSun"/>
                <a:cs typeface="SimSun"/>
              </a:defRPr>
            </a:lvl1pPr>
            <a:lvl2pPr marL="785813" indent="-2968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600">
                <a:solidFill>
                  <a:schemeClr val="tx1"/>
                </a:solidFill>
                <a:latin typeface="+mn-lt"/>
              </a:defRPr>
            </a:lvl2pPr>
            <a:lvl3pPr marL="1212850" indent="-2365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600">
                <a:solidFill>
                  <a:schemeClr val="tx1"/>
                </a:solidFill>
                <a:latin typeface="+mn-lt"/>
              </a:defRPr>
            </a:lvl3pPr>
            <a:lvl4pPr marL="170021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600">
                <a:solidFill>
                  <a:schemeClr val="tx1"/>
                </a:solidFill>
                <a:latin typeface="+mn-lt"/>
              </a:defRPr>
            </a:lvl4pPr>
            <a:lvl5pPr marL="2190750" indent="-2365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600">
                <a:solidFill>
                  <a:schemeClr val="tx1"/>
                </a:solidFill>
                <a:latin typeface="+mn-lt"/>
              </a:defRPr>
            </a:lvl5pPr>
            <a:lvl6pPr marL="2683077" indent="-24393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600">
                <a:solidFill>
                  <a:schemeClr val="tx1"/>
                </a:solidFill>
                <a:latin typeface="+mn-lt"/>
              </a:defRPr>
            </a:lvl6pPr>
            <a:lvl7pPr marL="3170904" indent="-24393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600">
                <a:solidFill>
                  <a:schemeClr val="tx1"/>
                </a:solidFill>
                <a:latin typeface="+mn-lt"/>
              </a:defRPr>
            </a:lvl7pPr>
            <a:lvl8pPr marL="3658737" indent="-24393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600">
                <a:solidFill>
                  <a:schemeClr val="tx1"/>
                </a:solidFill>
                <a:latin typeface="+mn-lt"/>
              </a:defRPr>
            </a:lvl8pPr>
            <a:lvl9pPr marL="4146565" indent="-24393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7BBE56"/>
              </a:buClr>
            </a:pPr>
            <a:r>
              <a:rPr lang="en-US" altLang="zh-CN" sz="1800" dirty="0"/>
              <a:t>Extrovert, open, sociable, </a:t>
            </a:r>
            <a:r>
              <a:rPr lang="en-US" altLang="zh-CN" sz="1800"/>
              <a:t>jovial.</a:t>
            </a:r>
            <a:endParaRPr lang="pl-PL" altLang="zh-CN" sz="1800" dirty="0"/>
          </a:p>
          <a:p>
            <a:pPr>
              <a:buClr>
                <a:srgbClr val="7BBE56"/>
              </a:buClr>
            </a:pPr>
            <a:r>
              <a:rPr lang="en-US" altLang="zh-CN" sz="1800" dirty="0"/>
              <a:t>Makes things </a:t>
            </a:r>
            <a:r>
              <a:rPr lang="en-US" altLang="zh-CN" sz="1800"/>
              <a:t>happy.</a:t>
            </a:r>
            <a:endParaRPr lang="pl-PL" altLang="zh-CN" sz="1800" dirty="0"/>
          </a:p>
          <a:p>
            <a:pPr>
              <a:buClr>
                <a:srgbClr val="7BBE56"/>
              </a:buClr>
            </a:pPr>
            <a:r>
              <a:rPr lang="en-US" altLang="zh-CN" sz="1800" dirty="0"/>
              <a:t>Ready to go </a:t>
            </a:r>
            <a:r>
              <a:rPr lang="en-US" altLang="zh-CN" sz="1800"/>
              <a:t>along.</a:t>
            </a:r>
            <a:endParaRPr lang="en-US" sz="1800" dirty="0"/>
          </a:p>
        </p:txBody>
      </p:sp>
      <p:sp>
        <p:nvSpPr>
          <p:cNvPr id="14" name="Text Box 6">
            <a:extLst>
              <a:ext uri="{FF2B5EF4-FFF2-40B4-BE49-F238E27FC236}">
                <a16:creationId xmlns:a16="http://schemas.microsoft.com/office/drawing/2014/main" id="{05F70A10-7C99-8251-D741-B05485623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753" y="5037989"/>
            <a:ext cx="13589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kumimoji="1" lang="pl-PL" sz="2000" b="1" dirty="0">
                <a:solidFill>
                  <a:srgbClr val="000000"/>
                </a:solidFill>
                <a:latin typeface="Tahoma" charset="0"/>
              </a:rPr>
              <a:t>Stimulator</a:t>
            </a:r>
            <a:endParaRPr kumimoji="1" lang="en-US" sz="2000" b="1" dirty="0">
              <a:solidFill>
                <a:srgbClr val="00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537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801" y="324864"/>
            <a:ext cx="8081654" cy="610863"/>
          </a:xfrm>
        </p:spPr>
        <p:txBody>
          <a:bodyPr/>
          <a:lstStyle/>
          <a:p>
            <a:r>
              <a:rPr lang="en-US" dirty="0"/>
              <a:t>Extended DISC - Team Roles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42743-3912-9EA2-AA19-09FF2D522FA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594163" y="6610349"/>
            <a:ext cx="2597837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58E65E1-DA9A-D447-FA01-06F52F4E3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149" y="5010557"/>
            <a:ext cx="1166812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872E376A-9735-5547-17CC-EE8FA6616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036" y="3278595"/>
            <a:ext cx="1173163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4">
            <a:extLst>
              <a:ext uri="{FF2B5EF4-FFF2-40B4-BE49-F238E27FC236}">
                <a16:creationId xmlns:a16="http://schemas.microsoft.com/office/drawing/2014/main" id="{36AD77AF-4B86-7A47-2085-697AFF05A0B8}"/>
              </a:ext>
            </a:extLst>
          </p:cNvPr>
          <p:cNvSpPr txBox="1">
            <a:spLocks noChangeArrowheads="1"/>
          </p:cNvSpPr>
          <p:nvPr/>
        </p:nvSpPr>
        <p:spPr>
          <a:xfrm>
            <a:off x="3244924" y="3247049"/>
            <a:ext cx="6519862" cy="147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0038" indent="-350838" defTabSz="908050"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800" dirty="0">
                <a:ea typeface="SimSun"/>
                <a:cs typeface="Arial" pitchFamily="34" charset="0"/>
              </a:rPr>
              <a:t>Careful, even tempered, trustworthy, calm.</a:t>
            </a:r>
            <a:endParaRPr lang="pl-PL" altLang="zh-CN" sz="1800" dirty="0">
              <a:ea typeface="SimSun"/>
              <a:cs typeface="Arial" pitchFamily="34" charset="0"/>
            </a:endParaRPr>
          </a:p>
          <a:p>
            <a:pPr marL="300038" indent="-350838" defTabSz="908050"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800" dirty="0">
                <a:ea typeface="SimSun"/>
                <a:cs typeface="Arial" pitchFamily="34" charset="0"/>
              </a:rPr>
              <a:t>Does not try to attain the impossible.</a:t>
            </a:r>
            <a:endParaRPr lang="pl-PL" altLang="zh-CN" sz="1800" dirty="0">
              <a:ea typeface="SimSun"/>
              <a:cs typeface="Arial" pitchFamily="34" charset="0"/>
            </a:endParaRPr>
          </a:p>
          <a:p>
            <a:pPr marL="300038" indent="-350838" defTabSz="908050"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800" dirty="0">
                <a:ea typeface="SimSun"/>
                <a:cs typeface="Arial" pitchFamily="34" charset="0"/>
              </a:rPr>
              <a:t>Wants to help others.</a:t>
            </a:r>
            <a:endParaRPr lang="en-US" altLang="en-US" sz="1800" dirty="0">
              <a:ea typeface="SimSun"/>
              <a:cs typeface="Arial" pitchFamily="34" charset="0"/>
            </a:endParaRPr>
          </a:p>
        </p:txBody>
      </p:sp>
      <p:sp>
        <p:nvSpPr>
          <p:cNvPr id="16" name="Text Box 6">
            <a:extLst>
              <a:ext uri="{FF2B5EF4-FFF2-40B4-BE49-F238E27FC236}">
                <a16:creationId xmlns:a16="http://schemas.microsoft.com/office/drawing/2014/main" id="{E9381F6D-4636-55C5-8FCE-028F6F1DB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486" y="2929345"/>
            <a:ext cx="12874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kumimoji="1" lang="en-NZ" sz="2000" b="1" dirty="0">
                <a:solidFill>
                  <a:srgbClr val="000000"/>
                </a:solidFill>
                <a:latin typeface="Tahoma" charset="0"/>
              </a:rPr>
              <a:t>Supporter</a:t>
            </a:r>
            <a:endParaRPr kumimoji="1" lang="en-US" sz="2000" b="1" dirty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90DD4242-8089-B485-07EC-6C1238AE8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4924" y="5029607"/>
            <a:ext cx="6203950" cy="1381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00038" indent="-350838" defTabSz="908050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dirty="0">
                <a:solidFill>
                  <a:schemeClr val="bg1"/>
                </a:solidFill>
                <a:ea typeface="SimSun"/>
                <a:cs typeface="Arial" pitchFamily="34" charset="0"/>
              </a:rPr>
              <a:t>Thorough, prudent, accurate, pensive, quiet.</a:t>
            </a:r>
            <a:endParaRPr lang="pl-PL" altLang="zh-CN" dirty="0">
              <a:solidFill>
                <a:schemeClr val="bg1"/>
              </a:solidFill>
              <a:ea typeface="SimSun"/>
              <a:cs typeface="Arial" pitchFamily="34" charset="0"/>
            </a:endParaRPr>
          </a:p>
          <a:p>
            <a:pPr marL="300038" indent="-350838" defTabSz="908050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dirty="0">
                <a:solidFill>
                  <a:schemeClr val="bg1"/>
                </a:solidFill>
                <a:ea typeface="SimSun"/>
                <a:cs typeface="Arial" pitchFamily="34" charset="0"/>
              </a:rPr>
              <a:t>Does not give their own opinion.</a:t>
            </a:r>
            <a:endParaRPr lang="pl-PL" altLang="zh-CN" dirty="0">
              <a:solidFill>
                <a:schemeClr val="bg1"/>
              </a:solidFill>
              <a:ea typeface="SimSun"/>
              <a:cs typeface="Arial" pitchFamily="34" charset="0"/>
            </a:endParaRPr>
          </a:p>
          <a:p>
            <a:pPr marL="300038" indent="-350838" defTabSz="908050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dirty="0">
                <a:solidFill>
                  <a:schemeClr val="bg1"/>
                </a:solidFill>
                <a:ea typeface="SimSun"/>
                <a:cs typeface="Arial" pitchFamily="34" charset="0"/>
              </a:rPr>
              <a:t>Does things the way they should </a:t>
            </a:r>
            <a:r>
              <a:rPr lang="pl-PL" altLang="zh-CN" dirty="0">
                <a:solidFill>
                  <a:schemeClr val="bg1"/>
                </a:solidFill>
                <a:ea typeface="SimSun"/>
                <a:cs typeface="Arial" pitchFamily="34" charset="0"/>
              </a:rPr>
              <a:t>be</a:t>
            </a:r>
            <a:r>
              <a:rPr lang="en-US" altLang="zh-CN" dirty="0">
                <a:solidFill>
                  <a:schemeClr val="bg1"/>
                </a:solidFill>
                <a:ea typeface="SimSun"/>
                <a:cs typeface="Arial" pitchFamily="34" charset="0"/>
              </a:rPr>
              <a:t> done.</a:t>
            </a:r>
          </a:p>
        </p:txBody>
      </p:sp>
      <p:sp>
        <p:nvSpPr>
          <p:cNvPr id="18" name="Text Box 8">
            <a:extLst>
              <a:ext uri="{FF2B5EF4-FFF2-40B4-BE49-F238E27FC236}">
                <a16:creationId xmlns:a16="http://schemas.microsoft.com/office/drawing/2014/main" id="{818D4539-6157-FD44-CE02-A7BB2E1FA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1836" y="4674007"/>
            <a:ext cx="9763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kumimoji="1" lang="pl-PL" sz="2000" b="1" dirty="0">
                <a:solidFill>
                  <a:srgbClr val="000000"/>
                </a:solidFill>
                <a:latin typeface="Tahoma" charset="0"/>
              </a:rPr>
              <a:t>Assurer</a:t>
            </a:r>
            <a:endParaRPr kumimoji="1" lang="en-US" sz="2000" b="1" dirty="0">
              <a:solidFill>
                <a:srgbClr val="000000"/>
              </a:solidFill>
              <a:latin typeface="Tahoma" charset="0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A6C0E10E-4A74-A4C5-6B50-3C10796BB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936" y="1529170"/>
            <a:ext cx="1157288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7">
            <a:extLst>
              <a:ext uri="{FF2B5EF4-FFF2-40B4-BE49-F238E27FC236}">
                <a16:creationId xmlns:a16="http://schemas.microsoft.com/office/drawing/2014/main" id="{12A58634-5CE5-A9CB-2D55-7EEF3066A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4924" y="1481545"/>
            <a:ext cx="6203950" cy="1381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00038" indent="-350838" defTabSz="908050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dirty="0">
                <a:solidFill>
                  <a:schemeClr val="bg1"/>
                </a:solidFill>
                <a:ea typeface="SimSun"/>
                <a:cs typeface="Arial" pitchFamily="34" charset="0"/>
              </a:rPr>
              <a:t>Pleasant, friendly, calm, helpful.</a:t>
            </a:r>
            <a:endParaRPr lang="pl-PL" altLang="zh-CN" dirty="0">
              <a:solidFill>
                <a:schemeClr val="bg1"/>
              </a:solidFill>
              <a:ea typeface="SimSun"/>
              <a:cs typeface="Arial" pitchFamily="34" charset="0"/>
            </a:endParaRPr>
          </a:p>
          <a:p>
            <a:pPr marL="300038" indent="-350838" defTabSz="908050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dirty="0">
                <a:solidFill>
                  <a:schemeClr val="bg1"/>
                </a:solidFill>
                <a:ea typeface="SimSun"/>
                <a:cs typeface="Arial" pitchFamily="34" charset="0"/>
              </a:rPr>
              <a:t>Doesn’t put themselves first.</a:t>
            </a:r>
            <a:endParaRPr lang="pl-PL" altLang="zh-CN" dirty="0">
              <a:solidFill>
                <a:schemeClr val="bg1"/>
              </a:solidFill>
              <a:ea typeface="SimSun"/>
              <a:cs typeface="Arial" pitchFamily="34" charset="0"/>
            </a:endParaRPr>
          </a:p>
          <a:p>
            <a:pPr marL="300038" indent="-350838" defTabSz="908050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dirty="0">
                <a:solidFill>
                  <a:schemeClr val="bg1"/>
                </a:solidFill>
                <a:ea typeface="SimSun"/>
                <a:cs typeface="Arial" pitchFamily="34" charset="0"/>
              </a:rPr>
              <a:t>Understands people.</a:t>
            </a:r>
          </a:p>
        </p:txBody>
      </p:sp>
      <p:sp>
        <p:nvSpPr>
          <p:cNvPr id="21" name="Text Box 8">
            <a:extLst>
              <a:ext uri="{FF2B5EF4-FFF2-40B4-BE49-F238E27FC236}">
                <a16:creationId xmlns:a16="http://schemas.microsoft.com/office/drawing/2014/main" id="{EC0383B8-C047-1122-D842-DB7B95C3D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2936" y="1183095"/>
            <a:ext cx="15176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kumimoji="1" lang="pl-PL" sz="2000" b="1" dirty="0">
                <a:solidFill>
                  <a:srgbClr val="000000"/>
                </a:solidFill>
                <a:latin typeface="Tahoma" charset="0"/>
              </a:rPr>
              <a:t>Participator</a:t>
            </a:r>
            <a:endParaRPr kumimoji="1" lang="en-US" sz="2000" b="1" dirty="0">
              <a:solidFill>
                <a:srgbClr val="00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956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801" y="324864"/>
            <a:ext cx="8081654" cy="610863"/>
          </a:xfrm>
        </p:spPr>
        <p:txBody>
          <a:bodyPr/>
          <a:lstStyle/>
          <a:p>
            <a:r>
              <a:rPr lang="en-US" dirty="0"/>
              <a:t>Extended DISC - Team Roles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7C562179-327F-3A92-34EF-4AE75E4D9A9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668463" y="6610349"/>
            <a:ext cx="2523537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C1B8125-F65E-81C7-FA3D-239E148C1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123" y="3861057"/>
            <a:ext cx="1173163" cy="120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091D65E6-175D-07E9-D05A-328B63433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536" y="2073532"/>
            <a:ext cx="11811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F52C9C7B-C9D5-CD14-1E44-EF31B52AAC34}"/>
              </a:ext>
            </a:extLst>
          </p:cNvPr>
          <p:cNvSpPr txBox="1">
            <a:spLocks noChangeArrowheads="1"/>
          </p:cNvSpPr>
          <p:nvPr/>
        </p:nvSpPr>
        <p:spPr>
          <a:xfrm>
            <a:off x="3366461" y="2089407"/>
            <a:ext cx="6519862" cy="147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8" indent="-350838" defTabSz="909638"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900" dirty="0">
                <a:ea typeface="SimSun"/>
                <a:cs typeface="Arial" pitchFamily="34" charset="0"/>
              </a:rPr>
              <a:t>Seeks perfection, pedantic, pertinacious, inquiring.</a:t>
            </a:r>
            <a:endParaRPr lang="pl-PL" altLang="zh-CN" sz="1900" dirty="0">
              <a:ea typeface="SimSun"/>
              <a:cs typeface="Arial" pitchFamily="34" charset="0"/>
            </a:endParaRPr>
          </a:p>
          <a:p>
            <a:pPr marL="350838" indent="-350838" defTabSz="909638"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900" dirty="0">
                <a:ea typeface="SimSun"/>
                <a:cs typeface="Arial" pitchFamily="34" charset="0"/>
              </a:rPr>
              <a:t>Examines why things are the way they are.</a:t>
            </a:r>
            <a:endParaRPr lang="pl-PL" altLang="zh-CN" sz="1900" dirty="0">
              <a:ea typeface="SimSun"/>
              <a:cs typeface="Arial" pitchFamily="34" charset="0"/>
            </a:endParaRPr>
          </a:p>
          <a:p>
            <a:pPr marL="350838" indent="-350838" defTabSz="909638"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900" dirty="0">
                <a:ea typeface="SimSun"/>
                <a:cs typeface="Arial" pitchFamily="34" charset="0"/>
              </a:rPr>
              <a:t>Notices details.</a:t>
            </a:r>
            <a:endParaRPr lang="en-US" altLang="en-US" sz="1900" dirty="0">
              <a:ea typeface="SimSun"/>
              <a:cs typeface="Arial" pitchFamily="34" charset="0"/>
            </a:endParaRP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F123A053-1052-8ABD-A43B-B39305B4B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6536" y="1644907"/>
            <a:ext cx="12334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kumimoji="1" lang="pl-PL" sz="2000" b="1" dirty="0">
                <a:solidFill>
                  <a:srgbClr val="000000"/>
                </a:solidFill>
                <a:latin typeface="Tahoma" charset="0"/>
              </a:rPr>
              <a:t>Specialist</a:t>
            </a:r>
            <a:endParaRPr kumimoji="1" lang="en-US" sz="2000" b="1" dirty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C5D6516F-B135-CC3D-997D-E3957993B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6461" y="3711832"/>
            <a:ext cx="6203950" cy="1692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0838" indent="-350838" defTabSz="909638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900" dirty="0">
                <a:solidFill>
                  <a:schemeClr val="bg1"/>
                </a:solidFill>
                <a:ea typeface="SimSun"/>
                <a:cs typeface="Arial" pitchFamily="34" charset="0"/>
              </a:rPr>
              <a:t>Focused on the facts, creative, demanding.</a:t>
            </a:r>
            <a:endParaRPr lang="pl-PL" altLang="zh-CN" sz="1900" dirty="0">
              <a:solidFill>
                <a:schemeClr val="bg1"/>
              </a:solidFill>
              <a:ea typeface="SimSun"/>
              <a:cs typeface="Arial" pitchFamily="34" charset="0"/>
            </a:endParaRPr>
          </a:p>
          <a:p>
            <a:pPr marL="350838" indent="-350838" defTabSz="909638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900" dirty="0">
                <a:solidFill>
                  <a:schemeClr val="bg1"/>
                </a:solidFill>
                <a:ea typeface="SimSun"/>
                <a:cs typeface="Arial" pitchFamily="34" charset="0"/>
              </a:rPr>
              <a:t>Analytical, distant.</a:t>
            </a:r>
            <a:endParaRPr lang="pl-PL" altLang="zh-CN" sz="1900" dirty="0">
              <a:solidFill>
                <a:schemeClr val="bg1"/>
              </a:solidFill>
              <a:ea typeface="SimSun"/>
              <a:cs typeface="Arial" pitchFamily="34" charset="0"/>
            </a:endParaRPr>
          </a:p>
          <a:p>
            <a:pPr marL="350838" indent="-350838" defTabSz="909638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900" dirty="0">
                <a:solidFill>
                  <a:schemeClr val="bg1"/>
                </a:solidFill>
                <a:ea typeface="SimSun"/>
                <a:cs typeface="Arial" pitchFamily="34" charset="0"/>
              </a:rPr>
              <a:t>Produces brand new ideas.</a:t>
            </a:r>
            <a:endParaRPr lang="pl-PL" altLang="zh-CN" sz="1900" dirty="0">
              <a:solidFill>
                <a:schemeClr val="bg1"/>
              </a:solidFill>
              <a:ea typeface="SimSun"/>
              <a:cs typeface="Arial" pitchFamily="34" charset="0"/>
            </a:endParaRPr>
          </a:p>
          <a:p>
            <a:pPr marL="350838" indent="-350838" defTabSz="909638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900" dirty="0">
                <a:solidFill>
                  <a:schemeClr val="bg1"/>
                </a:solidFill>
                <a:ea typeface="SimSun"/>
                <a:cs typeface="Arial" pitchFamily="34" charset="0"/>
              </a:rPr>
              <a:t>Demands a lot from everybody.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1F03D979-7897-E4A8-137C-37426BDA8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9398" y="3530857"/>
            <a:ext cx="13081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kumimoji="1" lang="pl-PL" sz="2000" b="1" dirty="0">
                <a:solidFill>
                  <a:srgbClr val="000000"/>
                </a:solidFill>
                <a:latin typeface="Tahoma" charset="0"/>
              </a:rPr>
              <a:t>Developer</a:t>
            </a:r>
            <a:endParaRPr kumimoji="1" lang="en-US" sz="2000" b="1" dirty="0">
              <a:solidFill>
                <a:srgbClr val="00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719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9315B-8AAE-A946-ABBF-894F2E4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801" y="324864"/>
            <a:ext cx="8081654" cy="610863"/>
          </a:xfrm>
        </p:spPr>
        <p:txBody>
          <a:bodyPr/>
          <a:lstStyle/>
          <a:p>
            <a:r>
              <a:rPr lang="en-US" dirty="0"/>
              <a:t>Extended DISC - Team Roles</a:t>
            </a:r>
          </a:p>
        </p:txBody>
      </p:sp>
      <p:sp>
        <p:nvSpPr>
          <p:cNvPr id="25" name="Footer Placeholder 2">
            <a:extLst>
              <a:ext uri="{FF2B5EF4-FFF2-40B4-BE49-F238E27FC236}">
                <a16:creationId xmlns:a16="http://schemas.microsoft.com/office/drawing/2014/main" id="{17FCD61F-7D59-E73D-89E5-4B5AD5E869C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668463" y="6610349"/>
            <a:ext cx="2523537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97AC19B5-27E6-DFF5-4273-A7ADC2686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453" y="1902710"/>
            <a:ext cx="1192213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1E9AC090-DA32-5E07-D3FE-A101DDB7C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6228" y="2026535"/>
            <a:ext cx="6235700" cy="147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350838" indent="-350838" defTabSz="909638">
              <a:lnSpc>
                <a:spcPct val="90000"/>
              </a:lnSpc>
              <a:spcBef>
                <a:spcPts val="563"/>
              </a:spcBef>
              <a:buClr>
                <a:srgbClr val="C00000"/>
              </a:buClr>
              <a:buSzPct val="100000"/>
              <a:buFont typeface="Wingdings" pitchFamily="2" charset="2"/>
              <a:buChar char="§"/>
              <a:defRPr sz="1900">
                <a:solidFill>
                  <a:schemeClr val="bg1"/>
                </a:solidFill>
                <a:ea typeface="SimSun"/>
                <a:cs typeface="Arial" pitchFamily="34" charset="0"/>
              </a:defRPr>
            </a:lvl1pPr>
          </a:lstStyle>
          <a:p>
            <a:pPr>
              <a:buClr>
                <a:srgbClr val="7BBE56"/>
              </a:buClr>
            </a:pPr>
            <a:r>
              <a:rPr lang="en-US" altLang="zh-CN" dirty="0"/>
              <a:t>Prudent, target-minded, demanding, systematic.</a:t>
            </a:r>
            <a:endParaRPr lang="pl-PL" altLang="zh-CN" dirty="0"/>
          </a:p>
          <a:p>
            <a:pPr>
              <a:buClr>
                <a:srgbClr val="7BBE56"/>
              </a:buClr>
            </a:pPr>
            <a:r>
              <a:rPr lang="en-US" altLang="zh-CN" dirty="0"/>
              <a:t>Holds on to their outlook.</a:t>
            </a:r>
            <a:endParaRPr lang="pl-PL" altLang="zh-CN" dirty="0"/>
          </a:p>
          <a:p>
            <a:pPr>
              <a:buClr>
                <a:srgbClr val="7BBE56"/>
              </a:buClr>
            </a:pPr>
            <a:r>
              <a:rPr lang="en-US" altLang="zh-CN" dirty="0"/>
              <a:t>Goes where they want.</a:t>
            </a:r>
          </a:p>
        </p:txBody>
      </p:sp>
      <p:sp>
        <p:nvSpPr>
          <p:cNvPr id="14" name="Text Box 6">
            <a:extLst>
              <a:ext uri="{FF2B5EF4-FFF2-40B4-BE49-F238E27FC236}">
                <a16:creationId xmlns:a16="http://schemas.microsoft.com/office/drawing/2014/main" id="{04AF4B6E-A926-CBEC-6ED9-22E4C0A65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0903" y="1558223"/>
            <a:ext cx="9890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kumimoji="1" lang="pl-PL" sz="2000" b="1" dirty="0">
                <a:solidFill>
                  <a:srgbClr val="000000"/>
                </a:solidFill>
                <a:latin typeface="Tahoma" charset="0"/>
              </a:rPr>
              <a:t>Planner</a:t>
            </a:r>
            <a:endParaRPr kumimoji="1" lang="en-US" sz="2000" b="1" dirty="0">
              <a:solidFill>
                <a:srgbClr val="000000"/>
              </a:solidFill>
              <a:latin typeface="Tahoma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A84AD1D7-81DE-6B17-C433-97F381D1D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03" y="4057088"/>
            <a:ext cx="1171575" cy="120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7">
            <a:extLst>
              <a:ext uri="{FF2B5EF4-FFF2-40B4-BE49-F238E27FC236}">
                <a16:creationId xmlns:a16="http://schemas.microsoft.com/office/drawing/2014/main" id="{DAA8688E-AAD4-2F18-E229-942886373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6228" y="4138991"/>
            <a:ext cx="6203950" cy="1381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0838" indent="-350838" defTabSz="909638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900" dirty="0">
                <a:solidFill>
                  <a:schemeClr val="bg1"/>
                </a:solidFill>
                <a:ea typeface="SimSun"/>
                <a:cs typeface="Arial" pitchFamily="34" charset="0"/>
              </a:rPr>
              <a:t>Friendly, accurate, justifying, modest, open.</a:t>
            </a:r>
            <a:endParaRPr lang="pl-PL" altLang="zh-CN" sz="1900" dirty="0">
              <a:solidFill>
                <a:schemeClr val="bg1"/>
              </a:solidFill>
              <a:ea typeface="SimSun"/>
              <a:cs typeface="Arial" pitchFamily="34" charset="0"/>
            </a:endParaRPr>
          </a:p>
          <a:p>
            <a:pPr marL="350838" indent="-350838" defTabSz="909638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900" dirty="0">
                <a:solidFill>
                  <a:schemeClr val="bg1"/>
                </a:solidFill>
                <a:ea typeface="SimSun"/>
                <a:cs typeface="Arial" pitchFamily="34" charset="0"/>
              </a:rPr>
              <a:t>Understands different opinions.</a:t>
            </a:r>
            <a:endParaRPr lang="pl-PL" altLang="zh-CN" sz="1900" dirty="0">
              <a:solidFill>
                <a:schemeClr val="bg1"/>
              </a:solidFill>
              <a:ea typeface="SimSun"/>
              <a:cs typeface="Arial" pitchFamily="34" charset="0"/>
            </a:endParaRPr>
          </a:p>
          <a:p>
            <a:pPr marL="350838" indent="-350838" defTabSz="909638">
              <a:lnSpc>
                <a:spcPct val="90000"/>
              </a:lnSpc>
              <a:spcBef>
                <a:spcPts val="563"/>
              </a:spcBef>
              <a:buClr>
                <a:srgbClr val="7BBE56"/>
              </a:buClr>
              <a:buSzPct val="100000"/>
              <a:buFont typeface="Wingdings" pitchFamily="2" charset="2"/>
              <a:buChar char="§"/>
            </a:pPr>
            <a:r>
              <a:rPr lang="en-US" altLang="zh-CN" sz="1900" dirty="0">
                <a:solidFill>
                  <a:schemeClr val="bg1"/>
                </a:solidFill>
                <a:ea typeface="SimSun"/>
                <a:cs typeface="Arial" pitchFamily="34" charset="0"/>
              </a:rPr>
              <a:t>Explains why things are the way they are.</a:t>
            </a:r>
          </a:p>
        </p:txBody>
      </p:sp>
      <p:sp>
        <p:nvSpPr>
          <p:cNvPr id="24" name="Text Box 8">
            <a:extLst>
              <a:ext uri="{FF2B5EF4-FFF2-40B4-BE49-F238E27FC236}">
                <a16:creationId xmlns:a16="http://schemas.microsoft.com/office/drawing/2014/main" id="{A6E558AB-FBB0-0B7D-0C56-3D1203F89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590" y="3603063"/>
            <a:ext cx="18891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kumimoji="1" lang="pl-PL" sz="2000" b="1">
                <a:solidFill>
                  <a:srgbClr val="000000"/>
                </a:solidFill>
                <a:latin typeface="Tahoma" charset="0"/>
              </a:rPr>
              <a:t>Communicator</a:t>
            </a:r>
            <a:endParaRPr kumimoji="1" lang="en-US" sz="2000" b="1">
              <a:solidFill>
                <a:srgbClr val="00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025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2F007AF-B3B3-4BBC-9990-D46E31738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 flipH="1">
            <a:off x="0" y="0"/>
            <a:ext cx="12191998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04A28-E62C-2E4A-A2A4-AD85CB61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681" y="3213217"/>
            <a:ext cx="3039888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Team Roles in Detail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EE753-BEBB-4348-896E-73627FDDC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94680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074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Changer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8CC7E94-584C-159B-9993-E91697F43472}"/>
              </a:ext>
            </a:extLst>
          </p:cNvPr>
          <p:cNvSpPr txBox="1">
            <a:spLocks noChangeArrowheads="1"/>
          </p:cNvSpPr>
          <p:nvPr/>
        </p:nvSpPr>
        <p:spPr>
          <a:xfrm>
            <a:off x="992962" y="2237171"/>
            <a:ext cx="4729163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The group's lone wolf who wants to have control over themselves and their actions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Does not care about titles or status, but believes that they’re above them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Has an answer ready for most questions and is not afraid to give their opinion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NZ" sz="1600" dirty="0">
                <a:solidFill>
                  <a:srgbClr val="1B75BC"/>
                </a:solidFill>
              </a:rPr>
              <a:t>S</a:t>
            </a:r>
            <a:r>
              <a:rPr lang="pl-PL" sz="1600" dirty="0">
                <a:solidFill>
                  <a:srgbClr val="1B75BC"/>
                </a:solidFill>
              </a:rPr>
              <a:t>ome</a:t>
            </a:r>
            <a:r>
              <a:rPr lang="en-US" sz="1600" dirty="0">
                <a:solidFill>
                  <a:srgbClr val="1B75BC"/>
                </a:solidFill>
              </a:rPr>
              <a:t> see </a:t>
            </a:r>
            <a:r>
              <a:rPr lang="en-NZ" sz="1600" dirty="0">
                <a:solidFill>
                  <a:srgbClr val="1B75BC"/>
                </a:solidFill>
              </a:rPr>
              <a:t>them</a:t>
            </a:r>
            <a:r>
              <a:rPr lang="en-US" sz="1600" dirty="0">
                <a:solidFill>
                  <a:srgbClr val="1B75BC"/>
                </a:solidFill>
              </a:rPr>
              <a:t> as frightening and believe they underestimate others at times</a:t>
            </a:r>
            <a:r>
              <a:rPr lang="pl-PL" sz="1600" dirty="0">
                <a:solidFill>
                  <a:srgbClr val="1B75BC"/>
                </a:solidFill>
              </a:rPr>
              <a:t>; i</a:t>
            </a:r>
            <a:r>
              <a:rPr lang="en-US" sz="1600" dirty="0">
                <a:solidFill>
                  <a:srgbClr val="1B75BC"/>
                </a:solidFill>
              </a:rPr>
              <a:t>n reality they want others to first show what they can achieve</a:t>
            </a:r>
            <a:r>
              <a:rPr lang="pl-PL" sz="1600" dirty="0">
                <a:solidFill>
                  <a:srgbClr val="1B75BC"/>
                </a:solidFill>
              </a:rPr>
              <a:t>; only</a:t>
            </a:r>
            <a:r>
              <a:rPr lang="en-US" sz="1600" dirty="0">
                <a:solidFill>
                  <a:srgbClr val="1B75BC"/>
                </a:solidFill>
              </a:rPr>
              <a:t> then will they give them their attention and accept them into their group</a:t>
            </a:r>
            <a:endParaRPr lang="pl-PL" sz="1600" dirty="0">
              <a:solidFill>
                <a:srgbClr val="1B75BC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D35595F-3FB4-33C6-897F-90288F32390D}"/>
              </a:ext>
            </a:extLst>
          </p:cNvPr>
          <p:cNvSpPr txBox="1">
            <a:spLocks noChangeArrowheads="1"/>
          </p:cNvSpPr>
          <p:nvPr/>
        </p:nvSpPr>
        <p:spPr>
          <a:xfrm>
            <a:off x="6355098" y="2237170"/>
            <a:ext cx="3971925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Constantly looks for challenges and isn’t afraid of the unknown</a:t>
            </a:r>
            <a:r>
              <a:rPr lang="pl-PL" dirty="0">
                <a:solidFill>
                  <a:srgbClr val="1B75BC"/>
                </a:solidFill>
              </a:rPr>
              <a:t>; routines</a:t>
            </a:r>
            <a:r>
              <a:rPr lang="en-US" dirty="0">
                <a:solidFill>
                  <a:srgbClr val="1B75BC"/>
                </a:solidFill>
              </a:rPr>
              <a:t> bore them quickly</a:t>
            </a:r>
          </a:p>
          <a:p>
            <a:pPr marL="271463" indent="-271463">
              <a:defRPr/>
            </a:pPr>
            <a:r>
              <a:rPr lang="en-NZ" dirty="0">
                <a:solidFill>
                  <a:srgbClr val="1B75BC"/>
                </a:solidFill>
              </a:rPr>
              <a:t>W</a:t>
            </a:r>
            <a:r>
              <a:rPr lang="pl-PL" dirty="0">
                <a:solidFill>
                  <a:srgbClr val="1B75BC"/>
                </a:solidFill>
              </a:rPr>
              <a:t>ants</a:t>
            </a:r>
            <a:r>
              <a:rPr lang="en-US" dirty="0">
                <a:solidFill>
                  <a:srgbClr val="1B75BC"/>
                </a:solidFill>
              </a:rPr>
              <a:t> to be in the front line developing new things and creating something unique</a:t>
            </a:r>
            <a:endParaRPr lang="pl-PL" dirty="0">
              <a:solidFill>
                <a:srgbClr val="1B75BC"/>
              </a:solidFill>
            </a:endParaRPr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Finds it very unpleasant to admit defeat and to go back</a:t>
            </a:r>
            <a:endParaRPr lang="pl-PL" dirty="0">
              <a:solidFill>
                <a:srgbClr val="1B75BC"/>
              </a:solidFill>
            </a:endParaRPr>
          </a:p>
          <a:p>
            <a:pPr marL="271463" indent="-271463">
              <a:defRPr/>
            </a:pPr>
            <a:r>
              <a:rPr lang="en-NZ" dirty="0">
                <a:solidFill>
                  <a:srgbClr val="1B75BC"/>
                </a:solidFill>
              </a:rPr>
              <a:t>A</a:t>
            </a:r>
            <a:r>
              <a:rPr lang="en-US" dirty="0">
                <a:solidFill>
                  <a:srgbClr val="1B75BC"/>
                </a:solidFill>
              </a:rPr>
              <a:t>s a goal orientated person, they’re ready to adapt to new groups and situations </a:t>
            </a:r>
            <a:endParaRPr lang="pl-PL" dirty="0">
              <a:solidFill>
                <a:srgbClr val="1B75BC"/>
              </a:solidFill>
            </a:endParaRPr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Does not live in the past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4ABD2CDF-480C-1A78-07A5-680AA90F4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98" y="584419"/>
            <a:ext cx="11684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627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30" y="535115"/>
            <a:ext cx="7532277" cy="610863"/>
          </a:xfrm>
        </p:spPr>
        <p:txBody>
          <a:bodyPr/>
          <a:lstStyle/>
          <a:p>
            <a:r>
              <a:rPr lang="pl-PL" dirty="0"/>
              <a:t>Changer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C83B8AE-BFB9-324D-F237-9A6AE4B85FFB}"/>
              </a:ext>
            </a:extLst>
          </p:cNvPr>
          <p:cNvSpPr txBox="1">
            <a:spLocks noChangeArrowheads="1"/>
          </p:cNvSpPr>
          <p:nvPr/>
        </p:nvSpPr>
        <p:spPr>
          <a:xfrm>
            <a:off x="1022744" y="1618674"/>
            <a:ext cx="5587781" cy="41330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attitude toward teamwork</a:t>
            </a:r>
          </a:p>
          <a:p>
            <a:pPr marL="43200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Real waste of time</a:t>
            </a:r>
          </a:p>
          <a:p>
            <a:pPr marL="43200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lot of idle talk</a:t>
            </a:r>
          </a:p>
          <a:p>
            <a:pPr marL="43200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means for getting information from others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300" b="1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in a team</a:t>
            </a:r>
          </a:p>
          <a:p>
            <a:pPr marL="8640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Putting across their own message</a:t>
            </a:r>
          </a:p>
          <a:p>
            <a:pPr marL="8640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Deciding what will be discussed</a:t>
            </a:r>
          </a:p>
          <a:p>
            <a:pPr marL="8640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Challenging to a debate</a:t>
            </a:r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b="1" dirty="0"/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as a decision maker</a:t>
            </a:r>
          </a:p>
          <a:p>
            <a:pPr marL="13320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Wants to participate in decision making</a:t>
            </a:r>
          </a:p>
          <a:p>
            <a:pPr marL="13320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Makes courageous decisions</a:t>
            </a:r>
          </a:p>
          <a:p>
            <a:pPr marL="13320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Does not always listen to others</a:t>
            </a:r>
          </a:p>
          <a:p>
            <a:pPr marL="13320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137160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as a motivator</a:t>
            </a:r>
          </a:p>
          <a:p>
            <a:pPr marL="18000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Motivates with toughness</a:t>
            </a:r>
          </a:p>
          <a:p>
            <a:pPr marL="18000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Rouses to a fight</a:t>
            </a:r>
          </a:p>
          <a:p>
            <a:pPr marL="18000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Doesn’t let you become exhausted</a:t>
            </a:r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6EE534C9-1F91-3FB7-A2E4-34EE165ABDB3}"/>
              </a:ext>
            </a:extLst>
          </p:cNvPr>
          <p:cNvSpPr txBox="1">
            <a:spLocks noChangeArrowheads="1"/>
          </p:cNvSpPr>
          <p:nvPr/>
        </p:nvSpPr>
        <p:spPr>
          <a:xfrm>
            <a:off x="2450582" y="5047321"/>
            <a:ext cx="4260611" cy="12578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64BD19-E4A2-6478-24CA-0B8FDDBCF7B5}"/>
              </a:ext>
            </a:extLst>
          </p:cNvPr>
          <p:cNvSpPr txBox="1"/>
          <p:nvPr/>
        </p:nvSpPr>
        <p:spPr>
          <a:xfrm>
            <a:off x="6711193" y="3880602"/>
            <a:ext cx="6094602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as a performer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Does things quickly and suddenly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Gets bored quickly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Does things their own way</a:t>
            </a:r>
            <a:br>
              <a:rPr lang="en-US" sz="1300" dirty="0">
                <a:solidFill>
                  <a:srgbClr val="1B75BC"/>
                </a:solidFill>
              </a:rPr>
            </a:br>
            <a:endParaRPr lang="en-US" sz="1300" b="1" dirty="0">
              <a:solidFill>
                <a:srgbClr val="1B75BC"/>
              </a:solidFill>
            </a:endParaRPr>
          </a:p>
          <a:p>
            <a:pPr lvl="1">
              <a:defRPr/>
            </a:pPr>
            <a:r>
              <a:rPr lang="en-US" sz="1700" b="1" dirty="0">
                <a:solidFill>
                  <a:srgbClr val="7BBE56"/>
                </a:solidFill>
              </a:rPr>
              <a:t>The benefit the group receives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The group doesn’t get stuck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Brings something new to the group continuously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Puts an idea on the table and figures it out </a:t>
            </a:r>
            <a:r>
              <a:rPr lang="en-US" sz="1300" dirty="0"/>
              <a:t>where the problems lie</a:t>
            </a:r>
          </a:p>
        </p:txBody>
      </p:sp>
    </p:spTree>
    <p:extLst>
      <p:ext uri="{BB962C8B-B14F-4D97-AF65-F5344CB8AC3E}">
        <p14:creationId xmlns:p14="http://schemas.microsoft.com/office/powerpoint/2010/main" val="18884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  <p:bldP spid="4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Changer</a:t>
            </a:r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06E4DF9-127F-4650-8BAA-2521A37885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5505" y="2861866"/>
            <a:ext cx="4838700" cy="574318"/>
          </a:xfrm>
        </p:spPr>
        <p:txBody>
          <a:bodyPr/>
          <a:lstStyle/>
          <a:p>
            <a:pPr marL="361950" indent="-361950" eaLnBrk="1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Influencer</a:t>
            </a:r>
            <a:endParaRPr lang="pl-PL" sz="1600" dirty="0"/>
          </a:p>
          <a:p>
            <a:pPr marL="361950" indent="-361950" eaLnBrk="1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Planner</a:t>
            </a:r>
            <a:endParaRPr lang="pl-PL" sz="1600" dirty="0"/>
          </a:p>
          <a:p>
            <a:pPr marL="361950" indent="-361950" eaLnBrk="1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Developer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03A1E73-C790-447A-974F-B3ADB50149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5213408" cy="315915"/>
          </a:xfrm>
        </p:spPr>
        <p:txBody>
          <a:bodyPr/>
          <a:lstStyle/>
          <a:p>
            <a:r>
              <a:rPr lang="en-US" dirty="0"/>
              <a:t>The easiest way to find a joint rhythm</a:t>
            </a:r>
            <a:br>
              <a:rPr lang="en-US" dirty="0"/>
            </a:br>
            <a:r>
              <a:rPr lang="en-US" dirty="0"/>
              <a:t>- convergent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8569F-8F13-B06A-6379-EE5E859974D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571839" y="6610349"/>
            <a:ext cx="2620161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0" name="Text Placeholder 43">
            <a:extLst>
              <a:ext uri="{FF2B5EF4-FFF2-40B4-BE49-F238E27FC236}">
                <a16:creationId xmlns:a16="http://schemas.microsoft.com/office/drawing/2014/main" id="{0B7F8E2E-FE54-2CCB-F087-E19AB126B12A}"/>
              </a:ext>
            </a:extLst>
          </p:cNvPr>
          <p:cNvSpPr txBox="1">
            <a:spLocks/>
          </p:cNvSpPr>
          <p:nvPr/>
        </p:nvSpPr>
        <p:spPr>
          <a:xfrm>
            <a:off x="6832484" y="2869034"/>
            <a:ext cx="4838700" cy="5743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dirty="0"/>
              <a:t>Influencer</a:t>
            </a:r>
            <a:endParaRPr lang="pl-PL" dirty="0"/>
          </a:p>
          <a:p>
            <a:pPr marL="36195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dirty="0"/>
              <a:t>Planner</a:t>
            </a:r>
            <a:endParaRPr lang="pl-PL" dirty="0"/>
          </a:p>
          <a:p>
            <a:pPr marL="36195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dirty="0"/>
              <a:t>Developer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F6AD205-F7C1-6FEB-0DF5-6821A8E6A7BB}"/>
              </a:ext>
            </a:extLst>
          </p:cNvPr>
          <p:cNvSpPr txBox="1">
            <a:spLocks/>
          </p:cNvSpPr>
          <p:nvPr/>
        </p:nvSpPr>
        <p:spPr>
          <a:xfrm>
            <a:off x="6465466" y="2286000"/>
            <a:ext cx="5572736" cy="315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most difficult way to find a  </a:t>
            </a:r>
            <a:br>
              <a:rPr lang="en-US" dirty="0"/>
            </a:br>
            <a:r>
              <a:rPr lang="en-US" dirty="0"/>
              <a:t>joint rhythm – complementary styles</a:t>
            </a: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A0448BA1-D419-BF55-7816-F5E4AE2C7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416" y="4256086"/>
            <a:ext cx="1797050" cy="184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1238F1E8-817A-74B7-476C-31F834D34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53" y="3946523"/>
            <a:ext cx="752475" cy="77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7">
            <a:extLst>
              <a:ext uri="{FF2B5EF4-FFF2-40B4-BE49-F238E27FC236}">
                <a16:creationId xmlns:a16="http://schemas.microsoft.com/office/drawing/2014/main" id="{CA9F8DAB-9F07-249A-1B10-07545647E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066" y="4779961"/>
            <a:ext cx="769937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9BF59688-5079-D7C0-0D5B-F95D53814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066" y="5649911"/>
            <a:ext cx="758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9">
            <a:extLst>
              <a:ext uri="{FF2B5EF4-FFF2-40B4-BE49-F238E27FC236}">
                <a16:creationId xmlns:a16="http://schemas.microsoft.com/office/drawing/2014/main" id="{FB7FEFD4-8607-FA3A-8EF1-305BB5783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466" y="3935411"/>
            <a:ext cx="758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0">
            <a:extLst>
              <a:ext uri="{FF2B5EF4-FFF2-40B4-BE49-F238E27FC236}">
                <a16:creationId xmlns:a16="http://schemas.microsoft.com/office/drawing/2014/main" id="{AD5D0D3A-940F-DFA8-46CF-45B308C94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578" y="4795836"/>
            <a:ext cx="74771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1">
            <a:extLst>
              <a:ext uri="{FF2B5EF4-FFF2-40B4-BE49-F238E27FC236}">
                <a16:creationId xmlns:a16="http://schemas.microsoft.com/office/drawing/2014/main" id="{0B9DEF82-B200-3BB4-3D1F-2DECF95AF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341" y="5640386"/>
            <a:ext cx="754062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37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Influencer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8CC7E94-584C-159B-9993-E91697F43472}"/>
              </a:ext>
            </a:extLst>
          </p:cNvPr>
          <p:cNvSpPr txBox="1">
            <a:spLocks noChangeArrowheads="1"/>
          </p:cNvSpPr>
          <p:nvPr/>
        </p:nvSpPr>
        <p:spPr>
          <a:xfrm>
            <a:off x="992962" y="2237171"/>
            <a:ext cx="4729163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Someone who creates ideas and wants to move forward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Good at influencing others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Does not hesitate nor deliberate but believes in their instinct and spontaneity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Likes change and taking part in many different kinds of groups, situations and roles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Others see them as an open and sociable person but somewhat superficial and self-absorbed; in reality, they’re so active that they don’t have time to stop and think about others, even if they’d like to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D35595F-3FB4-33C6-897F-90288F32390D}"/>
              </a:ext>
            </a:extLst>
          </p:cNvPr>
          <p:cNvSpPr txBox="1">
            <a:spLocks noChangeArrowheads="1"/>
          </p:cNvSpPr>
          <p:nvPr/>
        </p:nvSpPr>
        <p:spPr>
          <a:xfrm>
            <a:off x="6355098" y="2237170"/>
            <a:ext cx="3971925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Likes to express their opinions and tries to persuade others to agree</a:t>
            </a:r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Not a very patient listener</a:t>
            </a:r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Has to stand out in a group somehow; they find it awful to be an average person in an average group</a:t>
            </a:r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Concentrating on one thing is difficult for them; they’re better at creating and starting ideas than implementing them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9753193F-7117-1B15-3C69-78D6254C1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98" y="586800"/>
            <a:ext cx="1163637" cy="119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518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30" y="535115"/>
            <a:ext cx="7532277" cy="610863"/>
          </a:xfrm>
        </p:spPr>
        <p:txBody>
          <a:bodyPr/>
          <a:lstStyle/>
          <a:p>
            <a:r>
              <a:rPr lang="pl-PL" dirty="0"/>
              <a:t>Influencer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C83B8AE-BFB9-324D-F237-9A6AE4B85FFB}"/>
              </a:ext>
            </a:extLst>
          </p:cNvPr>
          <p:cNvSpPr txBox="1">
            <a:spLocks noChangeArrowheads="1"/>
          </p:cNvSpPr>
          <p:nvPr/>
        </p:nvSpPr>
        <p:spPr>
          <a:xfrm>
            <a:off x="729129" y="1543173"/>
            <a:ext cx="5227054" cy="41330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attitude toward teamwork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means to get people's attention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way to get the group motivated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possibility to delegate boring routines away</a:t>
            </a:r>
          </a:p>
          <a:p>
            <a:pPr marL="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in a team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The one who gives a push to a conversation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The one who introduces new thoughts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The one who stops hesitation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900" dirty="0"/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as a decision maker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Wants to make quick decisions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Brings up decisive ideas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Does not </a:t>
            </a:r>
            <a:r>
              <a:rPr lang="en-US" sz="1300" dirty="0" err="1"/>
              <a:t>analyse</a:t>
            </a:r>
            <a:r>
              <a:rPr lang="en-US" sz="1300" dirty="0"/>
              <a:t> all the alternatives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137160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b="1" dirty="0">
                <a:solidFill>
                  <a:srgbClr val="7BBE56"/>
                </a:solidFill>
              </a:rPr>
              <a:t>Their role as a motivator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Creates group enthusiasm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Motivates by speaking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Supports and encourages</a:t>
            </a:r>
            <a:endParaRPr lang="en-US" sz="1300" b="1" dirty="0"/>
          </a:p>
          <a:p>
            <a:pPr marL="100965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300" dirty="0"/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6EE534C9-1F91-3FB7-A2E4-34EE165ABDB3}"/>
              </a:ext>
            </a:extLst>
          </p:cNvPr>
          <p:cNvSpPr txBox="1">
            <a:spLocks noChangeArrowheads="1"/>
          </p:cNvSpPr>
          <p:nvPr/>
        </p:nvSpPr>
        <p:spPr>
          <a:xfrm>
            <a:off x="2450582" y="5047321"/>
            <a:ext cx="4260611" cy="12578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64BD19-E4A2-6478-24CA-0B8FDDBCF7B5}"/>
              </a:ext>
            </a:extLst>
          </p:cNvPr>
          <p:cNvSpPr txBox="1"/>
          <p:nvPr/>
        </p:nvSpPr>
        <p:spPr>
          <a:xfrm>
            <a:off x="6711193" y="3880602"/>
            <a:ext cx="5227054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as a performer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Aims at simplicity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Does not keep deliberating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Applies rules</a:t>
            </a:r>
            <a:br>
              <a:rPr lang="en-US" sz="1300" dirty="0">
                <a:solidFill>
                  <a:srgbClr val="1B75BC"/>
                </a:solidFill>
              </a:rPr>
            </a:br>
            <a:endParaRPr lang="en-US" sz="1300" b="1" dirty="0">
              <a:solidFill>
                <a:srgbClr val="1B75BC"/>
              </a:solidFill>
            </a:endParaRPr>
          </a:p>
          <a:p>
            <a:pPr lvl="1">
              <a:defRPr/>
            </a:pPr>
            <a:r>
              <a:rPr lang="en-US" sz="1700" b="1" dirty="0">
                <a:solidFill>
                  <a:srgbClr val="7BBE56"/>
                </a:solidFill>
              </a:rPr>
              <a:t>The benefit the group receives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The group is able to be renewed - does not get stuck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The group's atmosphere remains open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People are included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where the problems lie</a:t>
            </a:r>
          </a:p>
        </p:txBody>
      </p:sp>
    </p:spTree>
    <p:extLst>
      <p:ext uri="{BB962C8B-B14F-4D97-AF65-F5344CB8AC3E}">
        <p14:creationId xmlns:p14="http://schemas.microsoft.com/office/powerpoint/2010/main" val="123421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  <p:bldP spid="4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Influencer</a:t>
            </a:r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06E4DF9-127F-4650-8BAA-2521A37885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5505" y="2861866"/>
            <a:ext cx="4838700" cy="574318"/>
          </a:xfrm>
        </p:spPr>
        <p:txBody>
          <a:bodyPr/>
          <a:lstStyle/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Changer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Stimulator</a:t>
            </a:r>
          </a:p>
          <a:p>
            <a:pPr marL="361950" indent="-361950" eaLnBrk="1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600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03A1E73-C790-447A-974F-B3ADB50149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5213408" cy="315915"/>
          </a:xfrm>
        </p:spPr>
        <p:txBody>
          <a:bodyPr/>
          <a:lstStyle/>
          <a:p>
            <a:r>
              <a:rPr lang="en-US" dirty="0"/>
              <a:t>The easiest way to find a joint rhythm</a:t>
            </a:r>
            <a:br>
              <a:rPr lang="en-US" dirty="0"/>
            </a:br>
            <a:r>
              <a:rPr lang="en-US" dirty="0"/>
              <a:t>- convergent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8569F-8F13-B06A-6379-EE5E859974D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571839" y="6610349"/>
            <a:ext cx="2620161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0" name="Text Placeholder 43">
            <a:extLst>
              <a:ext uri="{FF2B5EF4-FFF2-40B4-BE49-F238E27FC236}">
                <a16:creationId xmlns:a16="http://schemas.microsoft.com/office/drawing/2014/main" id="{0B7F8E2E-FE54-2CCB-F087-E19AB126B12A}"/>
              </a:ext>
            </a:extLst>
          </p:cNvPr>
          <p:cNvSpPr txBox="1">
            <a:spLocks/>
          </p:cNvSpPr>
          <p:nvPr/>
        </p:nvSpPr>
        <p:spPr>
          <a:xfrm>
            <a:off x="6832484" y="2869034"/>
            <a:ext cx="4838700" cy="5743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Doer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Assurer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Specialist</a:t>
            </a:r>
            <a:endParaRPr lang="en-US" dirty="0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F6AD205-F7C1-6FEB-0DF5-6821A8E6A7BB}"/>
              </a:ext>
            </a:extLst>
          </p:cNvPr>
          <p:cNvSpPr txBox="1">
            <a:spLocks/>
          </p:cNvSpPr>
          <p:nvPr/>
        </p:nvSpPr>
        <p:spPr>
          <a:xfrm>
            <a:off x="6465466" y="2286000"/>
            <a:ext cx="5572736" cy="315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most difficult way to find a </a:t>
            </a:r>
            <a:br>
              <a:rPr lang="en-US" dirty="0"/>
            </a:br>
            <a:r>
              <a:rPr lang="en-US" dirty="0"/>
              <a:t>joint rhythm – complementary styles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5196E7B7-1DE8-BEC5-8BAE-E16156EF5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64" y="4454524"/>
            <a:ext cx="1792288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B2E9A21E-55B7-0349-EBE3-993BA2A69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302" y="4500561"/>
            <a:ext cx="754062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0E19FDB3-227F-5310-14E2-6C90F4F61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414" y="5459411"/>
            <a:ext cx="7604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CE786097-0AEA-524A-4B5B-5E9EB3EDF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927" y="4130674"/>
            <a:ext cx="758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EAE9A873-D7FE-4E71-C80C-C32540CEE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689" y="4989511"/>
            <a:ext cx="754063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D4C9D581-0CF7-FE3E-73B9-27AF01472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627" y="5824536"/>
            <a:ext cx="763587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1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Stimulator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8CC7E94-584C-159B-9993-E91697F43472}"/>
              </a:ext>
            </a:extLst>
          </p:cNvPr>
          <p:cNvSpPr txBox="1">
            <a:spLocks noChangeArrowheads="1"/>
          </p:cNvSpPr>
          <p:nvPr/>
        </p:nvSpPr>
        <p:spPr>
          <a:xfrm>
            <a:off x="992962" y="2237171"/>
            <a:ext cx="4729163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An extremely open and positive person who wants to see - and sees - good in every person and in every situation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Seeks positive opportunities and steers away from all negative situations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Lives through their emotions and is able to influence other people's emotions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Others regard them as positive and a person who makes friends easily; some people may also find them superficial and too relaxed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D35595F-3FB4-33C6-897F-90288F32390D}"/>
              </a:ext>
            </a:extLst>
          </p:cNvPr>
          <p:cNvSpPr txBox="1">
            <a:spLocks noChangeArrowheads="1"/>
          </p:cNvSpPr>
          <p:nvPr/>
        </p:nvSpPr>
        <p:spPr>
          <a:xfrm>
            <a:off x="6355098" y="2237170"/>
            <a:ext cx="5154597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defRPr/>
            </a:pPr>
            <a:r>
              <a:rPr lang="en-NZ" dirty="0"/>
              <a:t>In</a:t>
            </a:r>
            <a:r>
              <a:rPr lang="en-US" dirty="0"/>
              <a:t> reality they want to take part in many things; however, they don’t find it necessary to </a:t>
            </a:r>
            <a:r>
              <a:rPr lang="en-US" dirty="0" err="1"/>
              <a:t>analyse</a:t>
            </a:r>
            <a:r>
              <a:rPr lang="en-US" dirty="0"/>
              <a:t> every single thing thoroughly</a:t>
            </a:r>
            <a:endParaRPr lang="pl-PL" dirty="0"/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Knows that reality is different from what we plan it to be</a:t>
            </a:r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Likes to be included in everything and is happy when there are many things going on</a:t>
            </a:r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Doesn’t usually speak their mind if they feel it may annoy the other person or if it might lead to an unpleasant conversation</a:t>
            </a:r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Likes introducing new ideas and attending meetings where new ideas are created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2D7A99D2-13F9-49B4-2C03-49592AE66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98" y="448768"/>
            <a:ext cx="11747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853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30" y="535115"/>
            <a:ext cx="7532277" cy="610863"/>
          </a:xfrm>
        </p:spPr>
        <p:txBody>
          <a:bodyPr/>
          <a:lstStyle/>
          <a:p>
            <a:r>
              <a:rPr lang="en-US" dirty="0"/>
              <a:t>Stimulator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C83B8AE-BFB9-324D-F237-9A6AE4B85FFB}"/>
              </a:ext>
            </a:extLst>
          </p:cNvPr>
          <p:cNvSpPr txBox="1">
            <a:spLocks noChangeArrowheads="1"/>
          </p:cNvSpPr>
          <p:nvPr/>
        </p:nvSpPr>
        <p:spPr>
          <a:xfrm>
            <a:off x="729129" y="1543173"/>
            <a:ext cx="5227054" cy="41330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attitude toward teamwork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means to maintain contact with people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An important channel for giving data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positive way to motivate</a:t>
            </a:r>
          </a:p>
          <a:p>
            <a:pPr marL="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in a team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The one who discusses and chats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The one who brings up new thoughts in a positive manner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The one who maintains a good atmosphere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900" dirty="0"/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as a decision maker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Wants people to decide things together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Does not want to close the lid on final decisions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Wants a solution that everybody is happy with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137160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b="1" dirty="0">
                <a:solidFill>
                  <a:srgbClr val="7BBE56"/>
                </a:solidFill>
              </a:rPr>
              <a:t>Their role as a motivator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Manages to spend time with people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Considers their words in the hope that they’ll make a good impact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Talks a lot and tells stories</a:t>
            </a:r>
          </a:p>
          <a:p>
            <a:pPr marL="100965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300" dirty="0"/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6EE534C9-1F91-3FB7-A2E4-34EE165ABDB3}"/>
              </a:ext>
            </a:extLst>
          </p:cNvPr>
          <p:cNvSpPr txBox="1">
            <a:spLocks noChangeArrowheads="1"/>
          </p:cNvSpPr>
          <p:nvPr/>
        </p:nvSpPr>
        <p:spPr>
          <a:xfrm>
            <a:off x="2450582" y="5047321"/>
            <a:ext cx="4260611" cy="12578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64BD19-E4A2-6478-24CA-0B8FDDBCF7B5}"/>
              </a:ext>
            </a:extLst>
          </p:cNvPr>
          <p:cNvSpPr txBox="1"/>
          <p:nvPr/>
        </p:nvSpPr>
        <p:spPr>
          <a:xfrm>
            <a:off x="6711193" y="3880602"/>
            <a:ext cx="522705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as a performer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Struggles with routine tasks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Does when there are other people doing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May stray from assigned work</a:t>
            </a:r>
            <a:br>
              <a:rPr lang="en-US" sz="1300" dirty="0">
                <a:solidFill>
                  <a:srgbClr val="1B75BC"/>
                </a:solidFill>
              </a:rPr>
            </a:br>
            <a:endParaRPr lang="en-US" sz="1300" b="1" dirty="0">
              <a:solidFill>
                <a:srgbClr val="1B75BC"/>
              </a:solidFill>
            </a:endParaRPr>
          </a:p>
          <a:p>
            <a:pPr lvl="1">
              <a:defRPr/>
            </a:pPr>
            <a:r>
              <a:rPr lang="en-US" sz="1700" b="1" dirty="0">
                <a:solidFill>
                  <a:srgbClr val="7BBE56"/>
                </a:solidFill>
              </a:rPr>
              <a:t>The benefit the group receives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Good atmosphere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New thoughts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Being together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where the problems lie</a:t>
            </a:r>
          </a:p>
        </p:txBody>
      </p:sp>
    </p:spTree>
    <p:extLst>
      <p:ext uri="{BB962C8B-B14F-4D97-AF65-F5344CB8AC3E}">
        <p14:creationId xmlns:p14="http://schemas.microsoft.com/office/powerpoint/2010/main" val="31569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  <p:bldP spid="4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Stimulator</a:t>
            </a:r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06E4DF9-127F-4650-8BAA-2521A37885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5505" y="2861866"/>
            <a:ext cx="4838700" cy="574318"/>
          </a:xfrm>
        </p:spPr>
        <p:txBody>
          <a:bodyPr/>
          <a:lstStyle/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Influencer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Participator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Communicator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03A1E73-C790-447A-974F-B3ADB50149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5213408" cy="315915"/>
          </a:xfrm>
        </p:spPr>
        <p:txBody>
          <a:bodyPr/>
          <a:lstStyle/>
          <a:p>
            <a:r>
              <a:rPr lang="en-US" dirty="0"/>
              <a:t>The easiest way to find a joint rhythm</a:t>
            </a:r>
            <a:br>
              <a:rPr lang="en-US" dirty="0"/>
            </a:br>
            <a:r>
              <a:rPr lang="en-US" dirty="0"/>
              <a:t>- convergent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8569F-8F13-B06A-6379-EE5E859974D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571839" y="6610349"/>
            <a:ext cx="2620161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0" name="Text Placeholder 43">
            <a:extLst>
              <a:ext uri="{FF2B5EF4-FFF2-40B4-BE49-F238E27FC236}">
                <a16:creationId xmlns:a16="http://schemas.microsoft.com/office/drawing/2014/main" id="{0B7F8E2E-FE54-2CCB-F087-E19AB126B12A}"/>
              </a:ext>
            </a:extLst>
          </p:cNvPr>
          <p:cNvSpPr txBox="1">
            <a:spLocks/>
          </p:cNvSpPr>
          <p:nvPr/>
        </p:nvSpPr>
        <p:spPr>
          <a:xfrm>
            <a:off x="6832484" y="2869034"/>
            <a:ext cx="4838700" cy="5743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Specialist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Developer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Assurer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F6AD205-F7C1-6FEB-0DF5-6821A8E6A7BB}"/>
              </a:ext>
            </a:extLst>
          </p:cNvPr>
          <p:cNvSpPr txBox="1">
            <a:spLocks/>
          </p:cNvSpPr>
          <p:nvPr/>
        </p:nvSpPr>
        <p:spPr>
          <a:xfrm>
            <a:off x="6465466" y="2286000"/>
            <a:ext cx="5572736" cy="315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most difficult way to find a </a:t>
            </a:r>
            <a:br>
              <a:rPr lang="en-US" dirty="0"/>
            </a:br>
            <a:r>
              <a:rPr lang="en-US" dirty="0"/>
              <a:t>joint rhythm – complementary styles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921A951D-B258-7E58-4500-3463BF445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068" y="4430711"/>
            <a:ext cx="180975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164636C8-14DF-7348-DD21-CC896FF23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843" y="4116386"/>
            <a:ext cx="752475" cy="77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1879F1FA-0919-4F17-ED78-27FA6FF2B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068" y="4976811"/>
            <a:ext cx="747712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C3CF71D4-5133-E91B-E70A-FCA2554CC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068" y="5832474"/>
            <a:ext cx="757237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A581C4AE-69A5-02EA-9C0B-54D327883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818" y="4105274"/>
            <a:ext cx="763587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FBF352FF-D847-E2E5-7277-0052C8D36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580" y="4972049"/>
            <a:ext cx="758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1">
            <a:extLst>
              <a:ext uri="{FF2B5EF4-FFF2-40B4-BE49-F238E27FC236}">
                <a16:creationId xmlns:a16="http://schemas.microsoft.com/office/drawing/2014/main" id="{D4E1F571-66B5-523B-F442-3B8904546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230" y="5819774"/>
            <a:ext cx="754063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964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Participator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8CC7E94-584C-159B-9993-E91697F43472}"/>
              </a:ext>
            </a:extLst>
          </p:cNvPr>
          <p:cNvSpPr txBox="1">
            <a:spLocks noChangeArrowheads="1"/>
          </p:cNvSpPr>
          <p:nvPr/>
        </p:nvSpPr>
        <p:spPr>
          <a:xfrm>
            <a:off x="964023" y="2237169"/>
            <a:ext cx="4843941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A pleasant and friendly conversationalist who likes to be with familiar people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Likes exchanging thoughts and feelings before moving into action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Finds it important that everyone in the group gets to perform and express their feelings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Others regard them as a person who is easy to be with and who is honest toward everyone, but also someone who does not really express their honest opinion; in reality, they find it extremely unpleasant to bring up negative issues which might offend others, especially if they have to be justified.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D35595F-3FB4-33C6-897F-90288F32390D}"/>
              </a:ext>
            </a:extLst>
          </p:cNvPr>
          <p:cNvSpPr txBox="1">
            <a:spLocks noChangeArrowheads="1"/>
          </p:cNvSpPr>
          <p:nvPr/>
        </p:nvSpPr>
        <p:spPr>
          <a:xfrm>
            <a:off x="6355098" y="2237170"/>
            <a:ext cx="5154597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defRPr/>
            </a:pPr>
            <a:r>
              <a:rPr lang="en-US" dirty="0"/>
              <a:t>Likes working with and being with others</a:t>
            </a:r>
          </a:p>
          <a:p>
            <a:pPr marL="271463" indent="-271463">
              <a:defRPr/>
            </a:pPr>
            <a:r>
              <a:rPr lang="en-US" dirty="0"/>
              <a:t>Doesn’t mind if they have to guide, help or listen to others</a:t>
            </a:r>
            <a:endParaRPr lang="pl-PL" dirty="0"/>
          </a:p>
          <a:p>
            <a:pPr marL="271463" indent="-271463">
              <a:defRPr/>
            </a:pPr>
            <a:r>
              <a:rPr lang="en-NZ" dirty="0" err="1"/>
              <a:t>Thei</a:t>
            </a:r>
            <a:r>
              <a:rPr lang="en-US" dirty="0"/>
              <a:t>r own priorities are not as important to them as having everyone working well together</a:t>
            </a:r>
            <a:endParaRPr lang="pl-PL" dirty="0"/>
          </a:p>
          <a:p>
            <a:pPr marL="271463" indent="-271463">
              <a:defRPr/>
            </a:pPr>
            <a:r>
              <a:rPr lang="en-US" dirty="0"/>
              <a:t>Does not want to decide for others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C0F033E4-9007-269B-A4AE-519DAD4C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98" y="524953"/>
            <a:ext cx="1157287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961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30" y="535115"/>
            <a:ext cx="7532277" cy="610863"/>
          </a:xfrm>
        </p:spPr>
        <p:txBody>
          <a:bodyPr/>
          <a:lstStyle/>
          <a:p>
            <a:r>
              <a:rPr lang="en-US" dirty="0"/>
              <a:t>Participator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C83B8AE-BFB9-324D-F237-9A6AE4B85FFB}"/>
              </a:ext>
            </a:extLst>
          </p:cNvPr>
          <p:cNvSpPr txBox="1">
            <a:spLocks noChangeArrowheads="1"/>
          </p:cNvSpPr>
          <p:nvPr/>
        </p:nvSpPr>
        <p:spPr>
          <a:xfrm>
            <a:off x="729129" y="1543173"/>
            <a:ext cx="5227054" cy="41330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attitude toward teamwork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An extremely important and efficient way to work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way to ensure everybody does what they should do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Teamwork ensures the group stays together</a:t>
            </a:r>
          </a:p>
          <a:p>
            <a:pPr marL="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in a team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The one who finds compromises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listener and a helper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The one who participates and is present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900" dirty="0"/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as a decision maker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Makes decisions, at most, after having heard others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Wouldn't want to be in a decision-making position; makes cautious decisions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137160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b="1" dirty="0">
                <a:solidFill>
                  <a:srgbClr val="7BBE56"/>
                </a:solidFill>
              </a:rPr>
              <a:t>Their role as a motivator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Understands people extremely well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Manages to discuss and listen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Brings up positive thoughts</a:t>
            </a:r>
          </a:p>
          <a:p>
            <a:pPr marL="100965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300" dirty="0"/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6EE534C9-1F91-3FB7-A2E4-34EE165ABDB3}"/>
              </a:ext>
            </a:extLst>
          </p:cNvPr>
          <p:cNvSpPr txBox="1">
            <a:spLocks noChangeArrowheads="1"/>
          </p:cNvSpPr>
          <p:nvPr/>
        </p:nvSpPr>
        <p:spPr>
          <a:xfrm>
            <a:off x="2450582" y="5047321"/>
            <a:ext cx="4260611" cy="12578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64BD19-E4A2-6478-24CA-0B8FDDBCF7B5}"/>
              </a:ext>
            </a:extLst>
          </p:cNvPr>
          <p:cNvSpPr txBox="1"/>
          <p:nvPr/>
        </p:nvSpPr>
        <p:spPr>
          <a:xfrm>
            <a:off x="6711193" y="3880602"/>
            <a:ext cx="5227054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as a performer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Does what they’ve promised to do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Does not always manage to stay away from others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Is able to act according to other people's instructions</a:t>
            </a:r>
            <a:br>
              <a:rPr lang="en-US" sz="1300" dirty="0">
                <a:solidFill>
                  <a:srgbClr val="1B75BC"/>
                </a:solidFill>
              </a:rPr>
            </a:br>
            <a:endParaRPr lang="en-US" sz="1300" b="1" dirty="0">
              <a:solidFill>
                <a:srgbClr val="1B75BC"/>
              </a:solidFill>
            </a:endParaRPr>
          </a:p>
          <a:p>
            <a:pPr lvl="1">
              <a:defRPr/>
            </a:pPr>
            <a:r>
              <a:rPr lang="en-US" sz="1700" b="1" dirty="0">
                <a:solidFill>
                  <a:srgbClr val="7BBE56"/>
                </a:solidFill>
              </a:rPr>
              <a:t>The benefit the group receives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Everybody's opinions receive attention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People are treated equally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There’s discussion and exchange of thoughts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where the problems lie</a:t>
            </a:r>
          </a:p>
        </p:txBody>
      </p:sp>
    </p:spTree>
    <p:extLst>
      <p:ext uri="{BB962C8B-B14F-4D97-AF65-F5344CB8AC3E}">
        <p14:creationId xmlns:p14="http://schemas.microsoft.com/office/powerpoint/2010/main" val="126398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  <p:bldP spid="4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Participator</a:t>
            </a:r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06E4DF9-127F-4650-8BAA-2521A37885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5505" y="2861866"/>
            <a:ext cx="4838700" cy="574318"/>
          </a:xfrm>
        </p:spPr>
        <p:txBody>
          <a:bodyPr/>
          <a:lstStyle/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Stimulator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Doer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03A1E73-C790-447A-974F-B3ADB50149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5213408" cy="315915"/>
          </a:xfrm>
        </p:spPr>
        <p:txBody>
          <a:bodyPr/>
          <a:lstStyle/>
          <a:p>
            <a:r>
              <a:rPr lang="en-US" dirty="0"/>
              <a:t>The easiest way to find a joint rhythm</a:t>
            </a:r>
            <a:br>
              <a:rPr lang="en-US" dirty="0"/>
            </a:br>
            <a:r>
              <a:rPr lang="en-US" dirty="0"/>
              <a:t>- convergent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8569F-8F13-B06A-6379-EE5E859974D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571839" y="6610349"/>
            <a:ext cx="2620161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0" name="Text Placeholder 43">
            <a:extLst>
              <a:ext uri="{FF2B5EF4-FFF2-40B4-BE49-F238E27FC236}">
                <a16:creationId xmlns:a16="http://schemas.microsoft.com/office/drawing/2014/main" id="{0B7F8E2E-FE54-2CCB-F087-E19AB126B12A}"/>
              </a:ext>
            </a:extLst>
          </p:cNvPr>
          <p:cNvSpPr txBox="1">
            <a:spLocks/>
          </p:cNvSpPr>
          <p:nvPr/>
        </p:nvSpPr>
        <p:spPr>
          <a:xfrm>
            <a:off x="6832484" y="2869034"/>
            <a:ext cx="4838700" cy="5743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Developer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Changer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Specialist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F6AD205-F7C1-6FEB-0DF5-6821A8E6A7BB}"/>
              </a:ext>
            </a:extLst>
          </p:cNvPr>
          <p:cNvSpPr txBox="1">
            <a:spLocks/>
          </p:cNvSpPr>
          <p:nvPr/>
        </p:nvSpPr>
        <p:spPr>
          <a:xfrm>
            <a:off x="6465466" y="2286000"/>
            <a:ext cx="5572736" cy="315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most difficult way to find a </a:t>
            </a:r>
            <a:br>
              <a:rPr lang="en-US" dirty="0"/>
            </a:br>
            <a:r>
              <a:rPr lang="en-US" dirty="0"/>
              <a:t>joint rhythm – complementary styles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F4B3D997-CFE8-A005-5052-827A5CF77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912" y="4537148"/>
            <a:ext cx="1781175" cy="183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40F3C610-A809-5688-EA6B-42D7FD3C4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512" y="4568898"/>
            <a:ext cx="7604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2C8E9F4E-8C5A-421C-435E-E3A156F71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5529335"/>
            <a:ext cx="758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3490C21E-530D-AFFB-BDD6-6E4087BB8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025" y="4195835"/>
            <a:ext cx="758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CC6C0420-042E-30FB-B5FE-7B97F8683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900" y="5065785"/>
            <a:ext cx="754062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5755E35E-59E2-6CFD-146F-34FEAD362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62" y="5927798"/>
            <a:ext cx="763588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572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Doer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8CC7E94-584C-159B-9993-E91697F43472}"/>
              </a:ext>
            </a:extLst>
          </p:cNvPr>
          <p:cNvSpPr txBox="1">
            <a:spLocks noChangeArrowheads="1"/>
          </p:cNvSpPr>
          <p:nvPr/>
        </p:nvSpPr>
        <p:spPr>
          <a:xfrm>
            <a:off x="964023" y="2237169"/>
            <a:ext cx="4843941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A calm person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Does their work at their own pace and doesn’t like people who unnecessarily harass or rush them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Appreciates reliability, justice, familiar people and situations where one does not have to act or be overly excited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NZ" sz="1600" dirty="0">
                <a:solidFill>
                  <a:srgbClr val="1B75BC"/>
                </a:solidFill>
              </a:rPr>
              <a:t>O</a:t>
            </a:r>
            <a:r>
              <a:rPr lang="pl-PL" sz="1600" dirty="0">
                <a:solidFill>
                  <a:srgbClr val="1B75BC"/>
                </a:solidFill>
              </a:rPr>
              <a:t>thers</a:t>
            </a:r>
            <a:r>
              <a:rPr lang="en-US" sz="1600" dirty="0">
                <a:solidFill>
                  <a:srgbClr val="1B75BC"/>
                </a:solidFill>
              </a:rPr>
              <a:t> find them extremely reliable and calm but also slow and uncertain</a:t>
            </a:r>
            <a:r>
              <a:rPr lang="pl-PL" sz="1600" dirty="0">
                <a:solidFill>
                  <a:srgbClr val="1B75BC"/>
                </a:solidFill>
              </a:rPr>
              <a:t>; in </a:t>
            </a:r>
            <a:r>
              <a:rPr lang="en-US" sz="1600" dirty="0">
                <a:solidFill>
                  <a:srgbClr val="1B75BC"/>
                </a:solidFill>
              </a:rPr>
              <a:t>reality, their apparent slowness is due to the fact that they want to do things in a reliable manner and in a way that does not bother others</a:t>
            </a:r>
            <a:endParaRPr lang="pl-PL" sz="1600" dirty="0">
              <a:solidFill>
                <a:srgbClr val="1B75BC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D35595F-3FB4-33C6-897F-90288F32390D}"/>
              </a:ext>
            </a:extLst>
          </p:cNvPr>
          <p:cNvSpPr txBox="1">
            <a:spLocks noChangeArrowheads="1"/>
          </p:cNvSpPr>
          <p:nvPr/>
        </p:nvSpPr>
        <p:spPr>
          <a:xfrm>
            <a:off x="6355098" y="2237170"/>
            <a:ext cx="5154597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Does a lot of invisible work for the benefit of others</a:t>
            </a:r>
            <a:endParaRPr lang="en-US" dirty="0"/>
          </a:p>
          <a:p>
            <a:pPr marL="271463" indent="-271463">
              <a:defRPr/>
            </a:pPr>
            <a:r>
              <a:rPr lang="en-NZ" dirty="0"/>
              <a:t>It takes them longer to prepare for tasks than it does for other people</a:t>
            </a:r>
            <a:endParaRPr lang="pl-PL" dirty="0"/>
          </a:p>
          <a:p>
            <a:pPr marL="271463" indent="-271463">
              <a:defRPr/>
            </a:pPr>
            <a:r>
              <a:rPr lang="en-US" dirty="0"/>
              <a:t>Does not mind doing recurring tasks</a:t>
            </a:r>
            <a:endParaRPr lang="pl-PL" dirty="0"/>
          </a:p>
          <a:p>
            <a:pPr marL="271463" indent="-271463">
              <a:defRPr/>
            </a:pPr>
            <a:r>
              <a:rPr lang="en-NZ" dirty="0"/>
              <a:t>E</a:t>
            </a:r>
            <a:r>
              <a:rPr lang="pl-PL" dirty="0"/>
              <a:t>ven</a:t>
            </a:r>
            <a:r>
              <a:rPr lang="en-US" dirty="0"/>
              <a:t> when focusing on their responsibilities, </a:t>
            </a:r>
            <a:r>
              <a:rPr lang="en-NZ" dirty="0"/>
              <a:t>they</a:t>
            </a:r>
            <a:r>
              <a:rPr lang="en-US" dirty="0"/>
              <a:t> enjoy being a part of a tight group that offers security</a:t>
            </a:r>
            <a:endParaRPr lang="pl-PL" dirty="0"/>
          </a:p>
          <a:p>
            <a:pPr marL="271463" indent="-271463">
              <a:defRPr/>
            </a:pPr>
            <a:r>
              <a:rPr lang="en-NZ" dirty="0"/>
              <a:t>B</a:t>
            </a:r>
            <a:r>
              <a:rPr lang="pl-PL" dirty="0"/>
              <a:t>ecause </a:t>
            </a:r>
            <a:r>
              <a:rPr lang="en-NZ" dirty="0"/>
              <a:t>they</a:t>
            </a:r>
            <a:r>
              <a:rPr lang="en-US" dirty="0"/>
              <a:t> prefer familiar surroundings, they tend not to get involved in multiple groups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51E3FC9F-3C1C-0299-026C-AEE2C1496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98" y="461919"/>
            <a:ext cx="1173162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3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30" y="535115"/>
            <a:ext cx="7532277" cy="610863"/>
          </a:xfrm>
        </p:spPr>
        <p:txBody>
          <a:bodyPr/>
          <a:lstStyle/>
          <a:p>
            <a:r>
              <a:rPr lang="en-US" dirty="0"/>
              <a:t>Doer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C83B8AE-BFB9-324D-F237-9A6AE4B85FFB}"/>
              </a:ext>
            </a:extLst>
          </p:cNvPr>
          <p:cNvSpPr txBox="1">
            <a:spLocks noChangeArrowheads="1"/>
          </p:cNvSpPr>
          <p:nvPr/>
        </p:nvSpPr>
        <p:spPr>
          <a:xfrm>
            <a:off x="729129" y="1543173"/>
            <a:ext cx="5227054" cy="41330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attitude toward teamwork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An extremely important way to work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means to ensure that everything goes right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Creates safety - everybody helps everybody</a:t>
            </a:r>
          </a:p>
          <a:p>
            <a:pPr marL="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in a team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Takes responsibility for everything they do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Holds on to joint contracts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Stays in the background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900" dirty="0"/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as a decision maker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Does not want to be the first one to decide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Promotes prudent decision making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Knows what isn't worth deciding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137160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b="1" dirty="0">
                <a:solidFill>
                  <a:srgbClr val="7BBE56"/>
                </a:solidFill>
              </a:rPr>
              <a:t>Their role as a motivator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Creates calmness and reliability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cautious person who needs to be motivated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Shows willingness to help</a:t>
            </a:r>
          </a:p>
          <a:p>
            <a:pPr marL="100965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300" dirty="0"/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6EE534C9-1F91-3FB7-A2E4-34EE165ABDB3}"/>
              </a:ext>
            </a:extLst>
          </p:cNvPr>
          <p:cNvSpPr txBox="1">
            <a:spLocks noChangeArrowheads="1"/>
          </p:cNvSpPr>
          <p:nvPr/>
        </p:nvSpPr>
        <p:spPr>
          <a:xfrm>
            <a:off x="2450582" y="5047321"/>
            <a:ext cx="4260611" cy="12578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64BD19-E4A2-6478-24CA-0B8FDDBCF7B5}"/>
              </a:ext>
            </a:extLst>
          </p:cNvPr>
          <p:cNvSpPr txBox="1"/>
          <p:nvPr/>
        </p:nvSpPr>
        <p:spPr>
          <a:xfrm>
            <a:off x="6711193" y="3880602"/>
            <a:ext cx="5227054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as a performer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Keeps at their work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Follows a given work pattern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 err="1">
                <a:solidFill>
                  <a:srgbClr val="1B75BC"/>
                </a:solidFill>
              </a:rPr>
              <a:t>Emphasises</a:t>
            </a:r>
            <a:r>
              <a:rPr lang="en-US" sz="1300" dirty="0">
                <a:solidFill>
                  <a:srgbClr val="1B75BC"/>
                </a:solidFill>
              </a:rPr>
              <a:t> other people's sense of responsibility</a:t>
            </a:r>
            <a:br>
              <a:rPr lang="en-US" sz="1300" dirty="0">
                <a:solidFill>
                  <a:srgbClr val="1B75BC"/>
                </a:solidFill>
              </a:rPr>
            </a:br>
            <a:endParaRPr lang="en-US" sz="1300" b="1" dirty="0">
              <a:solidFill>
                <a:srgbClr val="1B75BC"/>
              </a:solidFill>
            </a:endParaRPr>
          </a:p>
          <a:p>
            <a:pPr lvl="1">
              <a:defRPr/>
            </a:pPr>
            <a:r>
              <a:rPr lang="en-US" sz="1700" b="1" dirty="0">
                <a:solidFill>
                  <a:srgbClr val="7BBE56"/>
                </a:solidFill>
              </a:rPr>
              <a:t>The benefit the group receives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Promises are kept; unnecessary risks aren't taken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Evenly paced progress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Pace is slowed when necessary; isn't erratic</a:t>
            </a:r>
          </a:p>
          <a:p>
            <a:pPr lvl="2">
              <a:defRPr/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02255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  <p:bldP spid="4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Doer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06E4DF9-127F-4650-8BAA-2521A37885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5505" y="2861866"/>
            <a:ext cx="4838700" cy="574318"/>
          </a:xfrm>
        </p:spPr>
        <p:txBody>
          <a:bodyPr/>
          <a:lstStyle/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Planner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Participator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Assurer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03A1E73-C790-447A-974F-B3ADB50149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5213408" cy="315915"/>
          </a:xfrm>
        </p:spPr>
        <p:txBody>
          <a:bodyPr/>
          <a:lstStyle/>
          <a:p>
            <a:r>
              <a:rPr lang="en-US" dirty="0"/>
              <a:t>The easiest way to find a joint rhythm</a:t>
            </a:r>
            <a:br>
              <a:rPr lang="en-US" dirty="0"/>
            </a:br>
            <a:r>
              <a:rPr lang="en-US" dirty="0"/>
              <a:t>- convergent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8569F-8F13-B06A-6379-EE5E859974D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571839" y="6610349"/>
            <a:ext cx="2620161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0" name="Text Placeholder 43">
            <a:extLst>
              <a:ext uri="{FF2B5EF4-FFF2-40B4-BE49-F238E27FC236}">
                <a16:creationId xmlns:a16="http://schemas.microsoft.com/office/drawing/2014/main" id="{0B7F8E2E-FE54-2CCB-F087-E19AB126B12A}"/>
              </a:ext>
            </a:extLst>
          </p:cNvPr>
          <p:cNvSpPr txBox="1">
            <a:spLocks/>
          </p:cNvSpPr>
          <p:nvPr/>
        </p:nvSpPr>
        <p:spPr>
          <a:xfrm>
            <a:off x="6832484" y="2869034"/>
            <a:ext cx="4838700" cy="5743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Changer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Influencer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Developer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F6AD205-F7C1-6FEB-0DF5-6821A8E6A7BB}"/>
              </a:ext>
            </a:extLst>
          </p:cNvPr>
          <p:cNvSpPr txBox="1">
            <a:spLocks/>
          </p:cNvSpPr>
          <p:nvPr/>
        </p:nvSpPr>
        <p:spPr>
          <a:xfrm>
            <a:off x="6465466" y="2286000"/>
            <a:ext cx="5572736" cy="315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most difficult way to find a </a:t>
            </a:r>
            <a:br>
              <a:rPr lang="en-US" dirty="0"/>
            </a:br>
            <a:r>
              <a:rPr lang="en-US" dirty="0"/>
              <a:t>joint rhythm – complementary styles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A1BE7E04-E7AC-1BD8-39F3-4B2C1C62E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24" y="4437062"/>
            <a:ext cx="1806575" cy="185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7E0D5E7B-EC35-4364-1B75-523BEEABD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124" y="4117974"/>
            <a:ext cx="769938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47C2ED69-A34F-09DC-FB12-3B2C76988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237" y="4978399"/>
            <a:ext cx="747712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0FB9EB6E-CB02-B425-4570-D33E24396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237" y="5830887"/>
            <a:ext cx="754062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90707AF5-66D9-3D9B-FFF3-D1FCE1CA6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399" y="4124324"/>
            <a:ext cx="754063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459F3C53-A4EB-C71F-0622-E738E5F39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987" y="4975224"/>
            <a:ext cx="752475" cy="77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1">
            <a:extLst>
              <a:ext uri="{FF2B5EF4-FFF2-40B4-BE49-F238E27FC236}">
                <a16:creationId xmlns:a16="http://schemas.microsoft.com/office/drawing/2014/main" id="{BB587CC3-BF88-7A81-9AFD-652C870D2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637" y="5832474"/>
            <a:ext cx="758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908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Assurer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8CC7E94-584C-159B-9993-E91697F43472}"/>
              </a:ext>
            </a:extLst>
          </p:cNvPr>
          <p:cNvSpPr txBox="1">
            <a:spLocks noChangeArrowheads="1"/>
          </p:cNvSpPr>
          <p:nvPr/>
        </p:nvSpPr>
        <p:spPr>
          <a:xfrm>
            <a:off x="964023" y="2237169"/>
            <a:ext cx="4843941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Thorough and calm and concentrates on their work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Does not like when people disturb them, and they do not disturb others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Dreads mistakes and wants to work at their own pace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Others see them as accurate and someone who observes everything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They’re also seen as quiet and private; in reality, they’re a considerate person and often don’t speak out until after the conversation has taken place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D35595F-3FB4-33C6-897F-90288F32390D}"/>
              </a:ext>
            </a:extLst>
          </p:cNvPr>
          <p:cNvSpPr txBox="1">
            <a:spLocks noChangeArrowheads="1"/>
          </p:cNvSpPr>
          <p:nvPr/>
        </p:nvSpPr>
        <p:spPr>
          <a:xfrm>
            <a:off x="6355098" y="2237170"/>
            <a:ext cx="5154597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Finds it extremely important to know what others expect from them and how they want them to proceed</a:t>
            </a:r>
          </a:p>
          <a:p>
            <a:pPr marL="270000" indent="-270000">
              <a:lnSpc>
                <a:spcPct val="90000"/>
              </a:lnSpc>
              <a:defRPr/>
            </a:pPr>
            <a:r>
              <a:rPr lang="en-US" dirty="0"/>
              <a:t>Finds it uncomfortable to jump into the unknown without the support of others</a:t>
            </a:r>
            <a:endParaRPr lang="pl-PL" dirty="0"/>
          </a:p>
          <a:p>
            <a:pPr marL="270000" indent="-270000">
              <a:lnSpc>
                <a:spcPct val="90000"/>
              </a:lnSpc>
              <a:defRPr/>
            </a:pPr>
            <a:r>
              <a:rPr lang="en-US" dirty="0"/>
              <a:t>Wants matters to proceed systematically and does not tolerate surprises unless their effects to the overall context are deliberated upon carefully</a:t>
            </a:r>
            <a:endParaRPr lang="pl-PL" dirty="0"/>
          </a:p>
          <a:p>
            <a:pPr marL="270000" indent="-270000">
              <a:lnSpc>
                <a:spcPct val="90000"/>
              </a:lnSpc>
              <a:defRPr/>
            </a:pPr>
            <a:r>
              <a:rPr lang="en-US" dirty="0"/>
              <a:t>Does not find it important to be actively involved with others</a:t>
            </a:r>
            <a:endParaRPr lang="pl-PL" dirty="0"/>
          </a:p>
          <a:p>
            <a:pPr marL="270000" indent="-270000">
              <a:lnSpc>
                <a:spcPct val="90000"/>
              </a:lnSpc>
              <a:defRPr/>
            </a:pPr>
            <a:r>
              <a:rPr lang="en-NZ" dirty="0"/>
              <a:t>F</a:t>
            </a:r>
            <a:r>
              <a:rPr lang="en-US" dirty="0" err="1"/>
              <a:t>inds</a:t>
            </a:r>
            <a:r>
              <a:rPr lang="en-US" dirty="0"/>
              <a:t> it important to be able to rely on others if help is needed</a:t>
            </a:r>
            <a:endParaRPr lang="en-US" sz="1800" dirty="0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668CD065-83C4-8174-C11D-AF7FA9184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98" y="505000"/>
            <a:ext cx="1166812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66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30" y="535115"/>
            <a:ext cx="7532277" cy="610863"/>
          </a:xfrm>
        </p:spPr>
        <p:txBody>
          <a:bodyPr/>
          <a:lstStyle/>
          <a:p>
            <a:r>
              <a:rPr lang="en-US" dirty="0"/>
              <a:t>Assurer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C83B8AE-BFB9-324D-F237-9A6AE4B85FFB}"/>
              </a:ext>
            </a:extLst>
          </p:cNvPr>
          <p:cNvSpPr txBox="1">
            <a:spLocks noChangeArrowheads="1"/>
          </p:cNvSpPr>
          <p:nvPr/>
        </p:nvSpPr>
        <p:spPr>
          <a:xfrm>
            <a:off x="729128" y="1543173"/>
            <a:ext cx="5663283" cy="41330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attitude toward teamwork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An important means to delegate tasks correctly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Gets everybody to take responsibility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way to make the right decisions</a:t>
            </a:r>
          </a:p>
          <a:p>
            <a:pPr marL="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in a team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Often adapts to the role of performer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Ensures that things proceed according to plan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Keeps to the background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900" dirty="0"/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as a decision maker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Helps rather than makes decisions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Makes sure of all possible outcomes to begin with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Delays as long as possible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137160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b="1" dirty="0">
                <a:solidFill>
                  <a:srgbClr val="7BBE56"/>
                </a:solidFill>
              </a:rPr>
              <a:t>Their role as a motivator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Motivates by giving information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Holds on to their own responsibilities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Often forgets motivation</a:t>
            </a:r>
          </a:p>
          <a:p>
            <a:pPr marL="100965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300" dirty="0"/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6EE534C9-1F91-3FB7-A2E4-34EE165ABDB3}"/>
              </a:ext>
            </a:extLst>
          </p:cNvPr>
          <p:cNvSpPr txBox="1">
            <a:spLocks noChangeArrowheads="1"/>
          </p:cNvSpPr>
          <p:nvPr/>
        </p:nvSpPr>
        <p:spPr>
          <a:xfrm>
            <a:off x="2450582" y="5047321"/>
            <a:ext cx="4260611" cy="12578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64BD19-E4A2-6478-24CA-0B8FDDBCF7B5}"/>
              </a:ext>
            </a:extLst>
          </p:cNvPr>
          <p:cNvSpPr txBox="1"/>
          <p:nvPr/>
        </p:nvSpPr>
        <p:spPr>
          <a:xfrm>
            <a:off x="6711193" y="3880602"/>
            <a:ext cx="5227054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as a performer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An extremely trustworthy doer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Enters into matters carefully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Stays on the same thing a bit too long</a:t>
            </a:r>
            <a:br>
              <a:rPr lang="en-US" sz="1300" dirty="0">
                <a:solidFill>
                  <a:srgbClr val="1B75BC"/>
                </a:solidFill>
              </a:rPr>
            </a:br>
            <a:endParaRPr lang="en-US" sz="1300" b="1" dirty="0">
              <a:solidFill>
                <a:srgbClr val="1B75BC"/>
              </a:solidFill>
            </a:endParaRPr>
          </a:p>
          <a:p>
            <a:pPr lvl="1">
              <a:defRPr/>
            </a:pPr>
            <a:r>
              <a:rPr lang="en-US" sz="1700" b="1" dirty="0">
                <a:solidFill>
                  <a:srgbClr val="7BBE56"/>
                </a:solidFill>
              </a:rPr>
              <a:t>The benefit the group receives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Things get done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Possible errors are </a:t>
            </a:r>
            <a:r>
              <a:rPr lang="en-US" sz="1300" dirty="0" err="1">
                <a:solidFill>
                  <a:srgbClr val="1B75BC"/>
                </a:solidFill>
              </a:rPr>
              <a:t>recognised</a:t>
            </a:r>
            <a:endParaRPr lang="en-US" sz="1300" dirty="0">
              <a:solidFill>
                <a:srgbClr val="1B75BC"/>
              </a:solidFill>
            </a:endParaRP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Things stay on schedule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61743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  <p:bldP spid="40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Assurer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06E4DF9-127F-4650-8BAA-2521A37885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5505" y="2861866"/>
            <a:ext cx="4838700" cy="574318"/>
          </a:xfrm>
        </p:spPr>
        <p:txBody>
          <a:bodyPr/>
          <a:lstStyle/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Specialist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Doer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endParaRPr lang="en-US" sz="1600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03A1E73-C790-447A-974F-B3ADB50149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5213408" cy="315915"/>
          </a:xfrm>
        </p:spPr>
        <p:txBody>
          <a:bodyPr/>
          <a:lstStyle/>
          <a:p>
            <a:r>
              <a:rPr lang="en-US" dirty="0"/>
              <a:t>The easiest way to find a joint rhythm</a:t>
            </a:r>
            <a:br>
              <a:rPr lang="en-US" dirty="0"/>
            </a:br>
            <a:r>
              <a:rPr lang="en-US" dirty="0"/>
              <a:t>- convergent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8569F-8F13-B06A-6379-EE5E859974D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571839" y="6610349"/>
            <a:ext cx="2620161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0" name="Text Placeholder 43">
            <a:extLst>
              <a:ext uri="{FF2B5EF4-FFF2-40B4-BE49-F238E27FC236}">
                <a16:creationId xmlns:a16="http://schemas.microsoft.com/office/drawing/2014/main" id="{0B7F8E2E-FE54-2CCB-F087-E19AB126B12A}"/>
              </a:ext>
            </a:extLst>
          </p:cNvPr>
          <p:cNvSpPr txBox="1">
            <a:spLocks/>
          </p:cNvSpPr>
          <p:nvPr/>
        </p:nvSpPr>
        <p:spPr>
          <a:xfrm>
            <a:off x="6832484" y="2869034"/>
            <a:ext cx="4838700" cy="5743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Influencer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Changer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Stimulator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F6AD205-F7C1-6FEB-0DF5-6821A8E6A7BB}"/>
              </a:ext>
            </a:extLst>
          </p:cNvPr>
          <p:cNvSpPr txBox="1">
            <a:spLocks/>
          </p:cNvSpPr>
          <p:nvPr/>
        </p:nvSpPr>
        <p:spPr>
          <a:xfrm>
            <a:off x="6465466" y="2286000"/>
            <a:ext cx="5572736" cy="315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most difficult way to find a </a:t>
            </a:r>
            <a:br>
              <a:rPr lang="en-US" dirty="0"/>
            </a:br>
            <a:r>
              <a:rPr lang="en-US" dirty="0"/>
              <a:t>joint rhythm – complementary styles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6CA1FA33-D844-0AA7-A44D-E6260B513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022" y="4449762"/>
            <a:ext cx="1795462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EBAA8736-8066-57AA-FBD8-EAD08DB6F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559" y="4521199"/>
            <a:ext cx="763588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AF9AE268-3592-3185-1DF1-74657B3CC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672" y="5432424"/>
            <a:ext cx="758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239C19E9-1EAF-5F53-7216-194DEC10F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947" y="4979987"/>
            <a:ext cx="754062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C74679A9-A577-798E-AE9F-65ADE925B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534" y="4121149"/>
            <a:ext cx="752475" cy="77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45C806A6-DA28-31DA-95D0-BA7D800CE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97" y="5829299"/>
            <a:ext cx="760412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700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Specialist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8CC7E94-584C-159B-9993-E91697F43472}"/>
              </a:ext>
            </a:extLst>
          </p:cNvPr>
          <p:cNvSpPr txBox="1">
            <a:spLocks noChangeArrowheads="1"/>
          </p:cNvSpPr>
          <p:nvPr/>
        </p:nvSpPr>
        <p:spPr>
          <a:xfrm>
            <a:off x="964023" y="2237169"/>
            <a:ext cx="4843941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Attends to their own matters carefully and lets others take care of their own business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Considers it important to do their work as well as possible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Time and other people's pressures do not bother them</a:t>
            </a: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In the group, they’re regarded as someone who knows their business and someone who secures everything, but is, therefore, also isolated and separated from reality; in reality, they’re shy and can’t always find the right words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D35595F-3FB4-33C6-897F-90288F32390D}"/>
              </a:ext>
            </a:extLst>
          </p:cNvPr>
          <p:cNvSpPr txBox="1">
            <a:spLocks noChangeArrowheads="1"/>
          </p:cNvSpPr>
          <p:nvPr/>
        </p:nvSpPr>
        <p:spPr>
          <a:xfrm>
            <a:off x="6355098" y="2237170"/>
            <a:ext cx="5154597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Has their unique quality criteria which they strictly follow</a:t>
            </a:r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Since they require a lot from themselves, they don’t want to speak till they’re absolutely certain</a:t>
            </a:r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when they’re ready, they provide so much detail that people lose patience before fully understanding them</a:t>
            </a:r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Wants to know the logical progression of things and who is responsible for what</a:t>
            </a:r>
          </a:p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Does not always feel that it is important to be with others; it is more important that others do not interfere with their work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6B1DF2BB-3923-4AB7-4E3A-C16B7D6A8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98" y="447632"/>
            <a:ext cx="11811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50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30" y="535115"/>
            <a:ext cx="7532277" cy="610863"/>
          </a:xfrm>
        </p:spPr>
        <p:txBody>
          <a:bodyPr/>
          <a:lstStyle/>
          <a:p>
            <a:r>
              <a:rPr lang="pl-PL" dirty="0"/>
              <a:t>Specialist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C83B8AE-BFB9-324D-F237-9A6AE4B85FFB}"/>
              </a:ext>
            </a:extLst>
          </p:cNvPr>
          <p:cNvSpPr txBox="1">
            <a:spLocks noChangeArrowheads="1"/>
          </p:cNvSpPr>
          <p:nvPr/>
        </p:nvSpPr>
        <p:spPr>
          <a:xfrm>
            <a:off x="729128" y="1543173"/>
            <a:ext cx="5663283" cy="41330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attitude toward teamwork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Most of it is a useless waste of time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means to calm those who rush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Suppose it's good for others but not for me</a:t>
            </a:r>
          </a:p>
          <a:p>
            <a:pPr marL="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in a team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The one who calmly takes care of their own business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Enters a conversation only at important moments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Does not always manage to get enthusiastic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900" dirty="0"/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as a decision maker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Takes a stand only when the matter concerns them; prepares very carefully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Does not often want to take part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137160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b="1" dirty="0">
                <a:solidFill>
                  <a:srgbClr val="7BBE56"/>
                </a:solidFill>
              </a:rPr>
              <a:t>Their role as a motivator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Believes that everybody should motivate themselves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Gives all the information needed when asked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Creates instructions for everyone</a:t>
            </a:r>
          </a:p>
          <a:p>
            <a:pPr marL="100965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300" dirty="0"/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6EE534C9-1F91-3FB7-A2E4-34EE165ABDB3}"/>
              </a:ext>
            </a:extLst>
          </p:cNvPr>
          <p:cNvSpPr txBox="1">
            <a:spLocks noChangeArrowheads="1"/>
          </p:cNvSpPr>
          <p:nvPr/>
        </p:nvSpPr>
        <p:spPr>
          <a:xfrm>
            <a:off x="2450582" y="5047321"/>
            <a:ext cx="4260611" cy="12578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64BD19-E4A2-6478-24CA-0B8FDDBCF7B5}"/>
              </a:ext>
            </a:extLst>
          </p:cNvPr>
          <p:cNvSpPr txBox="1"/>
          <p:nvPr/>
        </p:nvSpPr>
        <p:spPr>
          <a:xfrm>
            <a:off x="6711193" y="3880602"/>
            <a:ext cx="5227054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as a performer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Reliable but still continuously thinking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Enters into tasks with care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May be inflexible about changing their habits</a:t>
            </a:r>
            <a:br>
              <a:rPr lang="en-US" sz="1300" dirty="0">
                <a:solidFill>
                  <a:srgbClr val="1B75BC"/>
                </a:solidFill>
              </a:rPr>
            </a:br>
            <a:endParaRPr lang="en-US" sz="1300" b="1" dirty="0">
              <a:solidFill>
                <a:srgbClr val="1B75BC"/>
              </a:solidFill>
            </a:endParaRPr>
          </a:p>
          <a:p>
            <a:pPr lvl="1">
              <a:defRPr/>
            </a:pPr>
            <a:r>
              <a:rPr lang="en-US" sz="1700" b="1" dirty="0">
                <a:solidFill>
                  <a:srgbClr val="7BBE56"/>
                </a:solidFill>
              </a:rPr>
              <a:t>The benefit the group receives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Full analysis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Avoidance of unnecessary risks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Adherence to the </a:t>
            </a:r>
            <a:r>
              <a:rPr lang="en-US" sz="1300" dirty="0" err="1">
                <a:solidFill>
                  <a:srgbClr val="1B75BC"/>
                </a:solidFill>
              </a:rPr>
              <a:t>organisation's</a:t>
            </a:r>
            <a:r>
              <a:rPr lang="en-US" sz="1300" dirty="0">
                <a:solidFill>
                  <a:srgbClr val="1B75BC"/>
                </a:solidFill>
              </a:rPr>
              <a:t> rules</a:t>
            </a:r>
          </a:p>
        </p:txBody>
      </p:sp>
    </p:spTree>
    <p:extLst>
      <p:ext uri="{BB962C8B-B14F-4D97-AF65-F5344CB8AC3E}">
        <p14:creationId xmlns:p14="http://schemas.microsoft.com/office/powerpoint/2010/main" val="320995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  <p:bldP spid="40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Specialist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06E4DF9-127F-4650-8BAA-2521A37885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5505" y="2861866"/>
            <a:ext cx="4838700" cy="574318"/>
          </a:xfrm>
        </p:spPr>
        <p:txBody>
          <a:bodyPr/>
          <a:lstStyle/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Developer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Communicator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Assurer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03A1E73-C790-447A-974F-B3ADB50149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5213408" cy="315915"/>
          </a:xfrm>
        </p:spPr>
        <p:txBody>
          <a:bodyPr/>
          <a:lstStyle/>
          <a:p>
            <a:r>
              <a:rPr lang="en-US" dirty="0"/>
              <a:t>The easiest way to find a joint rhythm</a:t>
            </a:r>
            <a:br>
              <a:rPr lang="en-US" dirty="0"/>
            </a:br>
            <a:r>
              <a:rPr lang="en-US" dirty="0"/>
              <a:t>- convergent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8569F-8F13-B06A-6379-EE5E859974D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571839" y="6610349"/>
            <a:ext cx="2620161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0" name="Text Placeholder 43">
            <a:extLst>
              <a:ext uri="{FF2B5EF4-FFF2-40B4-BE49-F238E27FC236}">
                <a16:creationId xmlns:a16="http://schemas.microsoft.com/office/drawing/2014/main" id="{0B7F8E2E-FE54-2CCB-F087-E19AB126B12A}"/>
              </a:ext>
            </a:extLst>
          </p:cNvPr>
          <p:cNvSpPr txBox="1">
            <a:spLocks/>
          </p:cNvSpPr>
          <p:nvPr/>
        </p:nvSpPr>
        <p:spPr>
          <a:xfrm>
            <a:off x="6832484" y="2869034"/>
            <a:ext cx="4838700" cy="5743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Stimulator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Influencer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Participator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F6AD205-F7C1-6FEB-0DF5-6821A8E6A7BB}"/>
              </a:ext>
            </a:extLst>
          </p:cNvPr>
          <p:cNvSpPr txBox="1">
            <a:spLocks/>
          </p:cNvSpPr>
          <p:nvPr/>
        </p:nvSpPr>
        <p:spPr>
          <a:xfrm>
            <a:off x="6465466" y="2286000"/>
            <a:ext cx="5572736" cy="315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most difficult way to find a </a:t>
            </a:r>
            <a:br>
              <a:rPr lang="en-US" dirty="0"/>
            </a:br>
            <a:r>
              <a:rPr lang="en-US" dirty="0"/>
              <a:t>joint rhythm – complementary styles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091B8398-5E19-2E20-967E-47C77E9CC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651" y="4413249"/>
            <a:ext cx="1817688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80FA780A-1B4A-1765-A669-6BA4A3439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414" y="4070349"/>
            <a:ext cx="758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3642991B-ABD7-E5B1-3FC3-F94B70259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414" y="4960937"/>
            <a:ext cx="757237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67006345-0567-F1E7-4D87-EC7C9D54D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414" y="5840412"/>
            <a:ext cx="754062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C55D520F-DAE4-4946-F13D-D0EB92C22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339" y="4081462"/>
            <a:ext cx="760412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8C046B6E-A342-CAE0-4821-127828E27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276" y="4962524"/>
            <a:ext cx="752475" cy="77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1">
            <a:extLst>
              <a:ext uri="{FF2B5EF4-FFF2-40B4-BE49-F238E27FC236}">
                <a16:creationId xmlns:a16="http://schemas.microsoft.com/office/drawing/2014/main" id="{EF99810B-4747-5764-39FE-4F07005BE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926" y="5824537"/>
            <a:ext cx="74771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611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Developer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8CC7E94-584C-159B-9993-E91697F43472}"/>
              </a:ext>
            </a:extLst>
          </p:cNvPr>
          <p:cNvSpPr txBox="1">
            <a:spLocks noChangeArrowheads="1"/>
          </p:cNvSpPr>
          <p:nvPr/>
        </p:nvSpPr>
        <p:spPr>
          <a:xfrm>
            <a:off x="964023" y="2237169"/>
            <a:ext cx="4843941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A very issue-</a:t>
            </a:r>
            <a:r>
              <a:rPr lang="en-US" sz="1600" dirty="0" err="1">
                <a:solidFill>
                  <a:srgbClr val="1B75BC"/>
                </a:solidFill>
              </a:rPr>
              <a:t>centred</a:t>
            </a:r>
            <a:r>
              <a:rPr lang="en-US" sz="1600" dirty="0">
                <a:solidFill>
                  <a:srgbClr val="1B75BC"/>
                </a:solidFill>
              </a:rPr>
              <a:t> and rational person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Even in a group they </a:t>
            </a:r>
            <a:r>
              <a:rPr lang="en-US" sz="1600" dirty="0" err="1">
                <a:solidFill>
                  <a:srgbClr val="1B75BC"/>
                </a:solidFill>
              </a:rPr>
              <a:t>emphasise</a:t>
            </a:r>
            <a:r>
              <a:rPr lang="en-US" sz="1600" dirty="0">
                <a:solidFill>
                  <a:srgbClr val="1B75BC"/>
                </a:solidFill>
              </a:rPr>
              <a:t> their own individuality, see things their way and do not typically let other people get close to them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Likes an opportunity to develop, plan and create something new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NZ" sz="1600" dirty="0">
                <a:solidFill>
                  <a:srgbClr val="1B75BC"/>
                </a:solidFill>
              </a:rPr>
              <a:t>O</a:t>
            </a:r>
            <a:r>
              <a:rPr lang="pl-PL" sz="1600" dirty="0">
                <a:solidFill>
                  <a:srgbClr val="1B75BC"/>
                </a:solidFill>
              </a:rPr>
              <a:t>thers</a:t>
            </a:r>
            <a:r>
              <a:rPr lang="en-US" sz="1600" dirty="0">
                <a:solidFill>
                  <a:srgbClr val="1B75BC"/>
                </a:solidFill>
              </a:rPr>
              <a:t> see </a:t>
            </a:r>
            <a:r>
              <a:rPr lang="en-NZ" sz="1600" dirty="0">
                <a:solidFill>
                  <a:srgbClr val="1B75BC"/>
                </a:solidFill>
              </a:rPr>
              <a:t>them</a:t>
            </a:r>
            <a:r>
              <a:rPr lang="en-US" sz="1600" dirty="0">
                <a:solidFill>
                  <a:srgbClr val="1B75BC"/>
                </a:solidFill>
              </a:rPr>
              <a:t> as someone who knows their business and expects a lot from themselves, but also someone who is critical and particular</a:t>
            </a:r>
            <a:r>
              <a:rPr lang="pl-PL" sz="1600" dirty="0">
                <a:solidFill>
                  <a:srgbClr val="1B75BC"/>
                </a:solidFill>
              </a:rPr>
              <a:t>; in</a:t>
            </a:r>
            <a:r>
              <a:rPr lang="en-US" sz="1600" dirty="0">
                <a:solidFill>
                  <a:srgbClr val="1B75BC"/>
                </a:solidFill>
              </a:rPr>
              <a:t> reality, they just do not believe in one truth</a:t>
            </a:r>
            <a:endParaRPr lang="pl-PL" sz="1600" dirty="0">
              <a:solidFill>
                <a:srgbClr val="1B75BC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D35595F-3FB4-33C6-897F-90288F32390D}"/>
              </a:ext>
            </a:extLst>
          </p:cNvPr>
          <p:cNvSpPr txBox="1">
            <a:spLocks noChangeArrowheads="1"/>
          </p:cNvSpPr>
          <p:nvPr/>
        </p:nvSpPr>
        <p:spPr>
          <a:xfrm>
            <a:off x="6355098" y="2237170"/>
            <a:ext cx="5154597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Responds according to facts - not feelings</a:t>
            </a:r>
            <a:endParaRPr lang="pl-PL" dirty="0">
              <a:solidFill>
                <a:srgbClr val="1B75BC"/>
              </a:solidFill>
            </a:endParaRPr>
          </a:p>
          <a:p>
            <a:pPr marL="271463" indent="-271463">
              <a:defRPr/>
            </a:pPr>
            <a:r>
              <a:rPr lang="en-US" dirty="0"/>
              <a:t>Fears that when others get excited, they lose the ability to think rationally;</a:t>
            </a:r>
            <a:r>
              <a:rPr lang="pl-PL" dirty="0"/>
              <a:t> that</a:t>
            </a:r>
            <a:r>
              <a:rPr lang="en-US" dirty="0"/>
              <a:t> is why they usually want to discover something that others have not</a:t>
            </a:r>
            <a:endParaRPr lang="pl-PL" dirty="0"/>
          </a:p>
          <a:p>
            <a:pPr marL="271463" indent="-271463">
              <a:defRPr/>
            </a:pPr>
            <a:r>
              <a:rPr lang="en-US" dirty="0"/>
              <a:t>Does not want to share tasks with others because they don’t believe others can do them the way they want them done</a:t>
            </a:r>
            <a:endParaRPr lang="pl-PL" dirty="0"/>
          </a:p>
          <a:p>
            <a:pPr marL="271463" indent="-271463">
              <a:defRPr/>
            </a:pPr>
            <a:r>
              <a:rPr lang="en-US" dirty="0"/>
              <a:t>Finds it important not to identify with 'the masses' because they believe in their own uniqueness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E3EB5933-7C41-9DCA-F86E-3FB66C485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98" y="401609"/>
            <a:ext cx="1173162" cy="120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818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30" y="535115"/>
            <a:ext cx="7532277" cy="610863"/>
          </a:xfrm>
        </p:spPr>
        <p:txBody>
          <a:bodyPr/>
          <a:lstStyle/>
          <a:p>
            <a:r>
              <a:rPr lang="pl-PL" dirty="0"/>
              <a:t>Developer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C83B8AE-BFB9-324D-F237-9A6AE4B85FFB}"/>
              </a:ext>
            </a:extLst>
          </p:cNvPr>
          <p:cNvSpPr txBox="1">
            <a:spLocks noChangeArrowheads="1"/>
          </p:cNvSpPr>
          <p:nvPr/>
        </p:nvSpPr>
        <p:spPr>
          <a:xfrm>
            <a:off x="729128" y="1543173"/>
            <a:ext cx="5663283" cy="41330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attitude toward teamwork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An inefficient way to do things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means to get more information for oneself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Sociable people's way of avoiding work</a:t>
            </a:r>
          </a:p>
          <a:p>
            <a:pPr marL="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in a team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The one who makes analytical summaries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Maker of new interpretations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Manager of one's own special field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900" dirty="0"/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as a decision maker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Wants to have the last word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Takes notice of facts - not wishes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Does not take part in joint discussions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137160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b="1" dirty="0">
                <a:solidFill>
                  <a:srgbClr val="7BBE56"/>
                </a:solidFill>
              </a:rPr>
              <a:t>Their role as a motivator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Thinks it’s up to people to motivate themselves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Finds own opportunities to develop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Motivates by leaving in peace</a:t>
            </a:r>
          </a:p>
          <a:p>
            <a:pPr marL="100965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300" dirty="0"/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6EE534C9-1F91-3FB7-A2E4-34EE165ABDB3}"/>
              </a:ext>
            </a:extLst>
          </p:cNvPr>
          <p:cNvSpPr txBox="1">
            <a:spLocks noChangeArrowheads="1"/>
          </p:cNvSpPr>
          <p:nvPr/>
        </p:nvSpPr>
        <p:spPr>
          <a:xfrm>
            <a:off x="2450582" y="5047321"/>
            <a:ext cx="4260611" cy="12578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64BD19-E4A2-6478-24CA-0B8FDDBCF7B5}"/>
              </a:ext>
            </a:extLst>
          </p:cNvPr>
          <p:cNvSpPr txBox="1"/>
          <p:nvPr/>
        </p:nvSpPr>
        <p:spPr>
          <a:xfrm>
            <a:off x="6711193" y="3880602"/>
            <a:ext cx="522705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as a performer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Does everything in their specific area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In their own estimation, does not do overly easy work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Does not settle for staying put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endParaRPr lang="en-US" sz="1300" dirty="0">
              <a:solidFill>
                <a:srgbClr val="1B75BC"/>
              </a:solidFill>
            </a:endParaRPr>
          </a:p>
          <a:p>
            <a:pPr lvl="1">
              <a:defRPr/>
            </a:pPr>
            <a:r>
              <a:rPr lang="en-US" sz="1700" b="1" dirty="0">
                <a:solidFill>
                  <a:srgbClr val="7BBE56"/>
                </a:solidFill>
              </a:rPr>
              <a:t>The benefit the group receives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Continuous evaluation of the individual’s own work result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Clear opinions and reasons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A lot of new thoughts</a:t>
            </a:r>
          </a:p>
        </p:txBody>
      </p:sp>
    </p:spTree>
    <p:extLst>
      <p:ext uri="{BB962C8B-B14F-4D97-AF65-F5344CB8AC3E}">
        <p14:creationId xmlns:p14="http://schemas.microsoft.com/office/powerpoint/2010/main" val="357166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  <p:bldP spid="40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Developer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06E4DF9-127F-4650-8BAA-2521A37885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5505" y="2861866"/>
            <a:ext cx="4838700" cy="574318"/>
          </a:xfrm>
        </p:spPr>
        <p:txBody>
          <a:bodyPr/>
          <a:lstStyle/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Changer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Specialist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endParaRPr lang="en-US" sz="1600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03A1E73-C790-447A-974F-B3ADB50149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5213408" cy="315915"/>
          </a:xfrm>
        </p:spPr>
        <p:txBody>
          <a:bodyPr/>
          <a:lstStyle/>
          <a:p>
            <a:r>
              <a:rPr lang="en-US" dirty="0"/>
              <a:t>The easiest way to find a joint rhythm</a:t>
            </a:r>
            <a:br>
              <a:rPr lang="en-US" dirty="0"/>
            </a:br>
            <a:r>
              <a:rPr lang="en-US" dirty="0"/>
              <a:t>- convergent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8569F-8F13-B06A-6379-EE5E859974D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571839" y="6610349"/>
            <a:ext cx="2620161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0" name="Text Placeholder 43">
            <a:extLst>
              <a:ext uri="{FF2B5EF4-FFF2-40B4-BE49-F238E27FC236}">
                <a16:creationId xmlns:a16="http://schemas.microsoft.com/office/drawing/2014/main" id="{0B7F8E2E-FE54-2CCB-F087-E19AB126B12A}"/>
              </a:ext>
            </a:extLst>
          </p:cNvPr>
          <p:cNvSpPr txBox="1">
            <a:spLocks/>
          </p:cNvSpPr>
          <p:nvPr/>
        </p:nvSpPr>
        <p:spPr>
          <a:xfrm>
            <a:off x="6832484" y="2869034"/>
            <a:ext cx="4838700" cy="5743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Participator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Stimulator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Doer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F6AD205-F7C1-6FEB-0DF5-6821A8E6A7BB}"/>
              </a:ext>
            </a:extLst>
          </p:cNvPr>
          <p:cNvSpPr txBox="1">
            <a:spLocks/>
          </p:cNvSpPr>
          <p:nvPr/>
        </p:nvSpPr>
        <p:spPr>
          <a:xfrm>
            <a:off x="6465466" y="2286000"/>
            <a:ext cx="5572736" cy="315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most difficult way to find a </a:t>
            </a:r>
            <a:br>
              <a:rPr lang="en-US" dirty="0"/>
            </a:br>
            <a:r>
              <a:rPr lang="en-US" dirty="0"/>
              <a:t>joint rhythm – complementary styles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1E17D06-FB96-DE3B-FBC4-A7764EFBD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839" y="4441824"/>
            <a:ext cx="1806575" cy="185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2E9C52CB-1993-B96A-9D8D-33D89781A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139" y="4495799"/>
            <a:ext cx="754062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141DEBD5-9352-6C8A-22EF-EE0DA0537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139" y="5457824"/>
            <a:ext cx="763587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E2832D4D-D278-F6F5-4495-54E48F190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764" y="4105274"/>
            <a:ext cx="747712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70BFE0A2-BE9A-9F00-1625-CB01E18E5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064" y="4978399"/>
            <a:ext cx="760412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A2CAB59F-9F6E-5BA9-77A6-FC5BA28FD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651" y="5832474"/>
            <a:ext cx="758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23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Planner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8CC7E94-584C-159B-9993-E91697F43472}"/>
              </a:ext>
            </a:extLst>
          </p:cNvPr>
          <p:cNvSpPr txBox="1">
            <a:spLocks noChangeArrowheads="1"/>
          </p:cNvSpPr>
          <p:nvPr/>
        </p:nvSpPr>
        <p:spPr>
          <a:xfrm>
            <a:off x="964023" y="2237169"/>
            <a:ext cx="4843941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An extremely methodical and systematic person who wants to know where things are going and how to get there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Prefers people to behave in a professional manner when working in a group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Does not understand joking when the time is wrong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NZ" sz="1600" dirty="0">
                <a:solidFill>
                  <a:srgbClr val="1B75BC"/>
                </a:solidFill>
              </a:rPr>
              <a:t>P</a:t>
            </a:r>
            <a:r>
              <a:rPr lang="pl-PL" sz="1600" dirty="0">
                <a:solidFill>
                  <a:srgbClr val="1B75BC"/>
                </a:solidFill>
              </a:rPr>
              <a:t>eople </a:t>
            </a:r>
            <a:r>
              <a:rPr lang="en-US" sz="1600" dirty="0">
                <a:solidFill>
                  <a:srgbClr val="1B75BC"/>
                </a:solidFill>
              </a:rPr>
              <a:t>find</a:t>
            </a:r>
            <a:r>
              <a:rPr lang="pl-PL" sz="1600" dirty="0">
                <a:solidFill>
                  <a:srgbClr val="1B75BC"/>
                </a:solidFill>
              </a:rPr>
              <a:t> </a:t>
            </a:r>
            <a:r>
              <a:rPr lang="en-NZ" sz="1600" dirty="0">
                <a:solidFill>
                  <a:srgbClr val="1B75BC"/>
                </a:solidFill>
              </a:rPr>
              <a:t>them</a:t>
            </a:r>
            <a:r>
              <a:rPr lang="en-US" sz="1600" dirty="0">
                <a:solidFill>
                  <a:srgbClr val="1B75BC"/>
                </a:solidFill>
              </a:rPr>
              <a:t> reliable and balanced but also stubborn and principled</a:t>
            </a:r>
            <a:r>
              <a:rPr lang="pl-PL" sz="1600" dirty="0">
                <a:solidFill>
                  <a:srgbClr val="1B75BC"/>
                </a:solidFill>
              </a:rPr>
              <a:t>; in</a:t>
            </a:r>
            <a:r>
              <a:rPr lang="en-US" sz="1600" dirty="0" err="1">
                <a:solidFill>
                  <a:srgbClr val="1B75BC"/>
                </a:solidFill>
              </a:rPr>
              <a:t>itially</a:t>
            </a:r>
            <a:r>
              <a:rPr lang="en-US" sz="1600" dirty="0">
                <a:solidFill>
                  <a:srgbClr val="1B75BC"/>
                </a:solidFill>
              </a:rPr>
              <a:t> they often take a negative viewpoint to changes other people may suggest</a:t>
            </a:r>
            <a:r>
              <a:rPr lang="pl-PL" sz="1600" dirty="0">
                <a:solidFill>
                  <a:srgbClr val="1B75BC"/>
                </a:solidFill>
              </a:rPr>
              <a:t>; in</a:t>
            </a:r>
            <a:r>
              <a:rPr lang="en-US" sz="1600" dirty="0">
                <a:solidFill>
                  <a:srgbClr val="1B75BC"/>
                </a:solidFill>
              </a:rPr>
              <a:t> reality, they just want to ensure that nothing unexpected will happen</a:t>
            </a:r>
            <a:endParaRPr lang="pl-PL" sz="1600" dirty="0">
              <a:solidFill>
                <a:srgbClr val="1B75BC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D35595F-3FB4-33C6-897F-90288F32390D}"/>
              </a:ext>
            </a:extLst>
          </p:cNvPr>
          <p:cNvSpPr txBox="1">
            <a:spLocks noChangeArrowheads="1"/>
          </p:cNvSpPr>
          <p:nvPr/>
        </p:nvSpPr>
        <p:spPr>
          <a:xfrm>
            <a:off x="6355098" y="2237170"/>
            <a:ext cx="5154597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defRPr/>
            </a:pPr>
            <a:r>
              <a:rPr lang="en-US" dirty="0">
                <a:solidFill>
                  <a:srgbClr val="1B75BC"/>
                </a:solidFill>
              </a:rPr>
              <a:t>Seeks development and change but wants them to take place with care and consciousness</a:t>
            </a:r>
            <a:endParaRPr lang="pl-PL" dirty="0">
              <a:solidFill>
                <a:srgbClr val="1B75BC"/>
              </a:solidFill>
            </a:endParaRPr>
          </a:p>
          <a:p>
            <a:pPr marL="271463" indent="-271463">
              <a:defRPr/>
            </a:pPr>
            <a:r>
              <a:rPr lang="en-US" dirty="0"/>
              <a:t>Finds it very important to stand behind their words and trusts that others will do the same</a:t>
            </a:r>
            <a:endParaRPr lang="pl-PL" dirty="0"/>
          </a:p>
          <a:p>
            <a:pPr marL="271463" indent="-271463">
              <a:defRPr/>
            </a:pPr>
            <a:r>
              <a:rPr lang="en-US" dirty="0"/>
              <a:t>Likes to work hard until projects are complete because they don’t find it easy to leave things half done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C36396DD-93BD-E886-EF9E-0E627A1E9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98" y="448082"/>
            <a:ext cx="1192212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98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30" y="535115"/>
            <a:ext cx="7532277" cy="610863"/>
          </a:xfrm>
        </p:spPr>
        <p:txBody>
          <a:bodyPr/>
          <a:lstStyle/>
          <a:p>
            <a:r>
              <a:rPr lang="en-US" dirty="0"/>
              <a:t>Planner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C83B8AE-BFB9-324D-F237-9A6AE4B85FFB}"/>
              </a:ext>
            </a:extLst>
          </p:cNvPr>
          <p:cNvSpPr txBox="1">
            <a:spLocks noChangeArrowheads="1"/>
          </p:cNvSpPr>
          <p:nvPr/>
        </p:nvSpPr>
        <p:spPr>
          <a:xfrm>
            <a:off x="729128" y="1543173"/>
            <a:ext cx="5663283" cy="41330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attitude toward teamwork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means to ensure the correct assignment of tasks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forum to deliver information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Important from the point of view of the </a:t>
            </a:r>
            <a:r>
              <a:rPr lang="en-US" sz="1300" dirty="0" err="1"/>
              <a:t>organisation</a:t>
            </a:r>
            <a:endParaRPr lang="en-US" sz="1300" dirty="0"/>
          </a:p>
          <a:p>
            <a:pPr marL="0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in a team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Critic and questioner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Defender of principles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 err="1"/>
              <a:t>Analyser</a:t>
            </a:r>
            <a:r>
              <a:rPr lang="en-US" sz="1300" dirty="0"/>
              <a:t> 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900" dirty="0"/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as a decision maker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Makes principal decisions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Wants grounds for any decisions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Wants to accept decisions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137160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b="1" dirty="0">
                <a:solidFill>
                  <a:srgbClr val="7BBE56"/>
                </a:solidFill>
              </a:rPr>
              <a:t>Their role as a motivator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Shows commitment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Does not always remember to encourage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Is sometimes too inflexible</a:t>
            </a:r>
          </a:p>
          <a:p>
            <a:pPr marL="100965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300" dirty="0"/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6EE534C9-1F91-3FB7-A2E4-34EE165ABDB3}"/>
              </a:ext>
            </a:extLst>
          </p:cNvPr>
          <p:cNvSpPr txBox="1">
            <a:spLocks noChangeArrowheads="1"/>
          </p:cNvSpPr>
          <p:nvPr/>
        </p:nvSpPr>
        <p:spPr>
          <a:xfrm>
            <a:off x="2450582" y="5047321"/>
            <a:ext cx="4260611" cy="12578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64BD19-E4A2-6478-24CA-0B8FDDBCF7B5}"/>
              </a:ext>
            </a:extLst>
          </p:cNvPr>
          <p:cNvSpPr txBox="1"/>
          <p:nvPr/>
        </p:nvSpPr>
        <p:spPr>
          <a:xfrm>
            <a:off x="6711193" y="3880602"/>
            <a:ext cx="522705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as a performer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Manages to concentrate on the issues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Does not give up easily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Acts according to the instructions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endParaRPr lang="en-US" sz="1300" dirty="0">
              <a:solidFill>
                <a:srgbClr val="1B75BC"/>
              </a:solidFill>
            </a:endParaRPr>
          </a:p>
          <a:p>
            <a:pPr lvl="1">
              <a:defRPr/>
            </a:pPr>
            <a:r>
              <a:rPr lang="en-US" sz="1700" b="1" dirty="0">
                <a:solidFill>
                  <a:srgbClr val="7BBE56"/>
                </a:solidFill>
              </a:rPr>
              <a:t>The benefit the group receives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Things do not remain unfinished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The group doesn’t go down the wrong track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People are treated fairly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endParaRPr lang="en-US" sz="1300" dirty="0">
              <a:solidFill>
                <a:srgbClr val="1B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2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  <p:bldP spid="40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Planner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06E4DF9-127F-4650-8BAA-2521A37885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5505" y="2861866"/>
            <a:ext cx="4838700" cy="574318"/>
          </a:xfrm>
        </p:spPr>
        <p:txBody>
          <a:bodyPr/>
          <a:lstStyle/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Changer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Doer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endParaRPr lang="en-US" sz="1600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03A1E73-C790-447A-974F-B3ADB50149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5213408" cy="315915"/>
          </a:xfrm>
        </p:spPr>
        <p:txBody>
          <a:bodyPr/>
          <a:lstStyle/>
          <a:p>
            <a:r>
              <a:rPr lang="en-US" dirty="0"/>
              <a:t>The easiest way to find a joint rhythm</a:t>
            </a:r>
            <a:br>
              <a:rPr lang="en-US" dirty="0"/>
            </a:br>
            <a:r>
              <a:rPr lang="en-US" dirty="0"/>
              <a:t>- convergent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8569F-8F13-B06A-6379-EE5E859974D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571839" y="6610349"/>
            <a:ext cx="2620161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0" name="Text Placeholder 43">
            <a:extLst>
              <a:ext uri="{FF2B5EF4-FFF2-40B4-BE49-F238E27FC236}">
                <a16:creationId xmlns:a16="http://schemas.microsoft.com/office/drawing/2014/main" id="{0B7F8E2E-FE54-2CCB-F087-E19AB126B12A}"/>
              </a:ext>
            </a:extLst>
          </p:cNvPr>
          <p:cNvSpPr txBox="1">
            <a:spLocks/>
          </p:cNvSpPr>
          <p:nvPr/>
        </p:nvSpPr>
        <p:spPr>
          <a:xfrm>
            <a:off x="6832484" y="2869034"/>
            <a:ext cx="4838700" cy="5743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Stimulator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Specialist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Communicator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F6AD205-F7C1-6FEB-0DF5-6821A8E6A7BB}"/>
              </a:ext>
            </a:extLst>
          </p:cNvPr>
          <p:cNvSpPr txBox="1">
            <a:spLocks/>
          </p:cNvSpPr>
          <p:nvPr/>
        </p:nvSpPr>
        <p:spPr>
          <a:xfrm>
            <a:off x="6465466" y="2286000"/>
            <a:ext cx="5572736" cy="315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most difficult way to find a </a:t>
            </a:r>
            <a:br>
              <a:rPr lang="en-US" dirty="0"/>
            </a:br>
            <a:r>
              <a:rPr lang="en-US" dirty="0"/>
              <a:t>joint rhythm – complementary styles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1BC86A66-F11E-AC41-1EA7-3E40FB462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316" y="4438649"/>
            <a:ext cx="1835150" cy="188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F0EBFB2D-BB9D-ABB5-5C1F-75AA63CAA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904" y="4530724"/>
            <a:ext cx="754062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0188AD1E-F00F-B1F4-2752-A5E062AAC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016" y="5457824"/>
            <a:ext cx="758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0ED0932E-35A1-B0FD-4DB6-59DCD4A96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29" y="4133849"/>
            <a:ext cx="760412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E26AC8CE-DEF6-5F9F-69CE-FA924EFD2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766" y="4987924"/>
            <a:ext cx="763588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44A2D641-34C3-AD3B-C737-7644C32B5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004" y="5832474"/>
            <a:ext cx="757237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927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Communicator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882315-3AE4-690C-D164-DD4C80F2D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634908" y="6610349"/>
            <a:ext cx="2557092" cy="247651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8CC7E94-584C-159B-9993-E91697F43472}"/>
              </a:ext>
            </a:extLst>
          </p:cNvPr>
          <p:cNvSpPr txBox="1">
            <a:spLocks noChangeArrowheads="1"/>
          </p:cNvSpPr>
          <p:nvPr/>
        </p:nvSpPr>
        <p:spPr>
          <a:xfrm>
            <a:off x="964023" y="2237169"/>
            <a:ext cx="4843941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A sociable and genial person who also has an ability to understand the group's rules and regulations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Has an excellent ability to make boring matters interesting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1B75BC"/>
                </a:solidFill>
              </a:rPr>
              <a:t>Seeks change but not at the expense of people or the </a:t>
            </a:r>
            <a:r>
              <a:rPr lang="en-US" sz="1600" dirty="0" err="1">
                <a:solidFill>
                  <a:srgbClr val="1B75BC"/>
                </a:solidFill>
              </a:rPr>
              <a:t>organisation</a:t>
            </a:r>
            <a:endParaRPr lang="pl-PL" sz="1600" dirty="0">
              <a:solidFill>
                <a:srgbClr val="1B75BC"/>
              </a:solidFill>
            </a:endParaRPr>
          </a:p>
          <a:p>
            <a:pPr marL="271463" indent="-271463">
              <a:buFont typeface="Wingdings" panose="05000000000000000000" pitchFamily="2" charset="2"/>
              <a:buChar char="§"/>
              <a:defRPr/>
            </a:pPr>
            <a:r>
              <a:rPr lang="en-NZ" sz="1600" dirty="0">
                <a:solidFill>
                  <a:srgbClr val="1B75BC"/>
                </a:solidFill>
              </a:rPr>
              <a:t>O</a:t>
            </a:r>
            <a:r>
              <a:rPr lang="pl-PL" sz="1600" dirty="0">
                <a:solidFill>
                  <a:srgbClr val="1B75BC"/>
                </a:solidFill>
              </a:rPr>
              <a:t>thers </a:t>
            </a:r>
            <a:r>
              <a:rPr lang="en-US" sz="1600" dirty="0">
                <a:solidFill>
                  <a:srgbClr val="1B75BC"/>
                </a:solidFill>
              </a:rPr>
              <a:t>find them very genial and easy-going but also a little mysterious and evasive</a:t>
            </a:r>
            <a:r>
              <a:rPr lang="pl-PL" sz="1600" dirty="0">
                <a:solidFill>
                  <a:srgbClr val="1B75BC"/>
                </a:solidFill>
              </a:rPr>
              <a:t>; in</a:t>
            </a:r>
            <a:r>
              <a:rPr lang="en-US" sz="1600" dirty="0">
                <a:solidFill>
                  <a:srgbClr val="1B75BC"/>
                </a:solidFill>
              </a:rPr>
              <a:t> reality, </a:t>
            </a:r>
            <a:r>
              <a:rPr lang="en-NZ" sz="1600" dirty="0">
                <a:solidFill>
                  <a:srgbClr val="1B75BC"/>
                </a:solidFill>
              </a:rPr>
              <a:t>they</a:t>
            </a:r>
            <a:r>
              <a:rPr lang="en-US" sz="1600" dirty="0">
                <a:solidFill>
                  <a:srgbClr val="1B75BC"/>
                </a:solidFill>
              </a:rPr>
              <a:t> want to avoid quarrels and don’t want to interfere with other people</a:t>
            </a:r>
            <a:endParaRPr lang="pl-PL" sz="1600" dirty="0">
              <a:solidFill>
                <a:srgbClr val="1B75BC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D35595F-3FB4-33C6-897F-90288F32390D}"/>
              </a:ext>
            </a:extLst>
          </p:cNvPr>
          <p:cNvSpPr txBox="1">
            <a:spLocks noChangeArrowheads="1"/>
          </p:cNvSpPr>
          <p:nvPr/>
        </p:nvSpPr>
        <p:spPr>
          <a:xfrm>
            <a:off x="6355098" y="2237170"/>
            <a:ext cx="5154597" cy="50450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>
              <a:defRPr/>
            </a:pPr>
            <a:r>
              <a:rPr lang="en-US" dirty="0"/>
              <a:t>Is afraid of arguments, which is why they don’t reveal all their feelings to people</a:t>
            </a:r>
            <a:endParaRPr lang="en-US" dirty="0">
              <a:solidFill>
                <a:srgbClr val="1B75BC"/>
              </a:solidFill>
            </a:endParaRPr>
          </a:p>
          <a:p>
            <a:pPr marL="271463" indent="-271463">
              <a:defRPr/>
            </a:pPr>
            <a:r>
              <a:rPr lang="en-US" dirty="0"/>
              <a:t>Likes the fact that in a team people know what they are expected to do</a:t>
            </a:r>
          </a:p>
          <a:p>
            <a:pPr marL="271463" indent="-271463">
              <a:defRPr/>
            </a:pPr>
            <a:r>
              <a:rPr lang="en-NZ" dirty="0"/>
              <a:t>M</a:t>
            </a:r>
            <a:r>
              <a:rPr lang="pl-PL" dirty="0"/>
              <a:t>eeting</a:t>
            </a:r>
            <a:r>
              <a:rPr lang="en-US" dirty="0"/>
              <a:t> different kinds of people in positive situations is ideal for them</a:t>
            </a:r>
            <a:endParaRPr lang="pl-PL" dirty="0"/>
          </a:p>
          <a:p>
            <a:pPr marL="271463" indent="-271463">
              <a:defRPr/>
            </a:pPr>
            <a:r>
              <a:rPr lang="en-US" dirty="0"/>
              <a:t>Enjoys investigating things, deliberating different points of view and creating new ideas</a:t>
            </a:r>
            <a:r>
              <a:rPr lang="pl-PL" dirty="0"/>
              <a:t>; however</a:t>
            </a:r>
            <a:r>
              <a:rPr lang="en-US" dirty="0"/>
              <a:t>, they don’t always want to advance those ideas aggressively with others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D91B6D2F-DBE2-15FC-1A78-534805055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98" y="519055"/>
            <a:ext cx="1171575" cy="120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614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30" y="535115"/>
            <a:ext cx="7532277" cy="610863"/>
          </a:xfrm>
        </p:spPr>
        <p:txBody>
          <a:bodyPr/>
          <a:lstStyle/>
          <a:p>
            <a:r>
              <a:rPr lang="en-US" dirty="0"/>
              <a:t>Communicator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183ABF-D3C1-1758-C6B9-B620011566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592962" y="6610349"/>
            <a:ext cx="2599038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C83B8AE-BFB9-324D-F237-9A6AE4B85FFB}"/>
              </a:ext>
            </a:extLst>
          </p:cNvPr>
          <p:cNvSpPr txBox="1">
            <a:spLocks noChangeArrowheads="1"/>
          </p:cNvSpPr>
          <p:nvPr/>
        </p:nvSpPr>
        <p:spPr>
          <a:xfrm>
            <a:off x="729128" y="1543173"/>
            <a:ext cx="5663283" cy="41330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attitude toward teamwork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pleasant way to meet people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place to ask and get information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A means to ensure a good atmosphere remains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b="1" dirty="0">
              <a:solidFill>
                <a:srgbClr val="7BBE56"/>
              </a:solidFill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in a team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The one who corrects errors positively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Presents a familiar matter in a new way</a:t>
            </a:r>
          </a:p>
          <a:p>
            <a:pPr marL="914400" lvl="2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Is a team player</a:t>
            </a:r>
          </a:p>
          <a:p>
            <a:pPr marL="457200" lvl="1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900" dirty="0"/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b="1" dirty="0">
                <a:solidFill>
                  <a:srgbClr val="7BBE56"/>
                </a:solidFill>
              </a:rPr>
              <a:t>Their role as a decision maker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Cautiously and willingly gives responsibility to others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 err="1"/>
              <a:t>Emphasises</a:t>
            </a:r>
            <a:r>
              <a:rPr lang="en-US" sz="1300" dirty="0"/>
              <a:t> the meaning of information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Wants to hear everybody's opinion to begin with</a:t>
            </a:r>
          </a:p>
          <a:p>
            <a:pPr marL="1371600" lvl="3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en-US" sz="1300" dirty="0"/>
          </a:p>
          <a:p>
            <a:pPr marL="137160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b="1" dirty="0">
                <a:solidFill>
                  <a:srgbClr val="7BBE56"/>
                </a:solidFill>
              </a:rPr>
              <a:t>Their role as a motivator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Manages to see things in a positive way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Guides people and at the same time praises positively</a:t>
            </a:r>
          </a:p>
          <a:p>
            <a:pPr marL="2190750" lvl="4" indent="-3619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Brings new ideas</a:t>
            </a:r>
          </a:p>
          <a:p>
            <a:pPr marL="1009650" lvl="3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300" dirty="0"/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6EE534C9-1F91-3FB7-A2E4-34EE165ABDB3}"/>
              </a:ext>
            </a:extLst>
          </p:cNvPr>
          <p:cNvSpPr txBox="1">
            <a:spLocks noChangeArrowheads="1"/>
          </p:cNvSpPr>
          <p:nvPr/>
        </p:nvSpPr>
        <p:spPr>
          <a:xfrm>
            <a:off x="2450582" y="5047321"/>
            <a:ext cx="4260611" cy="12578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64BD19-E4A2-6478-24CA-0B8FDDBCF7B5}"/>
              </a:ext>
            </a:extLst>
          </p:cNvPr>
          <p:cNvSpPr txBox="1"/>
          <p:nvPr/>
        </p:nvSpPr>
        <p:spPr>
          <a:xfrm>
            <a:off x="6711193" y="3880602"/>
            <a:ext cx="522705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US" sz="1700" b="1" dirty="0">
                <a:solidFill>
                  <a:srgbClr val="7BBE56"/>
                </a:solidFill>
              </a:rPr>
              <a:t>Their role as a performer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Wants to avoid errors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May stay to discuss and think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Gets bored if the job gets too routine</a:t>
            </a:r>
          </a:p>
          <a:p>
            <a:pPr marL="819150" lvl="1" indent="-361950">
              <a:buFont typeface="Wingdings" panose="05000000000000000000" pitchFamily="2" charset="2"/>
              <a:buChar char="§"/>
              <a:defRPr/>
            </a:pPr>
            <a:endParaRPr lang="en-US" sz="1300" dirty="0">
              <a:solidFill>
                <a:srgbClr val="1B75BC"/>
              </a:solidFill>
            </a:endParaRPr>
          </a:p>
          <a:p>
            <a:pPr lvl="1">
              <a:defRPr/>
            </a:pPr>
            <a:r>
              <a:rPr lang="en-US" sz="1700" b="1" dirty="0">
                <a:solidFill>
                  <a:srgbClr val="7BBE56"/>
                </a:solidFill>
              </a:rPr>
              <a:t>The benefit the group receives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Positive energy 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Disagreements are levelled down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r>
              <a:rPr lang="en-US" sz="1300" dirty="0">
                <a:solidFill>
                  <a:srgbClr val="1B75BC"/>
                </a:solidFill>
              </a:rPr>
              <a:t>Everybody receives information</a:t>
            </a:r>
          </a:p>
          <a:p>
            <a:pPr marL="1276350" lvl="2" indent="-361950">
              <a:buFont typeface="Wingdings" panose="05000000000000000000" pitchFamily="2" charset="2"/>
              <a:buChar char="§"/>
              <a:defRPr/>
            </a:pPr>
            <a:endParaRPr lang="en-US" sz="1300" dirty="0">
              <a:solidFill>
                <a:srgbClr val="1B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77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  <p:bldP spid="40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Communicator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06E4DF9-127F-4650-8BAA-2521A37885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5505" y="2861866"/>
            <a:ext cx="4838700" cy="574318"/>
          </a:xfrm>
        </p:spPr>
        <p:txBody>
          <a:bodyPr/>
          <a:lstStyle/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Stimulator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Specialist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endParaRPr lang="en-US" sz="1600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03A1E73-C790-447A-974F-B3ADB50149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5213408" cy="315915"/>
          </a:xfrm>
        </p:spPr>
        <p:txBody>
          <a:bodyPr/>
          <a:lstStyle/>
          <a:p>
            <a:r>
              <a:rPr lang="en-US" dirty="0"/>
              <a:t>The easiest way to find a joint rhythm</a:t>
            </a:r>
            <a:br>
              <a:rPr lang="en-US" dirty="0"/>
            </a:br>
            <a:r>
              <a:rPr lang="en-US" dirty="0"/>
              <a:t>- convergent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E8569F-8F13-B06A-6379-EE5E859974D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9571839" y="6610349"/>
            <a:ext cx="2620161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20" name="Text Placeholder 43">
            <a:extLst>
              <a:ext uri="{FF2B5EF4-FFF2-40B4-BE49-F238E27FC236}">
                <a16:creationId xmlns:a16="http://schemas.microsoft.com/office/drawing/2014/main" id="{0B7F8E2E-FE54-2CCB-F087-E19AB126B12A}"/>
              </a:ext>
            </a:extLst>
          </p:cNvPr>
          <p:cNvSpPr txBox="1">
            <a:spLocks/>
          </p:cNvSpPr>
          <p:nvPr/>
        </p:nvSpPr>
        <p:spPr>
          <a:xfrm>
            <a:off x="6832484" y="2869034"/>
            <a:ext cx="4838700" cy="5743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Changer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Doer</a:t>
            </a:r>
            <a:endParaRPr lang="pl-PL" sz="1600" dirty="0"/>
          </a:p>
          <a:p>
            <a:pPr marL="361950" indent="-361950" eaLnBrk="1" hangingPunct="1">
              <a:buFont typeface="Wingdings" panose="05000000000000000000" pitchFamily="2" charset="2"/>
              <a:buChar char="§"/>
              <a:defRPr/>
            </a:pPr>
            <a:r>
              <a:rPr lang="en-US" sz="1600" dirty="0"/>
              <a:t>Planner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F6AD205-F7C1-6FEB-0DF5-6821A8E6A7BB}"/>
              </a:ext>
            </a:extLst>
          </p:cNvPr>
          <p:cNvSpPr txBox="1">
            <a:spLocks/>
          </p:cNvSpPr>
          <p:nvPr/>
        </p:nvSpPr>
        <p:spPr>
          <a:xfrm>
            <a:off x="6465466" y="2286000"/>
            <a:ext cx="5572736" cy="315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most difficult way to find a </a:t>
            </a:r>
            <a:br>
              <a:rPr lang="en-US" dirty="0"/>
            </a:br>
            <a:r>
              <a:rPr lang="en-US" dirty="0"/>
              <a:t>joint rhythm – complementary styles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00BA3BEC-35C7-9F7B-0DBD-039EC0421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12" y="4576761"/>
            <a:ext cx="1803400" cy="185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B5DC7A7-0FE3-280F-DBD5-AAD00EB78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424" y="4632324"/>
            <a:ext cx="7604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5EA8A21B-66FB-1815-6796-D1C1C3C90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424" y="5592761"/>
            <a:ext cx="763588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7B816319-0D4C-8800-96A9-6ED9392CB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812" y="4256086"/>
            <a:ext cx="754062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C21A6F7D-550E-5181-2F69-41EE09BC6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937" y="5114924"/>
            <a:ext cx="758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0B1D795B-A17E-13E1-5E16-699249DE2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824" y="5967411"/>
            <a:ext cx="769938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309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CFF5F-6DFB-0D49-B8B1-661F7E788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974" y="310333"/>
            <a:ext cx="10914788" cy="6108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Team Types – Strengths and Challenges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060DC8-56BA-C418-28F1-17FA324DEB4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668463" y="6610349"/>
            <a:ext cx="2523537" cy="247651"/>
          </a:xfrm>
        </p:spPr>
        <p:txBody>
          <a:bodyPr vert="horz" lIns="0" tIns="0" rIns="0" bIns="0" rtlCol="0" anchor="t" anchorCtr="0"/>
          <a:lstStyle/>
          <a:p>
            <a:r>
              <a:rPr lang="en-US" dirty="0">
                <a:solidFill>
                  <a:schemeClr val="accent6"/>
                </a:solidFill>
              </a:rPr>
              <a:t>2023 Copyright HR Profiling Solutions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73D60BB-F700-EF82-F519-5A55391D6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3873" y="1531547"/>
            <a:ext cx="288415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27" tIns="42459" rIns="84927" bIns="42459"/>
          <a:lstStyle/>
          <a:p>
            <a:pPr defTabSz="848259">
              <a:spcBef>
                <a:spcPct val="20000"/>
              </a:spcBef>
              <a:buClr>
                <a:srgbClr val="D0005F"/>
              </a:buClr>
              <a:buSzPct val="75000"/>
              <a:defRPr/>
            </a:pPr>
            <a:r>
              <a:rPr lang="en-US" sz="1300" b="1" dirty="0">
                <a:solidFill>
                  <a:srgbClr val="7BBE56"/>
                </a:solidFill>
                <a:cs typeface="Arial" charset="0"/>
              </a:rPr>
              <a:t>Homogenous Team</a:t>
            </a:r>
          </a:p>
          <a:p>
            <a:pPr defTabSz="848259">
              <a:lnSpc>
                <a:spcPct val="70000"/>
              </a:lnSpc>
              <a:spcBef>
                <a:spcPct val="60000"/>
              </a:spcBef>
              <a:buClr>
                <a:srgbClr val="000000"/>
              </a:buClr>
              <a:defRPr/>
            </a:pPr>
            <a:r>
              <a:rPr kumimoji="1" lang="en-US" sz="1300" dirty="0">
                <a:solidFill>
                  <a:srgbClr val="1B75BC"/>
                </a:solidFill>
                <a:cs typeface="Arial" charset="0"/>
              </a:rPr>
              <a:t>- Strength: communication</a:t>
            </a:r>
          </a:p>
          <a:p>
            <a:pPr defTabSz="848259">
              <a:lnSpc>
                <a:spcPct val="80000"/>
              </a:lnSpc>
              <a:spcBef>
                <a:spcPct val="60000"/>
              </a:spcBef>
              <a:buClr>
                <a:srgbClr val="000000"/>
              </a:buClr>
              <a:defRPr/>
            </a:pPr>
            <a:r>
              <a:rPr kumimoji="1" lang="en-US" sz="1300" dirty="0">
                <a:solidFill>
                  <a:srgbClr val="1B75BC"/>
                </a:solidFill>
                <a:cs typeface="Arial" charset="0"/>
              </a:rPr>
              <a:t>- Challenge: flexibility</a:t>
            </a:r>
          </a:p>
          <a:p>
            <a:pPr marL="318490" indent="-318490" defTabSz="848259">
              <a:spcBef>
                <a:spcPct val="20000"/>
              </a:spcBef>
              <a:buClr>
                <a:srgbClr val="D0005F"/>
              </a:buClr>
              <a:buSzPct val="75000"/>
              <a:buFontTx/>
              <a:buAutoNum type="arabicPeriod"/>
              <a:defRPr/>
            </a:pPr>
            <a:endParaRPr lang="en-US" sz="1300" b="1" dirty="0">
              <a:solidFill>
                <a:srgbClr val="3333FF"/>
              </a:solidFill>
              <a:cs typeface="Arial" charset="0"/>
            </a:endParaRPr>
          </a:p>
        </p:txBody>
      </p:sp>
      <p:graphicFrame>
        <p:nvGraphicFramePr>
          <p:cNvPr id="10" name="Object 4">
            <a:extLst>
              <a:ext uri="{FF2B5EF4-FFF2-40B4-BE49-F238E27FC236}">
                <a16:creationId xmlns:a16="http://schemas.microsoft.com/office/drawing/2014/main" id="{5782B349-2620-FC9F-1C45-CE6FE07790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3479844"/>
              </p:ext>
            </p:extLst>
          </p:nvPr>
        </p:nvGraphicFramePr>
        <p:xfrm>
          <a:off x="6832411" y="1271197"/>
          <a:ext cx="1512887" cy="151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104762" imgH="3104762" progId="PBrush">
                  <p:embed/>
                </p:oleObj>
              </mc:Choice>
              <mc:Fallback>
                <p:oleObj name="Bitmap Image" r:id="rId2" imgW="3104762" imgH="3104762" progId="PBrush">
                  <p:embed/>
                  <p:pic>
                    <p:nvPicPr>
                      <p:cNvPr id="10" name="Object 4">
                        <a:extLst>
                          <a:ext uri="{FF2B5EF4-FFF2-40B4-BE49-F238E27FC236}">
                            <a16:creationId xmlns:a16="http://schemas.microsoft.com/office/drawing/2014/main" id="{5782B349-2620-FC9F-1C45-CE6FE07790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2411" y="1271197"/>
                        <a:ext cx="1512887" cy="1512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>
            <a:extLst>
              <a:ext uri="{FF2B5EF4-FFF2-40B4-BE49-F238E27FC236}">
                <a16:creationId xmlns:a16="http://schemas.microsoft.com/office/drawing/2014/main" id="{6712CE43-9828-C6BC-56B2-581F9992E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0861" y="3382571"/>
            <a:ext cx="3134001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27" tIns="42459" rIns="84927" bIns="42459"/>
          <a:lstStyle/>
          <a:p>
            <a:pPr marL="318137" indent="-318137" defTabSz="848259">
              <a:spcBef>
                <a:spcPct val="20000"/>
              </a:spcBef>
              <a:buClr>
                <a:srgbClr val="D0005F"/>
              </a:buClr>
              <a:buSzPct val="75000"/>
              <a:defRPr/>
            </a:pPr>
            <a:r>
              <a:rPr lang="en-US" sz="1300" b="1" dirty="0">
                <a:solidFill>
                  <a:srgbClr val="7BBE56"/>
                </a:solidFill>
                <a:cs typeface="Arial" charset="0"/>
              </a:rPr>
              <a:t>Heterogeneous Team</a:t>
            </a:r>
          </a:p>
          <a:p>
            <a:pPr defTabSz="848259">
              <a:lnSpc>
                <a:spcPct val="80000"/>
              </a:lnSpc>
              <a:spcBef>
                <a:spcPct val="60000"/>
              </a:spcBef>
              <a:buClr>
                <a:srgbClr val="000000"/>
              </a:buClr>
              <a:defRPr/>
            </a:pPr>
            <a:r>
              <a:rPr kumimoji="1" lang="en-US" sz="1300" dirty="0">
                <a:solidFill>
                  <a:srgbClr val="1B75BC"/>
                </a:solidFill>
                <a:cs typeface="Arial" charset="0"/>
              </a:rPr>
              <a:t>- Strength: division of </a:t>
            </a:r>
            <a:r>
              <a:rPr kumimoji="1" lang="en-US" sz="1300" dirty="0" err="1">
                <a:solidFill>
                  <a:srgbClr val="1B75BC"/>
                </a:solidFill>
                <a:cs typeface="Arial" charset="0"/>
              </a:rPr>
              <a:t>labour</a:t>
            </a:r>
            <a:endParaRPr kumimoji="1" lang="en-US" sz="1300" dirty="0">
              <a:solidFill>
                <a:srgbClr val="1B75BC"/>
              </a:solidFill>
              <a:cs typeface="Arial" charset="0"/>
            </a:endParaRPr>
          </a:p>
          <a:p>
            <a:pPr defTabSz="848259">
              <a:lnSpc>
                <a:spcPct val="80000"/>
              </a:lnSpc>
              <a:spcBef>
                <a:spcPct val="60000"/>
              </a:spcBef>
              <a:buClr>
                <a:srgbClr val="000000"/>
              </a:buClr>
              <a:defRPr/>
            </a:pPr>
            <a:r>
              <a:rPr kumimoji="1" lang="en-US" sz="1300" dirty="0">
                <a:solidFill>
                  <a:srgbClr val="1B75BC"/>
                </a:solidFill>
                <a:cs typeface="Arial" charset="0"/>
              </a:rPr>
              <a:t>- Challenge: communication</a:t>
            </a:r>
          </a:p>
          <a:p>
            <a:pPr marL="318137" indent="-318137" defTabSz="848259">
              <a:spcBef>
                <a:spcPct val="20000"/>
              </a:spcBef>
              <a:buClr>
                <a:srgbClr val="D0005F"/>
              </a:buClr>
              <a:buSzPct val="75000"/>
              <a:defRPr/>
            </a:pPr>
            <a:endParaRPr lang="en-US" b="1" dirty="0">
              <a:solidFill>
                <a:srgbClr val="3333FF"/>
              </a:solidFill>
              <a:cs typeface="Arial" charset="0"/>
            </a:endParaRPr>
          </a:p>
        </p:txBody>
      </p:sp>
      <p:graphicFrame>
        <p:nvGraphicFramePr>
          <p:cNvPr id="12" name="Object 7">
            <a:extLst>
              <a:ext uri="{FF2B5EF4-FFF2-40B4-BE49-F238E27FC236}">
                <a16:creationId xmlns:a16="http://schemas.microsoft.com/office/drawing/2014/main" id="{525872DD-F4FD-8B25-00E6-4970750A8B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7409537"/>
              </p:ext>
            </p:extLst>
          </p:nvPr>
        </p:nvGraphicFramePr>
        <p:xfrm>
          <a:off x="6832411" y="2977759"/>
          <a:ext cx="1552575" cy="155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3104762" imgH="3104762" progId="PBrush">
                  <p:embed/>
                </p:oleObj>
              </mc:Choice>
              <mc:Fallback>
                <p:oleObj name="Bitmap Image" r:id="rId4" imgW="3104762" imgH="3104762" progId="PBrush">
                  <p:embed/>
                  <p:pic>
                    <p:nvPicPr>
                      <p:cNvPr id="12" name="Object 7">
                        <a:extLst>
                          <a:ext uri="{FF2B5EF4-FFF2-40B4-BE49-F238E27FC236}">
                            <a16:creationId xmlns:a16="http://schemas.microsoft.com/office/drawing/2014/main" id="{525872DD-F4FD-8B25-00E6-4970750A8B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2411" y="2977759"/>
                        <a:ext cx="1552575" cy="155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9">
            <a:extLst>
              <a:ext uri="{FF2B5EF4-FFF2-40B4-BE49-F238E27FC236}">
                <a16:creationId xmlns:a16="http://schemas.microsoft.com/office/drawing/2014/main" id="{7FF16F92-7D8F-8111-D62A-C08659CAA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3874" y="5055797"/>
            <a:ext cx="22320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27" tIns="42459" rIns="84927" bIns="42459"/>
          <a:lstStyle/>
          <a:p>
            <a:pPr marL="318137" indent="-318137" defTabSz="848259">
              <a:spcBef>
                <a:spcPct val="20000"/>
              </a:spcBef>
              <a:buClr>
                <a:srgbClr val="D0005F"/>
              </a:buClr>
              <a:buSzPct val="75000"/>
              <a:defRPr/>
            </a:pPr>
            <a:r>
              <a:rPr lang="en-US" sz="1300" b="1" dirty="0">
                <a:solidFill>
                  <a:srgbClr val="7BBE56"/>
                </a:solidFill>
                <a:cs typeface="Arial" charset="0"/>
              </a:rPr>
              <a:t>Diverted Team</a:t>
            </a:r>
          </a:p>
          <a:p>
            <a:pPr defTabSz="848259">
              <a:lnSpc>
                <a:spcPct val="80000"/>
              </a:lnSpc>
              <a:spcBef>
                <a:spcPct val="60000"/>
              </a:spcBef>
              <a:buClr>
                <a:srgbClr val="000000"/>
              </a:buClr>
              <a:defRPr/>
            </a:pPr>
            <a:r>
              <a:rPr kumimoji="1" lang="en-US" sz="1300" dirty="0">
                <a:solidFill>
                  <a:srgbClr val="1B75BC"/>
                </a:solidFill>
                <a:cs typeface="Arial" charset="0"/>
              </a:rPr>
              <a:t>- Strength: delegation</a:t>
            </a:r>
          </a:p>
          <a:p>
            <a:pPr defTabSz="848259">
              <a:lnSpc>
                <a:spcPct val="80000"/>
              </a:lnSpc>
              <a:spcBef>
                <a:spcPct val="60000"/>
              </a:spcBef>
              <a:buClr>
                <a:srgbClr val="000000"/>
              </a:buClr>
              <a:defRPr/>
            </a:pPr>
            <a:r>
              <a:rPr kumimoji="1" lang="en-US" sz="1300" dirty="0">
                <a:solidFill>
                  <a:srgbClr val="1B75BC"/>
                </a:solidFill>
                <a:cs typeface="Arial" charset="0"/>
              </a:rPr>
              <a:t>- Challenge: sub-teaming</a:t>
            </a:r>
          </a:p>
          <a:p>
            <a:pPr marL="318137" indent="-318137" defTabSz="848259">
              <a:spcBef>
                <a:spcPct val="20000"/>
              </a:spcBef>
              <a:buClr>
                <a:srgbClr val="D0005F"/>
              </a:buClr>
              <a:buSzPct val="75000"/>
              <a:defRPr/>
            </a:pPr>
            <a:endParaRPr lang="en-US" b="1" dirty="0">
              <a:solidFill>
                <a:srgbClr val="3333FF"/>
              </a:solidFill>
              <a:cs typeface="Arial" charset="0"/>
            </a:endParaRPr>
          </a:p>
        </p:txBody>
      </p:sp>
      <p:graphicFrame>
        <p:nvGraphicFramePr>
          <p:cNvPr id="14" name="Object 10">
            <a:extLst>
              <a:ext uri="{FF2B5EF4-FFF2-40B4-BE49-F238E27FC236}">
                <a16:creationId xmlns:a16="http://schemas.microsoft.com/office/drawing/2014/main" id="{EE82C026-154D-E994-9137-42D4DC367F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752603"/>
              </p:ext>
            </p:extLst>
          </p:nvPr>
        </p:nvGraphicFramePr>
        <p:xfrm>
          <a:off x="6832411" y="4724010"/>
          <a:ext cx="1557338" cy="155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3115110" imgH="3115110" progId="PBrush">
                  <p:embed/>
                </p:oleObj>
              </mc:Choice>
              <mc:Fallback>
                <p:oleObj name="Bitmap Image" r:id="rId6" imgW="3115110" imgH="3115110" progId="PBrush">
                  <p:embed/>
                  <p:pic>
                    <p:nvPicPr>
                      <p:cNvPr id="14" name="Object 10">
                        <a:extLst>
                          <a:ext uri="{FF2B5EF4-FFF2-40B4-BE49-F238E27FC236}">
                            <a16:creationId xmlns:a16="http://schemas.microsoft.com/office/drawing/2014/main" id="{EE82C026-154D-E994-9137-42D4DC367F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2411" y="4724010"/>
                        <a:ext cx="1557338" cy="1557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A1252CE-20F4-85D9-3230-8F773305F4E1}"/>
              </a:ext>
            </a:extLst>
          </p:cNvPr>
          <p:cNvSpPr txBox="1"/>
          <p:nvPr/>
        </p:nvSpPr>
        <p:spPr>
          <a:xfrm>
            <a:off x="933974" y="1342677"/>
            <a:ext cx="4968875" cy="5087116"/>
          </a:xfrm>
          <a:prstGeom prst="rect">
            <a:avLst/>
          </a:prstGeom>
          <a:noFill/>
        </p:spPr>
        <p:txBody>
          <a:bodyPr lIns="84927" tIns="42459" rIns="84927" bIns="42459">
            <a:spAutoFit/>
          </a:bodyPr>
          <a:lstStyle/>
          <a:p>
            <a:pPr defTabSz="848259">
              <a:defRPr/>
            </a:pPr>
            <a:r>
              <a:rPr lang="en-NZ" sz="1300" b="1" dirty="0">
                <a:solidFill>
                  <a:srgbClr val="7BBE56"/>
                </a:solidFill>
                <a:cs typeface="Arial" charset="0"/>
              </a:rPr>
              <a:t>Homogeneous Teams </a:t>
            </a:r>
          </a:p>
          <a:p>
            <a:pPr marL="265416" indent="-265416" defTabSz="848259">
              <a:buFont typeface="Arial" pitchFamily="34" charset="0"/>
              <a:buChar char="•"/>
              <a:defRPr/>
            </a:pPr>
            <a:r>
              <a:rPr lang="en-NZ" sz="1300" dirty="0">
                <a:solidFill>
                  <a:srgbClr val="1B75BC"/>
                </a:solidFill>
                <a:cs typeface="Arial" charset="0"/>
              </a:rPr>
              <a:t>Members have similar traits &amp; attributes</a:t>
            </a:r>
          </a:p>
          <a:p>
            <a:pPr marL="265416" indent="-265416" defTabSz="848259">
              <a:buFont typeface="Arial" pitchFamily="34" charset="0"/>
              <a:buChar char="•"/>
              <a:defRPr/>
            </a:pPr>
            <a:r>
              <a:rPr lang="en-NZ" sz="1300" dirty="0">
                <a:solidFill>
                  <a:srgbClr val="1B75BC"/>
                </a:solidFill>
                <a:cs typeface="Arial" charset="0"/>
              </a:rPr>
              <a:t>Advantage of cohesion and communication </a:t>
            </a:r>
          </a:p>
          <a:p>
            <a:pPr marL="265416" indent="-265416" defTabSz="848259">
              <a:buFont typeface="Arial" pitchFamily="34" charset="0"/>
              <a:buChar char="•"/>
              <a:defRPr/>
            </a:pPr>
            <a:r>
              <a:rPr lang="en-NZ" sz="1300" dirty="0">
                <a:solidFill>
                  <a:srgbClr val="1B75BC"/>
                </a:solidFill>
                <a:cs typeface="Arial" charset="0"/>
              </a:rPr>
              <a:t>High productivity and goal accomplishment </a:t>
            </a:r>
          </a:p>
          <a:p>
            <a:pPr marL="265416" indent="-265416" defTabSz="848259">
              <a:buFont typeface="Arial" pitchFamily="34" charset="0"/>
              <a:buChar char="•"/>
              <a:defRPr/>
            </a:pPr>
            <a:r>
              <a:rPr lang="en-NZ" sz="1300" dirty="0">
                <a:solidFill>
                  <a:srgbClr val="1B75BC"/>
                </a:solidFill>
                <a:cs typeface="Arial" charset="0"/>
              </a:rPr>
              <a:t>But excessive cohesion can turn into </a:t>
            </a:r>
            <a:r>
              <a:rPr lang="en-NZ" sz="1300" i="1" dirty="0">
                <a:solidFill>
                  <a:srgbClr val="1B75BC"/>
                </a:solidFill>
                <a:cs typeface="Arial" charset="0"/>
              </a:rPr>
              <a:t>groupthink </a:t>
            </a:r>
            <a:endParaRPr lang="en-NZ" sz="1300" dirty="0">
              <a:solidFill>
                <a:srgbClr val="1B75BC"/>
              </a:solidFill>
              <a:cs typeface="Arial" charset="0"/>
            </a:endParaRPr>
          </a:p>
          <a:p>
            <a:pPr defTabSz="848259">
              <a:defRPr/>
            </a:pPr>
            <a:endParaRPr lang="en-NZ" sz="1300" dirty="0">
              <a:solidFill>
                <a:srgbClr val="000000"/>
              </a:solidFill>
              <a:cs typeface="Arial" charset="0"/>
            </a:endParaRPr>
          </a:p>
          <a:p>
            <a:pPr defTabSz="848259">
              <a:defRPr/>
            </a:pPr>
            <a:br>
              <a:rPr lang="en-NZ" sz="1300" b="1" dirty="0">
                <a:solidFill>
                  <a:srgbClr val="FF0000"/>
                </a:solidFill>
                <a:cs typeface="Arial" charset="0"/>
              </a:rPr>
            </a:br>
            <a:r>
              <a:rPr lang="en-NZ" sz="1300" b="1" dirty="0">
                <a:solidFill>
                  <a:srgbClr val="7BBE56"/>
                </a:solidFill>
                <a:cs typeface="Arial" charset="0"/>
              </a:rPr>
              <a:t>Heterogeneous teams </a:t>
            </a:r>
          </a:p>
          <a:p>
            <a:pPr marL="265416" indent="-265416" defTabSz="848259">
              <a:buFont typeface="Arial" pitchFamily="34" charset="0"/>
              <a:buChar char="•"/>
              <a:defRPr/>
            </a:pPr>
            <a:r>
              <a:rPr lang="en-NZ" sz="1300" dirty="0">
                <a:solidFill>
                  <a:srgbClr val="0070C0"/>
                </a:solidFill>
                <a:cs typeface="Arial" charset="0"/>
              </a:rPr>
              <a:t>Members have diverse orientation</a:t>
            </a:r>
          </a:p>
          <a:p>
            <a:pPr marL="265416" indent="-265416" defTabSz="848259">
              <a:buFont typeface="Arial" pitchFamily="34" charset="0"/>
              <a:buChar char="•"/>
              <a:defRPr/>
            </a:pPr>
            <a:r>
              <a:rPr lang="en-NZ" sz="1300" dirty="0">
                <a:solidFill>
                  <a:srgbClr val="0070C0"/>
                </a:solidFill>
                <a:cs typeface="Arial" charset="0"/>
              </a:rPr>
              <a:t>Agreement in such teams may be difficult </a:t>
            </a:r>
          </a:p>
          <a:p>
            <a:pPr marL="265416" indent="-265416" defTabSz="848259">
              <a:buFont typeface="Arial" pitchFamily="34" charset="0"/>
              <a:buChar char="•"/>
              <a:defRPr/>
            </a:pPr>
            <a:r>
              <a:rPr lang="en-NZ" sz="1300" dirty="0">
                <a:solidFill>
                  <a:srgbClr val="0070C0"/>
                </a:solidFill>
                <a:cs typeface="Arial" charset="0"/>
              </a:rPr>
              <a:t>Leads to more innovative solutions</a:t>
            </a:r>
          </a:p>
          <a:p>
            <a:pPr marL="265416" indent="-265416" defTabSz="848259">
              <a:buFont typeface="Arial" pitchFamily="34" charset="0"/>
              <a:buChar char="•"/>
              <a:defRPr/>
            </a:pPr>
            <a:r>
              <a:rPr lang="en-NZ" sz="1300" dirty="0">
                <a:solidFill>
                  <a:srgbClr val="0070C0"/>
                </a:solidFill>
                <a:cs typeface="Arial" charset="0"/>
              </a:rPr>
              <a:t>In situations where creativity is important - planning or research or ad teams, heterogeneous teams should have an advantage over homogeneous teams</a:t>
            </a:r>
          </a:p>
          <a:p>
            <a:pPr defTabSz="848259">
              <a:defRPr/>
            </a:pPr>
            <a:endParaRPr lang="en-NZ" sz="1300" dirty="0">
              <a:solidFill>
                <a:srgbClr val="000000"/>
              </a:solidFill>
              <a:cs typeface="Arial" charset="0"/>
            </a:endParaRPr>
          </a:p>
          <a:p>
            <a:pPr defTabSz="848259">
              <a:defRPr/>
            </a:pPr>
            <a:br>
              <a:rPr lang="en-NZ" sz="1300" b="1" dirty="0">
                <a:solidFill>
                  <a:srgbClr val="FF0000"/>
                </a:solidFill>
                <a:cs typeface="Arial" charset="0"/>
              </a:rPr>
            </a:br>
            <a:r>
              <a:rPr lang="en-NZ" sz="1300" b="1" dirty="0">
                <a:solidFill>
                  <a:srgbClr val="7BBE56"/>
                </a:solidFill>
                <a:cs typeface="Arial" charset="0"/>
              </a:rPr>
              <a:t>Diverted teams </a:t>
            </a:r>
          </a:p>
          <a:p>
            <a:pPr marL="265416" indent="-265416" defTabSz="848259">
              <a:buFont typeface="Arial" pitchFamily="34" charset="0"/>
              <a:buChar char="•"/>
              <a:defRPr/>
            </a:pPr>
            <a:r>
              <a:rPr lang="en-NZ" sz="1300" dirty="0">
                <a:solidFill>
                  <a:srgbClr val="0070C0"/>
                </a:solidFill>
                <a:cs typeface="Arial" charset="0"/>
              </a:rPr>
              <a:t>Members are made up of opposite traits and attributes.</a:t>
            </a:r>
          </a:p>
          <a:p>
            <a:pPr marL="265416" indent="-265416" defTabSz="848259">
              <a:buFont typeface="Arial" pitchFamily="34" charset="0"/>
              <a:buChar char="•"/>
              <a:defRPr/>
            </a:pPr>
            <a:r>
              <a:rPr lang="en-NZ" sz="1300" dirty="0">
                <a:solidFill>
                  <a:srgbClr val="0070C0"/>
                </a:solidFill>
                <a:cs typeface="Arial" charset="0"/>
              </a:rPr>
              <a:t>Agreements in the team can be conflicting and potentially pushed through based on sub team </a:t>
            </a:r>
            <a:r>
              <a:rPr lang="en-NZ" sz="1300" dirty="0" err="1">
                <a:solidFill>
                  <a:srgbClr val="0070C0"/>
                </a:solidFill>
                <a:cs typeface="Arial" charset="0"/>
              </a:rPr>
              <a:t>vs</a:t>
            </a:r>
            <a:r>
              <a:rPr lang="en-NZ" sz="1300" dirty="0">
                <a:solidFill>
                  <a:srgbClr val="0070C0"/>
                </a:solidFill>
                <a:cs typeface="Arial" charset="0"/>
              </a:rPr>
              <a:t> sub team. </a:t>
            </a:r>
          </a:p>
          <a:p>
            <a:pPr marL="265416" indent="-265416" defTabSz="848259">
              <a:buFont typeface="Arial" pitchFamily="34" charset="0"/>
              <a:buChar char="•"/>
              <a:defRPr/>
            </a:pPr>
            <a:r>
              <a:rPr lang="en-NZ" sz="1300" dirty="0">
                <a:solidFill>
                  <a:srgbClr val="0070C0"/>
                </a:solidFill>
                <a:cs typeface="Arial" charset="0"/>
              </a:rPr>
              <a:t>Delegation is strong and can be a good use of team strengths </a:t>
            </a:r>
          </a:p>
          <a:p>
            <a:pPr marL="265416" indent="-265416" defTabSz="848259">
              <a:buFont typeface="Arial" pitchFamily="34" charset="0"/>
              <a:buChar char="•"/>
              <a:defRPr/>
            </a:pPr>
            <a:r>
              <a:rPr lang="en-NZ" sz="1300" dirty="0">
                <a:solidFill>
                  <a:srgbClr val="0070C0"/>
                </a:solidFill>
                <a:cs typeface="Arial" charset="0"/>
              </a:rPr>
              <a:t>However, if </a:t>
            </a:r>
            <a:r>
              <a:rPr lang="en-US" sz="1300" dirty="0">
                <a:solidFill>
                  <a:srgbClr val="0070C0"/>
                </a:solidFill>
                <a:cs typeface="Arial" charset="0"/>
              </a:rPr>
              <a:t>sub-teams form there is the risk of team cohesion falling apart</a:t>
            </a:r>
            <a:endParaRPr lang="en-NZ" sz="1300" dirty="0">
              <a:solidFill>
                <a:srgbClr val="0070C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3106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3AA970-1B27-6730-166F-59F0AC0CFCBF}"/>
              </a:ext>
            </a:extLst>
          </p:cNvPr>
          <p:cNvSpPr/>
          <p:nvPr/>
        </p:nvSpPr>
        <p:spPr>
          <a:xfrm>
            <a:off x="486561" y="973123"/>
            <a:ext cx="2348918" cy="15267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rgbClr val="7BBE56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DA0CC64-EEA4-4FCB-A6C6-DCE55058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476392"/>
            <a:ext cx="10914788" cy="610863"/>
          </a:xfrm>
        </p:spPr>
        <p:txBody>
          <a:bodyPr>
            <a:normAutofit/>
          </a:bodyPr>
          <a:lstStyle/>
          <a:p>
            <a:r>
              <a:rPr lang="en-US" b="1" dirty="0"/>
              <a:t>Arrow Map Explanation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359E58A-97CF-E374-E4C6-F4F92FFA3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9428" y="1782368"/>
            <a:ext cx="31686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381" tIns="45190" rIns="90381" bIns="45190"/>
          <a:lstStyle>
            <a:lvl1pPr marL="338138" indent="-338138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en-US" altLang="en-US" sz="1800" b="1" dirty="0">
                <a:solidFill>
                  <a:srgbClr val="7BBE56"/>
                </a:solidFill>
                <a:cs typeface="Arial" pitchFamily="34" charset="0"/>
              </a:rPr>
              <a:t>1.  No arrow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C7FA972-A82D-6B55-E307-870329E3E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9428" y="2269215"/>
            <a:ext cx="4178326" cy="1005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381" tIns="45190" rIns="90381" bIns="45190">
            <a:spAutoFit/>
          </a:bodyPr>
          <a:lstStyle>
            <a:lvl1pPr marL="350838" indent="-350838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7BBE56"/>
              </a:buClr>
            </a:pPr>
            <a:r>
              <a:rPr kumimoji="1" lang="en-US" altLang="en-US" sz="1800" dirty="0">
                <a:solidFill>
                  <a:srgbClr val="1B75BC"/>
                </a:solidFill>
                <a:latin typeface="+mj-lt"/>
                <a:cs typeface="Arial" pitchFamily="34" charset="0"/>
              </a:rPr>
              <a:t>Shows no pressure from the environment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7BBE56"/>
              </a:buClr>
            </a:pPr>
            <a:r>
              <a:rPr kumimoji="1" lang="en-US" altLang="en-US" sz="1800" dirty="0">
                <a:solidFill>
                  <a:srgbClr val="1B75BC"/>
                </a:solidFill>
                <a:latin typeface="+mj-lt"/>
                <a:cs typeface="Arial" pitchFamily="34" charset="0"/>
              </a:rPr>
              <a:t>Does not mean everything is OK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1EF22BB-AFCE-8261-C9DA-E5B98C565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7484" y="4969075"/>
            <a:ext cx="4572000" cy="1282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381" tIns="45190" rIns="90381" bIns="45190">
            <a:spAutoFit/>
          </a:bodyPr>
          <a:lstStyle>
            <a:lvl1pPr marL="350838" indent="-350838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7BBE56"/>
              </a:buClr>
            </a:pPr>
            <a:r>
              <a:rPr kumimoji="1" lang="en-US" altLang="en-US" sz="1800" dirty="0">
                <a:solidFill>
                  <a:srgbClr val="1B75BC"/>
                </a:solidFill>
                <a:latin typeface="+mj-lt"/>
                <a:cs typeface="Arial" pitchFamily="34" charset="0"/>
              </a:rPr>
              <a:t>There is no pressure on the team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7BBE56"/>
              </a:buClr>
            </a:pPr>
            <a:r>
              <a:rPr kumimoji="1" lang="en-US" altLang="en-US" sz="1800" dirty="0">
                <a:solidFill>
                  <a:srgbClr val="1B75BC"/>
                </a:solidFill>
                <a:latin typeface="+mj-lt"/>
                <a:cs typeface="Arial" pitchFamily="34" charset="0"/>
              </a:rPr>
              <a:t>There’s pressure from inside or outside towards some team members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7B53ED3A-180A-C8F5-18DF-46D26E4B1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7484" y="4480173"/>
            <a:ext cx="316865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381" tIns="45190" rIns="90381" bIns="45190"/>
          <a:lstStyle>
            <a:lvl1pPr marL="338138" indent="-338138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en-US" altLang="en-US" sz="1800" b="1" dirty="0">
                <a:solidFill>
                  <a:srgbClr val="7BBE56"/>
                </a:solidFill>
                <a:cs typeface="Arial" pitchFamily="34" charset="0"/>
              </a:rPr>
              <a:t>2.  Part arrow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4FAB84D5-96CE-2534-8479-BD9D237A0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53" y="1639367"/>
            <a:ext cx="1944001" cy="19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A7793E36-3561-D144-DEC9-4ECAE64EA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572" y="4353243"/>
            <a:ext cx="1966322" cy="19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EEC55D2C-F8FC-6A3C-ADD6-640937496689}"/>
              </a:ext>
            </a:extLst>
          </p:cNvPr>
          <p:cNvSpPr txBox="1">
            <a:spLocks/>
          </p:cNvSpPr>
          <p:nvPr/>
        </p:nvSpPr>
        <p:spPr>
          <a:xfrm>
            <a:off x="9668463" y="6610349"/>
            <a:ext cx="2523537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6"/>
                </a:solidFill>
              </a:rPr>
              <a:t>2023 Copyright HR Profiling Solutions</a:t>
            </a:r>
            <a:endParaRPr lang="en-US" sz="11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0358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3AA970-1B27-6730-166F-59F0AC0CFCBF}"/>
              </a:ext>
            </a:extLst>
          </p:cNvPr>
          <p:cNvSpPr/>
          <p:nvPr/>
        </p:nvSpPr>
        <p:spPr>
          <a:xfrm>
            <a:off x="486561" y="973123"/>
            <a:ext cx="2348918" cy="15267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rgbClr val="7BBE56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DA0CC64-EEA4-4FCB-A6C6-DCE55058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476392"/>
            <a:ext cx="10914788" cy="610863"/>
          </a:xfrm>
        </p:spPr>
        <p:txBody>
          <a:bodyPr>
            <a:normAutofit/>
          </a:bodyPr>
          <a:lstStyle/>
          <a:p>
            <a:r>
              <a:rPr lang="en-US" b="1" dirty="0"/>
              <a:t>Arrow Map Explanation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359E58A-97CF-E374-E4C6-F4F92FFA3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9428" y="1782368"/>
            <a:ext cx="31686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381" tIns="45190" rIns="90381" bIns="45190"/>
          <a:lstStyle>
            <a:lvl1pPr marL="338138" indent="-338138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en-US" altLang="en-US" sz="1800" b="1" dirty="0">
                <a:solidFill>
                  <a:srgbClr val="7BBE56"/>
                </a:solidFill>
                <a:cs typeface="Arial" pitchFamily="34" charset="0"/>
              </a:rPr>
              <a:t>3.  Full arrow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C7FA972-A82D-6B55-E307-870329E3E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9428" y="2269215"/>
            <a:ext cx="3848056" cy="1005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381" tIns="45190" rIns="90381" bIns="45190">
            <a:spAutoFit/>
          </a:bodyPr>
          <a:lstStyle>
            <a:lvl1pPr marL="350838" indent="-350838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7BBE56"/>
              </a:buClr>
            </a:pPr>
            <a:r>
              <a:rPr kumimoji="1" lang="en-US" altLang="en-US" sz="1800" dirty="0">
                <a:solidFill>
                  <a:srgbClr val="1B75BC"/>
                </a:solidFill>
                <a:latin typeface="+mj-lt"/>
                <a:cs typeface="Arial" pitchFamily="34" charset="0"/>
              </a:rPr>
              <a:t>There’s a strong pressure target on the team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7BBE56"/>
              </a:buClr>
            </a:pPr>
            <a:r>
              <a:rPr kumimoji="1" lang="en-US" altLang="en-US" sz="1800" dirty="0">
                <a:solidFill>
                  <a:srgbClr val="1B75BC"/>
                </a:solidFill>
                <a:latin typeface="+mj-lt"/>
                <a:cs typeface="Arial" pitchFamily="34" charset="0"/>
              </a:rPr>
              <a:t>Team feels pressured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1EF22BB-AFCE-8261-C9DA-E5B98C565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7484" y="4969075"/>
            <a:ext cx="4572000" cy="1282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381" tIns="45190" rIns="90381" bIns="45190">
            <a:spAutoFit/>
          </a:bodyPr>
          <a:lstStyle>
            <a:lvl1pPr marL="350838" indent="-350838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7BBE56"/>
              </a:buClr>
            </a:pPr>
            <a:r>
              <a:rPr kumimoji="1" lang="en-US" altLang="en-US" sz="1800" dirty="0">
                <a:solidFill>
                  <a:srgbClr val="1B75BC"/>
                </a:solidFill>
                <a:latin typeface="+mj-lt"/>
                <a:cs typeface="Arial" pitchFamily="34" charset="0"/>
              </a:rPr>
              <a:t>The team may not be treated </a:t>
            </a:r>
            <a:br>
              <a:rPr kumimoji="1" lang="en-US" altLang="en-US" sz="1800" dirty="0">
                <a:solidFill>
                  <a:srgbClr val="1B75BC"/>
                </a:solidFill>
                <a:latin typeface="+mj-lt"/>
                <a:cs typeface="Arial" pitchFamily="34" charset="0"/>
              </a:rPr>
            </a:br>
            <a:r>
              <a:rPr kumimoji="1" lang="en-US" altLang="en-US" sz="1800" dirty="0">
                <a:solidFill>
                  <a:srgbClr val="1B75BC"/>
                </a:solidFill>
                <a:latin typeface="+mj-lt"/>
                <a:cs typeface="Arial" pitchFamily="34" charset="0"/>
              </a:rPr>
              <a:t>as a team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7BBE56"/>
              </a:buClr>
            </a:pPr>
            <a:r>
              <a:rPr kumimoji="1" lang="en-US" altLang="en-US" sz="1800" dirty="0">
                <a:solidFill>
                  <a:srgbClr val="1B75BC"/>
                </a:solidFill>
                <a:latin typeface="+mj-lt"/>
                <a:cs typeface="Arial" pitchFamily="34" charset="0"/>
              </a:rPr>
              <a:t>This team may experience challenges working as a team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7B53ED3A-180A-C8F5-18DF-46D26E4B1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7484" y="4480173"/>
            <a:ext cx="316865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1320" dir="2319588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381" tIns="45190" rIns="90381" bIns="45190"/>
          <a:lstStyle>
            <a:lvl1pPr marL="338138" indent="-338138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005F"/>
              </a:buClr>
              <a:buSzPct val="7500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Tx/>
              <a:buNone/>
            </a:pPr>
            <a:r>
              <a:rPr lang="en-US" altLang="en-US" sz="1800" b="1" dirty="0">
                <a:solidFill>
                  <a:srgbClr val="7BBE56"/>
                </a:solidFill>
                <a:cs typeface="Arial" pitchFamily="34" charset="0"/>
              </a:rPr>
              <a:t>4.  Mixed arrow</a:t>
            </a: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0EB23F14-5AC8-5D51-45F1-5708CDBCF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11" y="1476706"/>
            <a:ext cx="1952294" cy="1952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8C0EED78-5BA9-50BB-0A8A-F0D44DC6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517" y="4437608"/>
            <a:ext cx="1944000" cy="19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43ECABE3-1459-66A2-C6EC-68A7E5E83B48}"/>
              </a:ext>
            </a:extLst>
          </p:cNvPr>
          <p:cNvSpPr txBox="1">
            <a:spLocks/>
          </p:cNvSpPr>
          <p:nvPr/>
        </p:nvSpPr>
        <p:spPr>
          <a:xfrm>
            <a:off x="9668463" y="6610349"/>
            <a:ext cx="2523537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6"/>
                </a:solidFill>
              </a:rPr>
              <a:t>2023 Copyright HR Profiling Solutions</a:t>
            </a:r>
            <a:endParaRPr lang="en-US" sz="11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3738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7623" y="4765476"/>
            <a:ext cx="4914900" cy="588795"/>
          </a:xfrm>
        </p:spPr>
        <p:txBody>
          <a:bodyPr/>
          <a:lstStyle/>
          <a:p>
            <a:r>
              <a:rPr lang="en-US" b="1" dirty="0"/>
              <a:t>Contact  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chemeClr val="bg1"/>
                </a:solidFill>
              </a:rPr>
              <a:t>info@hrprofiling.com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NZ: 0800 333 668  </a:t>
            </a:r>
            <a:r>
              <a:rPr lang="en-US" dirty="0">
                <a:solidFill>
                  <a:srgbClr val="7BBE56"/>
                </a:solidFill>
              </a:rPr>
              <a:t>|</a:t>
            </a:r>
            <a:r>
              <a:rPr lang="en-US" dirty="0">
                <a:solidFill>
                  <a:schemeClr val="bg1"/>
                </a:solidFill>
              </a:rPr>
              <a:t>  AUS: 1800 518 217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AED53F3-2B06-1851-9BEB-EA62B4AD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46614"/>
            <a:ext cx="4400737" cy="588796"/>
          </a:xfrm>
        </p:spPr>
        <p:txBody>
          <a:bodyPr/>
          <a:lstStyle/>
          <a:p>
            <a:r>
              <a:rPr lang="en-US" i="1" dirty="0"/>
              <a:t>Tailored solutions to enhance organisational performance.</a:t>
            </a:r>
            <a:endParaRPr lang="en-NZ" i="1" dirty="0"/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Picture 4" descr="A black background with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6BC44AF-E19E-85F6-60C1-8B1B7ED72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23" y="2156447"/>
            <a:ext cx="3118916" cy="76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Custom 28">
      <a:dk1>
        <a:srgbClr val="1B75BC"/>
      </a:dk1>
      <a:lt1>
        <a:srgbClr val="F8F8F8"/>
      </a:lt1>
      <a:dk2>
        <a:srgbClr val="E4E4E4"/>
      </a:dk2>
      <a:lt2>
        <a:srgbClr val="1D1A2C"/>
      </a:lt2>
      <a:accent1>
        <a:srgbClr val="4EBDD6"/>
      </a:accent1>
      <a:accent2>
        <a:srgbClr val="F87060"/>
      </a:accent2>
      <a:accent3>
        <a:srgbClr val="06BCC1"/>
      </a:accent3>
      <a:accent4>
        <a:srgbClr val="74E3BE"/>
      </a:accent4>
      <a:accent5>
        <a:srgbClr val="E06742"/>
      </a:accent5>
      <a:accent6>
        <a:srgbClr val="3A3459"/>
      </a:accent6>
      <a:hlink>
        <a:srgbClr val="C00000"/>
      </a:hlink>
      <a:folHlink>
        <a:srgbClr val="3A3459"/>
      </a:folHlink>
    </a:clrScheme>
    <a:fontScheme name="HRP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8" id="{815A503C-A1DF-49E4-AB13-5C4978704EBE}" vid="{A6EEEAB6-865E-4DD2-A99B-F12946380B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2981E827E345499689CD07ADE14E36" ma:contentTypeVersion="18" ma:contentTypeDescription="Create a new document." ma:contentTypeScope="" ma:versionID="7e77fbd9160b8aa343356d3c9a7f624f">
  <xsd:schema xmlns:xsd="http://www.w3.org/2001/XMLSchema" xmlns:xs="http://www.w3.org/2001/XMLSchema" xmlns:p="http://schemas.microsoft.com/office/2006/metadata/properties" xmlns:ns2="98b1e698-aa57-491a-8be0-67a35c9272f9" xmlns:ns3="dd92814c-ecee-4db5-bab6-a54e0b0838a6" targetNamespace="http://schemas.microsoft.com/office/2006/metadata/properties" ma:root="true" ma:fieldsID="d9f31347f250d75ffbafd4af70de3984" ns2:_="" ns3:_="">
    <xsd:import namespace="98b1e698-aa57-491a-8be0-67a35c9272f9"/>
    <xsd:import namespace="dd92814c-ecee-4db5-bab6-a54e0b0838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e698-aa57-491a-8be0-67a35c927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70a2fb-239b-47c7-8729-cce1dd170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92814c-ecee-4db5-bab6-a54e0b0838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0e4f9-4b11-4b42-b3c7-64b129d5827b}" ma:internalName="TaxCatchAll" ma:showField="CatchAllData" ma:web="dd92814c-ecee-4db5-bab6-a54e0b0838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8b1e698-aa57-491a-8be0-67a35c9272f9" xsi:nil="true"/>
    <lcf76f155ced4ddcb4097134ff3c332f xmlns="98b1e698-aa57-491a-8be0-67a35c9272f9">
      <Terms xmlns="http://schemas.microsoft.com/office/infopath/2007/PartnerControls"/>
    </lcf76f155ced4ddcb4097134ff3c332f>
    <TaxCatchAll xmlns="dd92814c-ecee-4db5-bab6-a54e0b0838a6" xsi:nil="true"/>
  </documentManagement>
</p:properties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7F08B5-4D80-4FDA-B25A-AD71029D0A5E}"/>
</file>

<file path=customXml/itemProps3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98b1e698-aa57-491a-8be0-67a35c9272f9"/>
    <ds:schemaRef ds:uri="dd92814c-ecee-4db5-bab6-a54e0b0838a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</TotalTime>
  <Words>4004</Words>
  <Application>Microsoft Office PowerPoint</Application>
  <PresentationFormat>Widescreen</PresentationFormat>
  <Paragraphs>613</Paragraphs>
  <Slides>43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Century Gothic</vt:lpstr>
      <vt:lpstr>Tahoma</vt:lpstr>
      <vt:lpstr>Wingdings</vt:lpstr>
      <vt:lpstr>Theme1</vt:lpstr>
      <vt:lpstr>Bitmap Image</vt:lpstr>
      <vt:lpstr>The Team -Team Roles</vt:lpstr>
      <vt:lpstr>Summary</vt:lpstr>
      <vt:lpstr>Extended DISC – The 10 Team Roles</vt:lpstr>
      <vt:lpstr>Team Roles</vt:lpstr>
      <vt:lpstr>Extended DISC® - Team Roles</vt:lpstr>
      <vt:lpstr>Extended DISC - Team Roles</vt:lpstr>
      <vt:lpstr>Extended DISC - Team Roles</vt:lpstr>
      <vt:lpstr>Extended DISC - Team Roles</vt:lpstr>
      <vt:lpstr>Team Roles in Detail</vt:lpstr>
      <vt:lpstr>Changer</vt:lpstr>
      <vt:lpstr>Changer</vt:lpstr>
      <vt:lpstr>Changer</vt:lpstr>
      <vt:lpstr>Influencer</vt:lpstr>
      <vt:lpstr>Influencer</vt:lpstr>
      <vt:lpstr>Influencer</vt:lpstr>
      <vt:lpstr>Stimulator</vt:lpstr>
      <vt:lpstr>Stimulator</vt:lpstr>
      <vt:lpstr>Stimulator</vt:lpstr>
      <vt:lpstr>Participator</vt:lpstr>
      <vt:lpstr>Participator</vt:lpstr>
      <vt:lpstr>Participator</vt:lpstr>
      <vt:lpstr>Doer</vt:lpstr>
      <vt:lpstr>Doer</vt:lpstr>
      <vt:lpstr>Doer</vt:lpstr>
      <vt:lpstr>Assurer</vt:lpstr>
      <vt:lpstr>Assurer</vt:lpstr>
      <vt:lpstr>Assurer</vt:lpstr>
      <vt:lpstr>Specialist</vt:lpstr>
      <vt:lpstr>Specialist</vt:lpstr>
      <vt:lpstr>Specialist</vt:lpstr>
      <vt:lpstr>Developer</vt:lpstr>
      <vt:lpstr>Developer</vt:lpstr>
      <vt:lpstr>Developer</vt:lpstr>
      <vt:lpstr>Planner</vt:lpstr>
      <vt:lpstr>Planner</vt:lpstr>
      <vt:lpstr>Planner</vt:lpstr>
      <vt:lpstr>Communicator</vt:lpstr>
      <vt:lpstr>Communicator</vt:lpstr>
      <vt:lpstr>Communicator</vt:lpstr>
      <vt:lpstr>Team Types – Strengths and Challenges</vt:lpstr>
      <vt:lpstr>Arrow Map Explanation</vt:lpstr>
      <vt:lpstr>Arrow Map Explanation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Styles and Motivation</dc:title>
  <dc:creator>Katarina Makarova Gibson</dc:creator>
  <cp:lastModifiedBy>Rosamund Rendall</cp:lastModifiedBy>
  <cp:revision>2</cp:revision>
  <dcterms:created xsi:type="dcterms:W3CDTF">2023-07-06T00:00:17Z</dcterms:created>
  <dcterms:modified xsi:type="dcterms:W3CDTF">2023-10-11T04:49:15Z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0x010100112981E827E345499689CD07ADE14E36</vt:lpwstr>
  </property>
  <property fmtid="{D5CDD505-2E9C-101B-9397-08002B2CF9AE}" pid="3" name="MediaServiceImageTags">
    <vt:lpwstr/>
  </property>
</Properties>
</file>