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58" r:id="rId5"/>
    <p:sldId id="418" r:id="rId6"/>
    <p:sldId id="434" r:id="rId7"/>
    <p:sldId id="286" r:id="rId8"/>
    <p:sldId id="407" r:id="rId9"/>
    <p:sldId id="403" r:id="rId10"/>
    <p:sldId id="408" r:id="rId11"/>
    <p:sldId id="275" r:id="rId12"/>
    <p:sldId id="409" r:id="rId13"/>
    <p:sldId id="276" r:id="rId14"/>
    <p:sldId id="410" r:id="rId15"/>
    <p:sldId id="277" r:id="rId16"/>
    <p:sldId id="411" r:id="rId17"/>
    <p:sldId id="405" r:id="rId18"/>
    <p:sldId id="412" r:id="rId19"/>
    <p:sldId id="266" r:id="rId20"/>
    <p:sldId id="413" r:id="rId21"/>
    <p:sldId id="281" r:id="rId22"/>
    <p:sldId id="414" r:id="rId23"/>
    <p:sldId id="406" r:id="rId24"/>
    <p:sldId id="416" r:id="rId25"/>
    <p:sldId id="284" r:id="rId26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E56"/>
    <a:srgbClr val="F87060"/>
    <a:srgbClr val="1B75BC"/>
    <a:srgbClr val="3A3459"/>
    <a:srgbClr val="F9FAFD"/>
    <a:srgbClr val="F1001C"/>
    <a:srgbClr val="FF5800"/>
    <a:srgbClr val="EA0038"/>
    <a:srgbClr val="FF3300"/>
    <a:srgbClr val="95BC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1" autoAdjust="0"/>
    <p:restoredTop sz="96224" autoAdjust="0"/>
  </p:normalViewPr>
  <p:slideViewPr>
    <p:cSldViewPr snapToGrid="0">
      <p:cViewPr varScale="1">
        <p:scale>
          <a:sx n="131" d="100"/>
          <a:sy n="131" d="100"/>
        </p:scale>
        <p:origin x="103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mund Rendall" userId="8fb0c555-fe95-46e5-b678-bca23932cdce" providerId="ADAL" clId="{55AEE947-EC26-49EF-A37A-33578A2C3237}"/>
    <pc:docChg chg="modSld">
      <pc:chgData name="Rosamund Rendall" userId="8fb0c555-fe95-46e5-b678-bca23932cdce" providerId="ADAL" clId="{55AEE947-EC26-49EF-A37A-33578A2C3237}" dt="2023-09-14T00:49:06.714" v="100" actId="20577"/>
      <pc:docMkLst>
        <pc:docMk/>
      </pc:docMkLst>
      <pc:sldChg chg="modSp mod">
        <pc:chgData name="Rosamund Rendall" userId="8fb0c555-fe95-46e5-b678-bca23932cdce" providerId="ADAL" clId="{55AEE947-EC26-49EF-A37A-33578A2C3237}" dt="2023-09-13T22:30:09.322" v="21" actId="20577"/>
        <pc:sldMkLst>
          <pc:docMk/>
          <pc:sldMk cId="673640649" sldId="286"/>
        </pc:sldMkLst>
        <pc:spChg chg="mod">
          <ac:chgData name="Rosamund Rendall" userId="8fb0c555-fe95-46e5-b678-bca23932cdce" providerId="ADAL" clId="{55AEE947-EC26-49EF-A37A-33578A2C3237}" dt="2023-09-13T22:30:09.322" v="21" actId="20577"/>
          <ac:spMkLst>
            <pc:docMk/>
            <pc:sldMk cId="673640649" sldId="286"/>
            <ac:spMk id="62" creationId="{88C5EB2C-2C4B-43A4-B7E9-688BCCE1FCD6}"/>
          </ac:spMkLst>
        </pc:spChg>
      </pc:sldChg>
      <pc:sldChg chg="modSp mod">
        <pc:chgData name="Rosamund Rendall" userId="8fb0c555-fe95-46e5-b678-bca23932cdce" providerId="ADAL" clId="{55AEE947-EC26-49EF-A37A-33578A2C3237}" dt="2023-09-13T22:39:30.363" v="23" actId="20577"/>
        <pc:sldMkLst>
          <pc:docMk/>
          <pc:sldMk cId="796595442" sldId="408"/>
        </pc:sldMkLst>
        <pc:spChg chg="mod">
          <ac:chgData name="Rosamund Rendall" userId="8fb0c555-fe95-46e5-b678-bca23932cdce" providerId="ADAL" clId="{55AEE947-EC26-49EF-A37A-33578A2C3237}" dt="2023-09-13T22:39:30.363" v="23" actId="20577"/>
          <ac:spMkLst>
            <pc:docMk/>
            <pc:sldMk cId="796595442" sldId="408"/>
            <ac:spMk id="4" creationId="{F0368E05-8C0C-4B13-966D-9807CFF5DA3C}"/>
          </ac:spMkLst>
        </pc:spChg>
      </pc:sldChg>
      <pc:sldChg chg="modSp mod">
        <pc:chgData name="Rosamund Rendall" userId="8fb0c555-fe95-46e5-b678-bca23932cdce" providerId="ADAL" clId="{55AEE947-EC26-49EF-A37A-33578A2C3237}" dt="2023-09-13T22:43:14.511" v="25" actId="20577"/>
        <pc:sldMkLst>
          <pc:docMk/>
          <pc:sldMk cId="3883111493" sldId="409"/>
        </pc:sldMkLst>
        <pc:spChg chg="mod">
          <ac:chgData name="Rosamund Rendall" userId="8fb0c555-fe95-46e5-b678-bca23932cdce" providerId="ADAL" clId="{55AEE947-EC26-49EF-A37A-33578A2C3237}" dt="2023-09-13T22:43:14.511" v="25" actId="20577"/>
          <ac:spMkLst>
            <pc:docMk/>
            <pc:sldMk cId="3883111493" sldId="409"/>
            <ac:spMk id="5" creationId="{B9D009F4-43D0-44D2-894A-072B85F73947}"/>
          </ac:spMkLst>
        </pc:spChg>
      </pc:sldChg>
      <pc:sldChg chg="modSp mod">
        <pc:chgData name="Rosamund Rendall" userId="8fb0c555-fe95-46e5-b678-bca23932cdce" providerId="ADAL" clId="{55AEE947-EC26-49EF-A37A-33578A2C3237}" dt="2023-09-14T00:49:06.714" v="100" actId="20577"/>
        <pc:sldMkLst>
          <pc:docMk/>
          <pc:sldMk cId="3643855798" sldId="410"/>
        </pc:sldMkLst>
        <pc:spChg chg="mod">
          <ac:chgData name="Rosamund Rendall" userId="8fb0c555-fe95-46e5-b678-bca23932cdce" providerId="ADAL" clId="{55AEE947-EC26-49EF-A37A-33578A2C3237}" dt="2023-09-14T00:49:06.714" v="100" actId="20577"/>
          <ac:spMkLst>
            <pc:docMk/>
            <pc:sldMk cId="3643855798" sldId="410"/>
            <ac:spMk id="3" creationId="{1C7AD1A6-E9DE-46B9-A95A-6F42199D88C7}"/>
          </ac:spMkLst>
        </pc:spChg>
      </pc:sldChg>
      <pc:sldChg chg="modSp mod">
        <pc:chgData name="Rosamund Rendall" userId="8fb0c555-fe95-46e5-b678-bca23932cdce" providerId="ADAL" clId="{55AEE947-EC26-49EF-A37A-33578A2C3237}" dt="2023-09-13T23:46:01.724" v="90" actId="20577"/>
        <pc:sldMkLst>
          <pc:docMk/>
          <pc:sldMk cId="1879472878" sldId="411"/>
        </pc:sldMkLst>
        <pc:spChg chg="mod">
          <ac:chgData name="Rosamund Rendall" userId="8fb0c555-fe95-46e5-b678-bca23932cdce" providerId="ADAL" clId="{55AEE947-EC26-49EF-A37A-33578A2C3237}" dt="2023-09-13T23:46:01.724" v="90" actId="20577"/>
          <ac:spMkLst>
            <pc:docMk/>
            <pc:sldMk cId="1879472878" sldId="411"/>
            <ac:spMk id="4" creationId="{F0368E05-8C0C-4B13-966D-9807CFF5DA3C}"/>
          </ac:spMkLst>
        </pc:spChg>
      </pc:sldChg>
      <pc:sldChg chg="modSp mod">
        <pc:chgData name="Rosamund Rendall" userId="8fb0c555-fe95-46e5-b678-bca23932cdce" providerId="ADAL" clId="{55AEE947-EC26-49EF-A37A-33578A2C3237}" dt="2023-09-13T23:29:23.290" v="29" actId="20577"/>
        <pc:sldMkLst>
          <pc:docMk/>
          <pc:sldMk cId="1848590839" sldId="413"/>
        </pc:sldMkLst>
        <pc:spChg chg="mod">
          <ac:chgData name="Rosamund Rendall" userId="8fb0c555-fe95-46e5-b678-bca23932cdce" providerId="ADAL" clId="{55AEE947-EC26-49EF-A37A-33578A2C3237}" dt="2023-09-13T23:29:23.290" v="29" actId="20577"/>
          <ac:spMkLst>
            <pc:docMk/>
            <pc:sldMk cId="1848590839" sldId="413"/>
            <ac:spMk id="8" creationId="{BBA097F8-D536-4C5A-9D88-A361CC9D4925}"/>
          </ac:spMkLst>
        </pc:spChg>
      </pc:sldChg>
      <pc:sldChg chg="modSp mod">
        <pc:chgData name="Rosamund Rendall" userId="8fb0c555-fe95-46e5-b678-bca23932cdce" providerId="ADAL" clId="{55AEE947-EC26-49EF-A37A-33578A2C3237}" dt="2023-09-13T23:35:11.912" v="38" actId="20577"/>
        <pc:sldMkLst>
          <pc:docMk/>
          <pc:sldMk cId="2144636719" sldId="414"/>
        </pc:sldMkLst>
        <pc:spChg chg="mod">
          <ac:chgData name="Rosamund Rendall" userId="8fb0c555-fe95-46e5-b678-bca23932cdce" providerId="ADAL" clId="{55AEE947-EC26-49EF-A37A-33578A2C3237}" dt="2023-09-13T23:35:11.912" v="38" actId="20577"/>
          <ac:spMkLst>
            <pc:docMk/>
            <pc:sldMk cId="2144636719" sldId="414"/>
            <ac:spMk id="5" creationId="{B9D009F4-43D0-44D2-894A-072B85F73947}"/>
          </ac:spMkLst>
        </pc:spChg>
      </pc:sldChg>
      <pc:sldChg chg="modSp mod">
        <pc:chgData name="Rosamund Rendall" userId="8fb0c555-fe95-46e5-b678-bca23932cdce" providerId="ADAL" clId="{55AEE947-EC26-49EF-A37A-33578A2C3237}" dt="2023-09-13T23:44:07.390" v="79" actId="20577"/>
        <pc:sldMkLst>
          <pc:docMk/>
          <pc:sldMk cId="133288590" sldId="416"/>
        </pc:sldMkLst>
        <pc:spChg chg="mod">
          <ac:chgData name="Rosamund Rendall" userId="8fb0c555-fe95-46e5-b678-bca23932cdce" providerId="ADAL" clId="{55AEE947-EC26-49EF-A37A-33578A2C3237}" dt="2023-09-13T23:39:26.912" v="51" actId="20577"/>
          <ac:spMkLst>
            <pc:docMk/>
            <pc:sldMk cId="133288590" sldId="416"/>
            <ac:spMk id="5" creationId="{B9D009F4-43D0-44D2-894A-072B85F73947}"/>
          </ac:spMkLst>
        </pc:spChg>
        <pc:spChg chg="mod">
          <ac:chgData name="Rosamund Rendall" userId="8fb0c555-fe95-46e5-b678-bca23932cdce" providerId="ADAL" clId="{55AEE947-EC26-49EF-A37A-33578A2C3237}" dt="2023-09-13T23:44:07.390" v="79" actId="20577"/>
          <ac:spMkLst>
            <pc:docMk/>
            <pc:sldMk cId="133288590" sldId="416"/>
            <ac:spMk id="8" creationId="{BBA097F8-D536-4C5A-9D88-A361CC9D4925}"/>
          </ac:spMkLst>
        </pc:spChg>
      </pc:sldChg>
      <pc:sldChg chg="modSp mod">
        <pc:chgData name="Rosamund Rendall" userId="8fb0c555-fe95-46e5-b678-bca23932cdce" providerId="ADAL" clId="{55AEE947-EC26-49EF-A37A-33578A2C3237}" dt="2023-09-13T22:18:09.894" v="9" actId="20577"/>
        <pc:sldMkLst>
          <pc:docMk/>
          <pc:sldMk cId="2150095371" sldId="434"/>
        </pc:sldMkLst>
        <pc:spChg chg="mod">
          <ac:chgData name="Rosamund Rendall" userId="8fb0c555-fe95-46e5-b678-bca23932cdce" providerId="ADAL" clId="{55AEE947-EC26-49EF-A37A-33578A2C3237}" dt="2023-09-13T22:18:09.894" v="9" actId="20577"/>
          <ac:spMkLst>
            <pc:docMk/>
            <pc:sldMk cId="2150095371" sldId="434"/>
            <ac:spMk id="11" creationId="{67BD1A27-815B-811A-23C2-67FF84438BFA}"/>
          </ac:spMkLst>
        </pc:spChg>
      </pc:sldChg>
    </pc:docChg>
  </pc:docChgLst>
  <pc:docChgLst>
    <pc:chgData name="Michelle Pelser" userId="6a977191-35cb-430a-b678-141e7fb84214" providerId="ADAL" clId="{E3A5A1F8-9C50-4BD5-BFED-B935C965A1FF}"/>
    <pc:docChg chg="delSld">
      <pc:chgData name="Michelle Pelser" userId="6a977191-35cb-430a-b678-141e7fb84214" providerId="ADAL" clId="{E3A5A1F8-9C50-4BD5-BFED-B935C965A1FF}" dt="2024-03-12T02:15:41.307" v="2" actId="47"/>
      <pc:docMkLst>
        <pc:docMk/>
      </pc:docMkLst>
      <pc:sldChg chg="del">
        <pc:chgData name="Michelle Pelser" userId="6a977191-35cb-430a-b678-141e7fb84214" providerId="ADAL" clId="{E3A5A1F8-9C50-4BD5-BFED-B935C965A1FF}" dt="2024-03-12T02:15:38.922" v="1" actId="47"/>
        <pc:sldMkLst>
          <pc:docMk/>
          <pc:sldMk cId="3315473721" sldId="433"/>
        </pc:sldMkLst>
      </pc:sldChg>
      <pc:sldChg chg="del">
        <pc:chgData name="Michelle Pelser" userId="6a977191-35cb-430a-b678-141e7fb84214" providerId="ADAL" clId="{E3A5A1F8-9C50-4BD5-BFED-B935C965A1FF}" dt="2024-03-12T02:15:41.307" v="2" actId="47"/>
        <pc:sldMkLst>
          <pc:docMk/>
          <pc:sldMk cId="2296364992" sldId="436"/>
        </pc:sldMkLst>
      </pc:sldChg>
      <pc:sldChg chg="del">
        <pc:chgData name="Michelle Pelser" userId="6a977191-35cb-430a-b678-141e7fb84214" providerId="ADAL" clId="{E3A5A1F8-9C50-4BD5-BFED-B935C965A1FF}" dt="2024-03-12T02:15:37.938" v="0" actId="47"/>
        <pc:sldMkLst>
          <pc:docMk/>
          <pc:sldMk cId="4285150702" sldId="43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6B7C5-9DE1-44CC-94CE-2D6EF3F3E87E}" type="datetimeFigureOut">
              <a:rPr lang="en-NZ" smtClean="0"/>
              <a:t>12/03/2024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3F600-2561-49DD-B9FA-0140EB50B56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56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02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03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05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07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09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10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212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814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3F600-2561-49DD-B9FA-0140EB50B56C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3843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ED57-84EE-4F14-BEAC-73A270B6A6B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399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46CB3-06E5-4BDB-9CFD-4362A68FA9D8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9321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202A-CA4E-4689-B890-3D977FE0678F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42505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77149-29FD-410A-B0ED-B7E5DD3EB557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4271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D137-E083-4811-A838-CCC05AE28467}" type="datetime1">
              <a:rPr lang="en-NZ" smtClean="0"/>
              <a:t>12/03/2024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5522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4BD4-F35B-4915-AB2A-BAFD4A27A9B4}" type="datetime1">
              <a:rPr lang="en-NZ" smtClean="0"/>
              <a:t>12/03/2024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36479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EACFE-67D6-41A0-9DA5-09BDA3871ACF}" type="datetime1">
              <a:rPr lang="en-NZ" smtClean="0"/>
              <a:t>12/03/2024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8863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F698-6086-4DCD-9BBB-2254C4B85D0E}" type="datetime1">
              <a:rPr lang="en-NZ" smtClean="0"/>
              <a:t>12/03/2024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8409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735E-1069-40E6-B2FD-039176217991}" type="datetime1">
              <a:rPr lang="en-NZ" smtClean="0"/>
              <a:t>12/03/2024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1543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83A1-0462-4B55-BA07-4E47BCF8F9CA}" type="datetime1">
              <a:rPr lang="en-NZ" smtClean="0"/>
              <a:t>12/03/2024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429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6DEF-54E9-41E0-B978-9BB1E98DEE8A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4535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80A3-89A5-4F06-AEE9-13EE020BA0F6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15576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53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8FE36-945C-4D2B-8DA1-D942260B440B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39229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orkdrive.zoho.com.au/file/87qs065220b9c14214bbaba4bcfe8520ef60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18" Type="http://schemas.openxmlformats.org/officeDocument/2006/relationships/image" Target="../media/image2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19" Type="http://schemas.openxmlformats.org/officeDocument/2006/relationships/image" Target="../media/image27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BBF776-0066-4E5C-A1C2-0525B222C9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t="406" r="37270"/>
          <a:stretch/>
        </p:blipFill>
        <p:spPr>
          <a:xfrm>
            <a:off x="4764101" y="10359"/>
            <a:ext cx="4379899" cy="5712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DB90A5-EC8C-4E70-89DF-CE9BA772CA43}"/>
              </a:ext>
            </a:extLst>
          </p:cNvPr>
          <p:cNvSpPr txBox="1"/>
          <p:nvPr/>
        </p:nvSpPr>
        <p:spPr>
          <a:xfrm>
            <a:off x="227863" y="2742414"/>
            <a:ext cx="4428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Recruiting and Developing </a:t>
            </a:r>
            <a:br>
              <a:rPr lang="en-NZ" sz="2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Z" sz="2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Performing</a:t>
            </a:r>
            <a:r>
              <a:rPr lang="en-NZ" sz="2400" b="1" baseline="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Individuals and Teams</a:t>
            </a:r>
            <a:endParaRPr lang="en-GB" sz="240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305427-A604-4FAF-9106-8CF913E3A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4" y="1768888"/>
            <a:ext cx="3990873" cy="66908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E2396-57C2-4804-9A77-5152F862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1</a:t>
            </a:fld>
            <a:endParaRPr lang="en-NZ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A91C4F8-5161-47A2-99CA-A72B2DD5F127}"/>
              </a:ext>
            </a:extLst>
          </p:cNvPr>
          <p:cNvSpPr/>
          <p:nvPr/>
        </p:nvSpPr>
        <p:spPr>
          <a:xfrm>
            <a:off x="-131520" y="-308904"/>
            <a:ext cx="1498389" cy="1552174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7BBE56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9B30F83-2390-4B0D-AEB3-0C31EDAFB6E0}"/>
              </a:ext>
            </a:extLst>
          </p:cNvPr>
          <p:cNvSpPr/>
          <p:nvPr/>
        </p:nvSpPr>
        <p:spPr>
          <a:xfrm>
            <a:off x="-695647" y="411519"/>
            <a:ext cx="1498389" cy="1552174"/>
          </a:xfrm>
          <a:prstGeom prst="ellipse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217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264DBB-00BC-4A64-A541-5C4D581D374B}"/>
              </a:ext>
            </a:extLst>
          </p:cNvPr>
          <p:cNvSpPr/>
          <p:nvPr/>
        </p:nvSpPr>
        <p:spPr>
          <a:xfrm>
            <a:off x="5568043" y="0"/>
            <a:ext cx="3575957" cy="5715000"/>
          </a:xfrm>
          <a:prstGeom prst="rect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C2389E-58F8-4A9A-A6C2-038F27269B6F}"/>
              </a:ext>
            </a:extLst>
          </p:cNvPr>
          <p:cNvSpPr txBox="1"/>
          <p:nvPr/>
        </p:nvSpPr>
        <p:spPr>
          <a:xfrm>
            <a:off x="-539302" y="317437"/>
            <a:ext cx="5363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Reasoning Analysis</a:t>
            </a:r>
            <a:endParaRPr lang="en-GB" sz="28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1AAD8C-E284-4E78-831A-864522D0FCA0}"/>
              </a:ext>
            </a:extLst>
          </p:cNvPr>
          <p:cNvSpPr txBox="1"/>
          <p:nvPr/>
        </p:nvSpPr>
        <p:spPr>
          <a:xfrm>
            <a:off x="161630" y="1902967"/>
            <a:ext cx="4477980" cy="3784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54301" indent="-15430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 sz="120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altLang="fi-FI" sz="1100" dirty="0"/>
              <a:t>Total of 9 tests. (Each test takes between 7-20 minutes to complete).</a:t>
            </a:r>
          </a:p>
          <a:p>
            <a:r>
              <a:rPr lang="en-US" altLang="fi-FI" sz="1100" dirty="0"/>
              <a:t>Each test can be administered alone or in combination with any of the other tests.</a:t>
            </a:r>
          </a:p>
          <a:p>
            <a:r>
              <a:rPr lang="en-US" altLang="fi-FI" sz="1100" dirty="0"/>
              <a:t>Reasoning skills are essential to many intellectual activities, such as critical thinking, problem-solving, creating and applying.</a:t>
            </a:r>
          </a:p>
          <a:p>
            <a:r>
              <a:rPr lang="en-NZ" altLang="fi-FI" sz="1100" dirty="0"/>
              <a:t>The tests identify an individual’s potential to grasp new skills. </a:t>
            </a:r>
          </a:p>
          <a:p>
            <a:r>
              <a:rPr lang="en-NZ" altLang="fi-FI" sz="1100" dirty="0"/>
              <a:t>They provide a structured and measured look at an individual’s thinking skills. </a:t>
            </a:r>
          </a:p>
          <a:p>
            <a:r>
              <a:rPr lang="en-NZ" altLang="fi-FI" sz="1100" dirty="0"/>
              <a:t>They measure a person’s natural ability to perform tasks where no prior specialist knowledge, training or experience is required. </a:t>
            </a:r>
            <a:endParaRPr lang="en-US" altLang="fi-FI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D90C1A-73CF-4595-BBE4-FA7C934033C2}"/>
              </a:ext>
            </a:extLst>
          </p:cNvPr>
          <p:cNvSpPr txBox="1"/>
          <p:nvPr/>
        </p:nvSpPr>
        <p:spPr>
          <a:xfrm>
            <a:off x="274229" y="1228936"/>
            <a:ext cx="3436948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fi-FI" sz="126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altLang="fi-FI" sz="1260" b="1" dirty="0" err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FinxS</a:t>
            </a:r>
            <a:r>
              <a:rPr lang="en-US" altLang="fi-FI" sz="126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Reasoning Analysis is a set of tests designed to measure an individual’s reasoning skills</a:t>
            </a:r>
          </a:p>
        </p:txBody>
      </p:sp>
      <p:pic>
        <p:nvPicPr>
          <p:cNvPr id="8" name="Picture 7" descr="Angle view of circuit shaped like a brain">
            <a:extLst>
              <a:ext uri="{FF2B5EF4-FFF2-40B4-BE49-F238E27FC236}">
                <a16:creationId xmlns:a16="http://schemas.microsoft.com/office/drawing/2014/main" id="{977909B0-BB46-4A0C-93BF-F07E98AC34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3" r="10062"/>
          <a:stretch/>
        </p:blipFill>
        <p:spPr>
          <a:xfrm>
            <a:off x="4739877" y="180340"/>
            <a:ext cx="2948261" cy="2579069"/>
          </a:xfrm>
          <a:prstGeom prst="round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D7B790-861E-4BB2-9646-150CA4466631}"/>
              </a:ext>
            </a:extLst>
          </p:cNvPr>
          <p:cNvCxnSpPr>
            <a:cxnSpLocks/>
          </p:cNvCxnSpPr>
          <p:nvPr/>
        </p:nvCxnSpPr>
        <p:spPr>
          <a:xfrm>
            <a:off x="274229" y="1030457"/>
            <a:ext cx="2361684" cy="0"/>
          </a:xfrm>
          <a:prstGeom prst="line">
            <a:avLst/>
          </a:prstGeom>
          <a:ln>
            <a:solidFill>
              <a:srgbClr val="F87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8A28C38-CC26-4D53-91B2-2DB134692E26}"/>
              </a:ext>
            </a:extLst>
          </p:cNvPr>
          <p:cNvSpPr/>
          <p:nvPr/>
        </p:nvSpPr>
        <p:spPr>
          <a:xfrm>
            <a:off x="5325690" y="5287555"/>
            <a:ext cx="516968" cy="413743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6D9FE6-0639-42B1-A40E-E2106F14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11177" y="5329549"/>
            <a:ext cx="2057400" cy="304271"/>
          </a:xfrm>
        </p:spPr>
        <p:txBody>
          <a:bodyPr/>
          <a:lstStyle/>
          <a:p>
            <a:fld id="{2BD8B961-EAE8-40BF-B34E-C51BE575B019}" type="slidenum">
              <a:rPr lang="en-NZ" sz="1200" b="1" smtClean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fld>
            <a:endParaRPr lang="en-NZ" sz="1200" b="1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8BD8480-F05E-42AC-A088-AE3DBFFED7F0}"/>
              </a:ext>
            </a:extLst>
          </p:cNvPr>
          <p:cNvSpPr/>
          <p:nvPr/>
        </p:nvSpPr>
        <p:spPr>
          <a:xfrm>
            <a:off x="4739877" y="3078107"/>
            <a:ext cx="3203703" cy="1561625"/>
          </a:xfrm>
          <a:prstGeom prst="roundRect">
            <a:avLst/>
          </a:prstGeom>
          <a:solidFill>
            <a:srgbClr val="3A3459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8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NZ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Sample Report</a:t>
            </a:r>
            <a:endParaRPr lang="en-NZ" b="1" dirty="0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NZ" altLang="fi-FI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725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1B804F-809F-AB74-6266-4CBBCBCAE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3</a:t>
            </a:fld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D0085A-1D16-3837-795B-F961DF05E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59" y="2662543"/>
            <a:ext cx="3849162" cy="2356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D8C103-0B30-B537-B644-101A16341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954" y="2358743"/>
            <a:ext cx="3933396" cy="327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722995-A227-41A3-F307-BE81560C138B}"/>
              </a:ext>
            </a:extLst>
          </p:cNvPr>
          <p:cNvSpPr txBox="1"/>
          <p:nvPr/>
        </p:nvSpPr>
        <p:spPr>
          <a:xfrm>
            <a:off x="2980045" y="1094589"/>
            <a:ext cx="2879429" cy="1217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fi-FI" sz="10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Using the percentages alone is not recommended as only by comparing them to a wide benchmark population are we able to see how the person compares against other people.</a:t>
            </a:r>
          </a:p>
        </p:txBody>
      </p:sp>
      <p:pic>
        <p:nvPicPr>
          <p:cNvPr id="7" name="Graphic 6" descr="Stopwatch with solid fill">
            <a:extLst>
              <a:ext uri="{FF2B5EF4-FFF2-40B4-BE49-F238E27FC236}">
                <a16:creationId xmlns:a16="http://schemas.microsoft.com/office/drawing/2014/main" id="{DF8C48D0-88F2-3861-8CA4-8E18CCCF13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2350" y="336916"/>
            <a:ext cx="790326" cy="790326"/>
          </a:xfrm>
          <a:prstGeom prst="rect">
            <a:avLst/>
          </a:prstGeom>
        </p:spPr>
      </p:pic>
      <p:pic>
        <p:nvPicPr>
          <p:cNvPr id="8" name="Graphic 7" descr="Group of people with solid fill">
            <a:extLst>
              <a:ext uri="{FF2B5EF4-FFF2-40B4-BE49-F238E27FC236}">
                <a16:creationId xmlns:a16="http://schemas.microsoft.com/office/drawing/2014/main" id="{CFB03FCA-CD34-4CA2-2D2E-46B1F0559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32921" y="336916"/>
            <a:ext cx="766268" cy="7662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2CC82A-48AE-9311-2245-247B09B56F72}"/>
              </a:ext>
            </a:extLst>
          </p:cNvPr>
          <p:cNvSpPr txBox="1"/>
          <p:nvPr/>
        </p:nvSpPr>
        <p:spPr>
          <a:xfrm>
            <a:off x="905221" y="179854"/>
            <a:ext cx="545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5400" b="1">
                <a:solidFill>
                  <a:srgbClr val="F87060"/>
                </a:solidFill>
              </a:rPr>
              <a:t>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BD1A27-815B-811A-23C2-67FF84438BFA}"/>
              </a:ext>
            </a:extLst>
          </p:cNvPr>
          <p:cNvSpPr txBox="1"/>
          <p:nvPr/>
        </p:nvSpPr>
        <p:spPr>
          <a:xfrm>
            <a:off x="289874" y="1094589"/>
            <a:ext cx="1925725" cy="1217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fi-FI" sz="10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 are presented as percentages of correct answers overall </a:t>
            </a:r>
            <a:r>
              <a:rPr lang="en-US" altLang="fi-FI" sz="1000" u="sng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altLang="fi-FI" sz="10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correct responses to attempted questions only.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29DDEE-8554-9CC6-4BAC-17A14F793341}"/>
              </a:ext>
            </a:extLst>
          </p:cNvPr>
          <p:cNvSpPr txBox="1"/>
          <p:nvPr/>
        </p:nvSpPr>
        <p:spPr>
          <a:xfrm>
            <a:off x="6289929" y="1103184"/>
            <a:ext cx="2393442" cy="98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fi-FI" sz="10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Additional information detailing the number of questions answered and the amount of time spent answering is also given.</a:t>
            </a:r>
            <a:endParaRPr lang="en-NZ" sz="100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095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D2E9E522-99D8-44B3-BBB1-FF36673B4E1D}"/>
              </a:ext>
            </a:extLst>
          </p:cNvPr>
          <p:cNvSpPr/>
          <p:nvPr/>
        </p:nvSpPr>
        <p:spPr>
          <a:xfrm>
            <a:off x="8431200" y="5060486"/>
            <a:ext cx="516968" cy="413743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AFAD5C-42B8-4E9D-8E1C-BF21B141F021}"/>
              </a:ext>
            </a:extLst>
          </p:cNvPr>
          <p:cNvSpPr txBox="1"/>
          <p:nvPr/>
        </p:nvSpPr>
        <p:spPr>
          <a:xfrm>
            <a:off x="466823" y="281773"/>
            <a:ext cx="7582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Nine Reasoning Assessments</a:t>
            </a:r>
            <a:endParaRPr lang="en-GB" sz="280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1EC26A-33B1-4FC4-91D6-F49CAB3B3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096" y="5108104"/>
            <a:ext cx="2057400" cy="304271"/>
          </a:xfrm>
        </p:spPr>
        <p:txBody>
          <a:bodyPr/>
          <a:lstStyle/>
          <a:p>
            <a:fld id="{2BD8B961-EAE8-40BF-B34E-C51BE575B019}" type="slidenum">
              <a:rPr lang="en-NZ" sz="1200" b="1" smtClean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fld>
            <a:endParaRPr lang="en-NZ" sz="1200" b="1" dirty="0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Graphic 20" descr="Closed book with solid fill">
            <a:extLst>
              <a:ext uri="{FF2B5EF4-FFF2-40B4-BE49-F238E27FC236}">
                <a16:creationId xmlns:a16="http://schemas.microsoft.com/office/drawing/2014/main" id="{D9521F7E-7190-44AF-A739-96322E0C6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1423" y="4494675"/>
            <a:ext cx="497281" cy="497281"/>
          </a:xfrm>
          <a:prstGeom prst="rect">
            <a:avLst/>
          </a:prstGeom>
        </p:spPr>
      </p:pic>
      <p:pic>
        <p:nvPicPr>
          <p:cNvPr id="23" name="Graphic 22" descr="Connections with solid fill">
            <a:extLst>
              <a:ext uri="{FF2B5EF4-FFF2-40B4-BE49-F238E27FC236}">
                <a16:creationId xmlns:a16="http://schemas.microsoft.com/office/drawing/2014/main" id="{FDE59990-3652-4C2F-9127-B3865CCBF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6642" y="3145328"/>
            <a:ext cx="497281" cy="497281"/>
          </a:xfrm>
          <a:prstGeom prst="rect">
            <a:avLst/>
          </a:prstGeom>
        </p:spPr>
      </p:pic>
      <p:pic>
        <p:nvPicPr>
          <p:cNvPr id="25" name="Graphic 24" descr="Constellation with solid fill">
            <a:extLst>
              <a:ext uri="{FF2B5EF4-FFF2-40B4-BE49-F238E27FC236}">
                <a16:creationId xmlns:a16="http://schemas.microsoft.com/office/drawing/2014/main" id="{F7C9D3D5-9098-4DF8-9824-57C021B592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859" y="1663675"/>
            <a:ext cx="497281" cy="497281"/>
          </a:xfrm>
          <a:prstGeom prst="rect">
            <a:avLst/>
          </a:prstGeom>
        </p:spPr>
      </p:pic>
      <p:pic>
        <p:nvPicPr>
          <p:cNvPr id="27" name="Graphic 26" descr="Customer review with solid fill">
            <a:extLst>
              <a:ext uri="{FF2B5EF4-FFF2-40B4-BE49-F238E27FC236}">
                <a16:creationId xmlns:a16="http://schemas.microsoft.com/office/drawing/2014/main" id="{BB6260BC-3021-4FF3-8218-BA598D3A6B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17514" y="3082552"/>
            <a:ext cx="497281" cy="497281"/>
          </a:xfrm>
          <a:prstGeom prst="rect">
            <a:avLst/>
          </a:prstGeom>
        </p:spPr>
      </p:pic>
      <p:pic>
        <p:nvPicPr>
          <p:cNvPr id="29" name="Graphic 28" descr="Decision chart with solid fill">
            <a:extLst>
              <a:ext uri="{FF2B5EF4-FFF2-40B4-BE49-F238E27FC236}">
                <a16:creationId xmlns:a16="http://schemas.microsoft.com/office/drawing/2014/main" id="{2B7FC69C-92AA-4D8C-9D8D-44E06A9A3A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74719" y="1532944"/>
            <a:ext cx="497281" cy="497281"/>
          </a:xfrm>
          <a:prstGeom prst="rect">
            <a:avLst/>
          </a:prstGeom>
        </p:spPr>
      </p:pic>
      <p:pic>
        <p:nvPicPr>
          <p:cNvPr id="33" name="Graphic 32" descr="Head with gears with solid fill">
            <a:extLst>
              <a:ext uri="{FF2B5EF4-FFF2-40B4-BE49-F238E27FC236}">
                <a16:creationId xmlns:a16="http://schemas.microsoft.com/office/drawing/2014/main" id="{6EB6CA5B-2FF9-486B-B55E-D49511B710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17514" y="4494675"/>
            <a:ext cx="497281" cy="497281"/>
          </a:xfrm>
          <a:prstGeom prst="rect">
            <a:avLst/>
          </a:prstGeom>
        </p:spPr>
      </p:pic>
      <p:pic>
        <p:nvPicPr>
          <p:cNvPr id="37" name="Graphic 36" descr="Internet Of Things with solid fill">
            <a:extLst>
              <a:ext uri="{FF2B5EF4-FFF2-40B4-BE49-F238E27FC236}">
                <a16:creationId xmlns:a16="http://schemas.microsoft.com/office/drawing/2014/main" id="{06110E79-9F0B-48A4-90AD-12E9876F46C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545506" y="1614809"/>
            <a:ext cx="497281" cy="497281"/>
          </a:xfrm>
          <a:prstGeom prst="rect">
            <a:avLst/>
          </a:prstGeom>
        </p:spPr>
      </p:pic>
      <p:pic>
        <p:nvPicPr>
          <p:cNvPr id="39" name="Graphic 38" descr="Mathematics with solid fill">
            <a:extLst>
              <a:ext uri="{FF2B5EF4-FFF2-40B4-BE49-F238E27FC236}">
                <a16:creationId xmlns:a16="http://schemas.microsoft.com/office/drawing/2014/main" id="{E83B78AA-EB37-4F5D-9B43-CF4F353CD5C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074719" y="3197712"/>
            <a:ext cx="497281" cy="497281"/>
          </a:xfrm>
          <a:prstGeom prst="rect">
            <a:avLst/>
          </a:prstGeom>
        </p:spPr>
      </p:pic>
      <p:pic>
        <p:nvPicPr>
          <p:cNvPr id="41" name="Graphic 40" descr="Puzzle pieces with solid fill">
            <a:extLst>
              <a:ext uri="{FF2B5EF4-FFF2-40B4-BE49-F238E27FC236}">
                <a16:creationId xmlns:a16="http://schemas.microsoft.com/office/drawing/2014/main" id="{CCFE53FD-54D0-43F6-AFDE-DC953042FCE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36641" y="4455882"/>
            <a:ext cx="497281" cy="49728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F9461FC-0435-417D-8581-BC7D9F526774}"/>
              </a:ext>
            </a:extLst>
          </p:cNvPr>
          <p:cNvSpPr txBox="1"/>
          <p:nvPr/>
        </p:nvSpPr>
        <p:spPr>
          <a:xfrm>
            <a:off x="832083" y="2159299"/>
            <a:ext cx="18707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Abstract Logical Reasoning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36C4394-B544-4059-8EEE-84D85F630C7B}"/>
              </a:ext>
            </a:extLst>
          </p:cNvPr>
          <p:cNvSpPr txBox="1"/>
          <p:nvPr/>
        </p:nvSpPr>
        <p:spPr>
          <a:xfrm>
            <a:off x="3389397" y="2176695"/>
            <a:ext cx="2067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Logical Processes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CAD1707-1A9D-411D-9288-E873A0F392AA}"/>
              </a:ext>
            </a:extLst>
          </p:cNvPr>
          <p:cNvSpPr txBox="1"/>
          <p:nvPr/>
        </p:nvSpPr>
        <p:spPr>
          <a:xfrm>
            <a:off x="4880155" y="220303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Spatial Reasoning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F5C26FD-B5D1-42D4-B91C-C16577D2F292}"/>
              </a:ext>
            </a:extLst>
          </p:cNvPr>
          <p:cNvSpPr txBox="1"/>
          <p:nvPr/>
        </p:nvSpPr>
        <p:spPr>
          <a:xfrm>
            <a:off x="717724" y="3602330"/>
            <a:ext cx="18707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Social Context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F51E60-1817-47C7-986C-F8E790446329}"/>
              </a:ext>
            </a:extLst>
          </p:cNvPr>
          <p:cNvSpPr txBox="1"/>
          <p:nvPr/>
        </p:nvSpPr>
        <p:spPr>
          <a:xfrm>
            <a:off x="3133127" y="3694993"/>
            <a:ext cx="23804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Numerical Reasoning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79665AD-1960-44A1-89A8-90708ABD7202}"/>
              </a:ext>
            </a:extLst>
          </p:cNvPr>
          <p:cNvSpPr txBox="1"/>
          <p:nvPr/>
        </p:nvSpPr>
        <p:spPr>
          <a:xfrm>
            <a:off x="6258974" y="3672304"/>
            <a:ext cx="21363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Verbal Reasoning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807123D-FCE4-4884-AC7B-846702B645FD}"/>
              </a:ext>
            </a:extLst>
          </p:cNvPr>
          <p:cNvSpPr txBox="1"/>
          <p:nvPr/>
        </p:nvSpPr>
        <p:spPr>
          <a:xfrm>
            <a:off x="561657" y="5038033"/>
            <a:ext cx="21829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Mathematic Logical Reasoning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BFC48F9-345A-41D3-AC00-63EB6165751F}"/>
              </a:ext>
            </a:extLst>
          </p:cNvPr>
          <p:cNvSpPr txBox="1"/>
          <p:nvPr/>
        </p:nvSpPr>
        <p:spPr>
          <a:xfrm>
            <a:off x="3431444" y="5113470"/>
            <a:ext cx="20499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Word Association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8C5EB2C-2C4B-43A4-B7E9-688BCCE1FCD6}"/>
              </a:ext>
            </a:extLst>
          </p:cNvPr>
          <p:cNvSpPr txBox="1"/>
          <p:nvPr/>
        </p:nvSpPr>
        <p:spPr>
          <a:xfrm>
            <a:off x="6308630" y="5145754"/>
            <a:ext cx="178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Memory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A41752C-3175-476E-907A-FEAFDB3F6FD0}"/>
              </a:ext>
            </a:extLst>
          </p:cNvPr>
          <p:cNvSpPr txBox="1"/>
          <p:nvPr/>
        </p:nvSpPr>
        <p:spPr>
          <a:xfrm>
            <a:off x="541630" y="906210"/>
            <a:ext cx="7300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50000"/>
              </a:spcBef>
              <a:defRPr/>
            </a:pPr>
            <a:r>
              <a:rPr lang="en-US" altLang="fi-FI" sz="1400" b="0" dirty="0" err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FinxS</a:t>
            </a:r>
            <a:r>
              <a:rPr lang="en-US" altLang="fi-FI" sz="1400" b="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Reasoning is made up of 9 tests, each measuring a different element of a person’s reasoning </a:t>
            </a:r>
            <a:r>
              <a:rPr lang="en-US" altLang="fi-FI" sz="14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altLang="fi-FI" sz="1400" b="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kills.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E7FA767-851B-4656-8A02-499C72708DB4}"/>
              </a:ext>
            </a:extLst>
          </p:cNvPr>
          <p:cNvSpPr/>
          <p:nvPr/>
        </p:nvSpPr>
        <p:spPr>
          <a:xfrm>
            <a:off x="8092526" y="-655014"/>
            <a:ext cx="1498389" cy="1552174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446A879-FBD9-4398-A7CE-27513A71AE8B}"/>
              </a:ext>
            </a:extLst>
          </p:cNvPr>
          <p:cNvSpPr/>
          <p:nvPr/>
        </p:nvSpPr>
        <p:spPr>
          <a:xfrm>
            <a:off x="7841796" y="-85353"/>
            <a:ext cx="414938" cy="384202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640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5</a:t>
            </a:fld>
            <a:endParaRPr lang="en-N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Abstract Logical Reasoning measures the individual’s ability to understand the interrelationship between different concepts and to combine them on a higher level under one concept.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reflects the person’s ability to understand how different phenomena relate to each other.  </a:t>
            </a: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20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also measures how well the person understands “the big picture” and </a:t>
            </a:r>
            <a:r>
              <a:rPr lang="en-NZ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its composition.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Abstract Logical Reasoning correlates with general learning skills and can be quite easy to develop.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Organising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Delegating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systems</a:t>
            </a:r>
            <a:endParaRPr lang="fi-FI" altLang="en-US" sz="120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analysis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 trends and identify deviations</a:t>
            </a: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Separate important information from non-important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 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81350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Difficulties </a:t>
            </a: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distinguishing important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facts from non-important ones</a:t>
            </a:r>
            <a:endParaRPr lang="fi-FI" altLang="en-US" sz="120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 being paid to unnecessary details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Graphic 8" descr="Internet Of Things with solid fill">
            <a:extLst>
              <a:ext uri="{FF2B5EF4-FFF2-40B4-BE49-F238E27FC236}">
                <a16:creationId xmlns:a16="http://schemas.microsoft.com/office/drawing/2014/main" id="{DB9B29AD-B92A-4BDE-90A3-D38EC3E44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8060" y="3273743"/>
            <a:ext cx="1775460" cy="17754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82930" y="328731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Abstract Logical Reasoning</a:t>
            </a:r>
            <a:endParaRPr lang="en-NZ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555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1EE03-4872-4499-BB4C-37CF80A6F923}"/>
              </a:ext>
            </a:extLst>
          </p:cNvPr>
          <p:cNvSpPr/>
          <p:nvPr/>
        </p:nvSpPr>
        <p:spPr>
          <a:xfrm>
            <a:off x="8352001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100C905-55B1-4F7D-BACE-3780BBFAA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2348" y="841276"/>
            <a:ext cx="4279304" cy="4514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D5B109-05D4-4D79-A9D0-A04B5C3A5FA5}"/>
              </a:ext>
            </a:extLst>
          </p:cNvPr>
          <p:cNvSpPr txBox="1"/>
          <p:nvPr/>
        </p:nvSpPr>
        <p:spPr>
          <a:xfrm>
            <a:off x="179512" y="173242"/>
            <a:ext cx="8511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Abstract Logical Reasoning</a:t>
            </a:r>
            <a:endParaRPr lang="en-GB" sz="28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94E409C-EDEF-47ED-AE4D-3137071FB2D2}"/>
              </a:ext>
            </a:extLst>
          </p:cNvPr>
          <p:cNvSpPr txBox="1">
            <a:spLocks/>
          </p:cNvSpPr>
          <p:nvPr/>
        </p:nvSpPr>
        <p:spPr>
          <a:xfrm>
            <a:off x="8352001" y="5166864"/>
            <a:ext cx="79199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6</a:t>
            </a:fld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7</a:t>
            </a:fld>
            <a:endParaRPr lang="en-N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Logical Processes measures the individual’s ability to understand cause-effect relationships.</a:t>
            </a: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reflects the person’s ability to understand how the information available influences the future and what the consequences of the present information could be.</a:t>
            </a: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measures how systematic the person’s thinking process is.</a:t>
            </a: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Logical Processes correlates with general learning skills</a:t>
            </a: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however, this can take a while to develop.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rgbClr val="7BBE5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Problem solving</a:t>
            </a: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negotiations</a:t>
            </a: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Predicting/Influencing </a:t>
            </a: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behaviour</a:t>
            </a: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Negotiating</a:t>
            </a: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Researching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buClrTx/>
              <a:buSzTx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Solve new and complex problems</a:t>
            </a: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underlying reasons for conflicts and misunderstandings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81350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Relying on old solutions to solve new problems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120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Drawing incorrect conclusions based on received information</a:t>
            </a: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82930" y="328731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Logical Processes</a:t>
            </a: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10" name="Graphic 9" descr="Decision chart with solid fill">
            <a:extLst>
              <a:ext uri="{FF2B5EF4-FFF2-40B4-BE49-F238E27FC236}">
                <a16:creationId xmlns:a16="http://schemas.microsoft.com/office/drawing/2014/main" id="{AE99CD54-B3B0-4244-9C5E-A5E3CCF7F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5661" y="2987040"/>
            <a:ext cx="2229354" cy="222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95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D5B109-05D4-4D79-A9D0-A04B5C3A5FA5}"/>
              </a:ext>
            </a:extLst>
          </p:cNvPr>
          <p:cNvSpPr txBox="1"/>
          <p:nvPr/>
        </p:nvSpPr>
        <p:spPr>
          <a:xfrm>
            <a:off x="188029" y="424612"/>
            <a:ext cx="8559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Logical Processes</a:t>
            </a:r>
            <a:endParaRPr lang="en-GB" sz="28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8C6AD99-1665-4495-9CAA-B5C97AA55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425" y="1193318"/>
            <a:ext cx="5391150" cy="3971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9EB0DC-7329-4503-9F64-9B5EDF38A1C3}"/>
              </a:ext>
            </a:extLst>
          </p:cNvPr>
          <p:cNvSpPr/>
          <p:nvPr/>
        </p:nvSpPr>
        <p:spPr>
          <a:xfrm>
            <a:off x="8352000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6CEC21CB-CE29-4E30-BB0D-8243C8F07B1A}"/>
              </a:ext>
            </a:extLst>
          </p:cNvPr>
          <p:cNvSpPr txBox="1">
            <a:spLocks/>
          </p:cNvSpPr>
          <p:nvPr/>
        </p:nvSpPr>
        <p:spPr>
          <a:xfrm>
            <a:off x="8330989" y="5165243"/>
            <a:ext cx="81300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8</a:t>
            </a:fld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214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9</a:t>
            </a:fld>
            <a:endParaRPr lang="en-N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Spatial Reasoning measures the individual’s ability to comprehend visual entities and the components they consist of.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reflects the person’s ability to manage the information collected by visual perception.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Reasoning skills are often connected to the skills required by architects and visual designers.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rgbClr val="7BBE5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Architecture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Design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Pharmacy</a:t>
            </a: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Engineering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buClrTx/>
              <a:buSzTx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 how individual processes relate to each other</a:t>
            </a: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Participate in multiple simultaneous processes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79445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nability to </a:t>
            </a: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visualise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with the mind's eye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Limited imagination</a:t>
            </a: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82930" y="328731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Spatial Reasoning</a:t>
            </a: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12" name="Graphic 11" descr="Constellation with solid fill">
            <a:extLst>
              <a:ext uri="{FF2B5EF4-FFF2-40B4-BE49-F238E27FC236}">
                <a16:creationId xmlns:a16="http://schemas.microsoft.com/office/drawing/2014/main" id="{510AB964-58B3-4FE2-AF92-2EC7CAD98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3281" y="3089077"/>
            <a:ext cx="1973580" cy="197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11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BE22D820-3B32-47CA-9118-473D17A24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2347" y="985292"/>
            <a:ext cx="3599307" cy="4263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AA487-344C-4803-B18B-CFE761F83C89}"/>
              </a:ext>
            </a:extLst>
          </p:cNvPr>
          <p:cNvSpPr/>
          <p:nvPr/>
        </p:nvSpPr>
        <p:spPr>
          <a:xfrm>
            <a:off x="8352000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80A14F-C2B5-43E3-A5D3-D4F3514E9258}"/>
              </a:ext>
            </a:extLst>
          </p:cNvPr>
          <p:cNvSpPr txBox="1"/>
          <p:nvPr/>
        </p:nvSpPr>
        <p:spPr>
          <a:xfrm>
            <a:off x="179512" y="268780"/>
            <a:ext cx="8650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Spatial Reasoning</a:t>
            </a:r>
            <a:endParaRPr lang="en-GB" sz="28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F9CCFA3-5D8C-4ABD-855E-A5C4A860C321}"/>
              </a:ext>
            </a:extLst>
          </p:cNvPr>
          <p:cNvSpPr txBox="1">
            <a:spLocks/>
          </p:cNvSpPr>
          <p:nvPr/>
        </p:nvSpPr>
        <p:spPr>
          <a:xfrm>
            <a:off x="8359590" y="5166864"/>
            <a:ext cx="79199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10</a:t>
            </a:fld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203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11</a:t>
            </a:fld>
            <a:endParaRPr lang="en-N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Social Context measures the individual’s general sensitivity to observed social phenomena.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reflects the person’s ability to sense conflict situations and to reason how interpersonal relationships influence a situation.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correlates with skills needed in jobs that require social understanding and an ability to adapt one’s response to </a:t>
            </a: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way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social interactions develop.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solidFill>
                <a:srgbClr val="7BBE5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rgbClr val="7BBE5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Managing human relations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Selling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Motivating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Counselling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buClrTx/>
              <a:buSzTx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 between the lines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Anticipate people’s reactions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81350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 direct </a:t>
            </a: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behaviour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conflict situations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lvl="1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Defensive </a:t>
            </a: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behaviour</a:t>
            </a: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82930" y="328731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Social Context</a:t>
            </a: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9" name="Graphic 8" descr="Connections with solid fill">
            <a:extLst>
              <a:ext uri="{FF2B5EF4-FFF2-40B4-BE49-F238E27FC236}">
                <a16:creationId xmlns:a16="http://schemas.microsoft.com/office/drawing/2014/main" id="{12AC2B43-B74D-42C3-B5F8-C2B8A963A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5186" y="3063452"/>
            <a:ext cx="2055494" cy="205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855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D5B109-05D4-4D79-A9D0-A04B5C3A5FA5}"/>
              </a:ext>
            </a:extLst>
          </p:cNvPr>
          <p:cNvSpPr txBox="1"/>
          <p:nvPr/>
        </p:nvSpPr>
        <p:spPr>
          <a:xfrm>
            <a:off x="170275" y="340140"/>
            <a:ext cx="8668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Social Context</a:t>
            </a:r>
            <a:endParaRPr lang="en-GB" sz="28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5D85D42-85E8-4371-B697-1F313F6E1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985292"/>
            <a:ext cx="7010400" cy="4238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825B59-EB72-4956-8567-3015EFEFECEA}"/>
              </a:ext>
            </a:extLst>
          </p:cNvPr>
          <p:cNvSpPr/>
          <p:nvPr/>
        </p:nvSpPr>
        <p:spPr>
          <a:xfrm>
            <a:off x="8352000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6"/>
              </a:solidFill>
            </a:endParaRP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8B4116F0-44E2-4A5B-8D57-DB86D3A44917}"/>
              </a:ext>
            </a:extLst>
          </p:cNvPr>
          <p:cNvSpPr txBox="1">
            <a:spLocks/>
          </p:cNvSpPr>
          <p:nvPr/>
        </p:nvSpPr>
        <p:spPr>
          <a:xfrm>
            <a:off x="8330989" y="5166864"/>
            <a:ext cx="81300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12</a:t>
            </a:fld>
            <a:endParaRPr lang="en-GB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999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13</a:t>
            </a:fld>
            <a:endParaRPr lang="en-N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Numerical Reasoning measures the individual’s ability to perceive the relationships between numerical information.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correlates with skills needed in jobs </a:t>
            </a: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requiring an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ability to follow a logic presented by numbers.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solidFill>
                <a:srgbClr val="7BBE5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rgbClr val="7BBE5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Analysing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data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Processing statistics</a:t>
            </a: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Accounting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buClrTx/>
              <a:buSzTx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Analyse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statistical trends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Estimate future trends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81350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nability to concentrate on details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nability to interpret numerical information</a:t>
            </a: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82930" y="328731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Numerical Reasoning</a:t>
            </a: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9" name="Graphic 8" descr="Mathematics with solid fill">
            <a:extLst>
              <a:ext uri="{FF2B5EF4-FFF2-40B4-BE49-F238E27FC236}">
                <a16:creationId xmlns:a16="http://schemas.microsoft.com/office/drawing/2014/main" id="{9A18E2B0-EC69-42DD-A409-706136F20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5186" y="3228975"/>
            <a:ext cx="1964054" cy="196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72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D5B109-05D4-4D79-A9D0-A04B5C3A5FA5}"/>
              </a:ext>
            </a:extLst>
          </p:cNvPr>
          <p:cNvSpPr txBox="1"/>
          <p:nvPr/>
        </p:nvSpPr>
        <p:spPr>
          <a:xfrm>
            <a:off x="161039" y="394965"/>
            <a:ext cx="8678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Numerical Reasoning</a:t>
            </a:r>
            <a:endParaRPr lang="en-GB" sz="28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9E275E6-5605-44F5-A293-6D3D71C1A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0713" y="1162050"/>
            <a:ext cx="5362575" cy="3390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DEFB1F-720D-41B3-9F03-D1658AF702D9}"/>
              </a:ext>
            </a:extLst>
          </p:cNvPr>
          <p:cNvSpPr/>
          <p:nvPr/>
        </p:nvSpPr>
        <p:spPr>
          <a:xfrm>
            <a:off x="8352000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765A094-60C2-47DE-B817-71F106CE1DE7}"/>
              </a:ext>
            </a:extLst>
          </p:cNvPr>
          <p:cNvSpPr txBox="1">
            <a:spLocks/>
          </p:cNvSpPr>
          <p:nvPr/>
        </p:nvSpPr>
        <p:spPr>
          <a:xfrm>
            <a:off x="8352000" y="5166864"/>
            <a:ext cx="79199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14</a:t>
            </a:fld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078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>
                <a:latin typeface="Century Gothic" panose="020B0502020202020204" pitchFamily="34" charset="0"/>
              </a:rPr>
              <a:t>15</a:t>
            </a:fld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Verbal Reasoning measures the person’s ability to understand written information, conceptualise it and find causal relationships. 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relates to the person’s ability to identify the essential information and understand how it relates to the problem being solved.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correlates with tasks where word meaning and interpretation are important.</a:t>
            </a: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solidFill>
                <a:srgbClr val="7BBE5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rgbClr val="7BBE5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ournalism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collection and analysis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Problem identification and solving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buClrTx/>
              <a:buSzTx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Comprehend and interpret verbal information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Recognise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strong and weak arguments and find counter arguments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with written information to solve problems 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Draw conclusions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81350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Difficulty in fully understanding written text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nability to </a:t>
            </a: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distinguish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essential information from non-essential</a:t>
            </a: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Difficulty drawing conclusions based on information given</a:t>
            </a: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82930" y="328731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Verbal Reasoning</a:t>
            </a: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9" name="Graphic 8" descr="Customer review with solid fill">
            <a:extLst>
              <a:ext uri="{FF2B5EF4-FFF2-40B4-BE49-F238E27FC236}">
                <a16:creationId xmlns:a16="http://schemas.microsoft.com/office/drawing/2014/main" id="{88144027-6316-42D5-A604-9E4B7A680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9967" y="3185422"/>
            <a:ext cx="1819274" cy="181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2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457" y="548136"/>
            <a:ext cx="8447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Verbal Reasoning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6002E6DC-7931-47E4-93CA-750DE9D88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4" y="1574936"/>
            <a:ext cx="4587872" cy="359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B775D9F-9C82-4BED-960D-F83E74978F13}"/>
              </a:ext>
            </a:extLst>
          </p:cNvPr>
          <p:cNvSpPr/>
          <p:nvPr/>
        </p:nvSpPr>
        <p:spPr>
          <a:xfrm>
            <a:off x="8352000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E454756-16B5-4A58-A5D1-D2720F287217}"/>
              </a:ext>
            </a:extLst>
          </p:cNvPr>
          <p:cNvSpPr txBox="1">
            <a:spLocks/>
          </p:cNvSpPr>
          <p:nvPr/>
        </p:nvSpPr>
        <p:spPr>
          <a:xfrm>
            <a:off x="8352001" y="5166864"/>
            <a:ext cx="79199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16</a:t>
            </a:fld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640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>
                <a:latin typeface="Century Gothic" panose="020B0502020202020204" pitchFamily="34" charset="0"/>
              </a:rPr>
              <a:t>17</a:t>
            </a:fld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Mathematic Logical Reasoning measures the ability to understand logical applications of mathematics, evaluate arguments and detect false reasoning. It is the ability to apply mathematics, logic, and/or statistics to help make decisions.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correlates with the ability to set up logical connections between everyday phenomena and abstract systems.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is the ability to distinguish between a valid and invalid deductive argument and to prove invalidity by providing a counter example.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solidFill>
                <a:srgbClr val="7BBE5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rgbClr val="7BBE5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Analysis of data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buClrTx/>
              <a:buSzTx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and criticise numerically based arguments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Understand, interpret and criticise statistical results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81350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Superficiality in decision</a:t>
            </a:r>
            <a:r>
              <a:rPr 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making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Actions based on wrong conclusions</a:t>
            </a: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56260" y="303014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Mathematic Logical Reasoning</a:t>
            </a: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9" name="Graphic 8" descr="Puzzle pieces with solid fill">
            <a:extLst>
              <a:ext uri="{FF2B5EF4-FFF2-40B4-BE49-F238E27FC236}">
                <a16:creationId xmlns:a16="http://schemas.microsoft.com/office/drawing/2014/main" id="{3C2ABE41-E3F5-4933-A756-BAE5AF08F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5187" y="3218459"/>
            <a:ext cx="1826894" cy="182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90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D5B109-05D4-4D79-A9D0-A04B5C3A5FA5}"/>
              </a:ext>
            </a:extLst>
          </p:cNvPr>
          <p:cNvSpPr txBox="1"/>
          <p:nvPr/>
        </p:nvSpPr>
        <p:spPr>
          <a:xfrm>
            <a:off x="97548" y="498969"/>
            <a:ext cx="8834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Mathematical Logical Reasoning</a:t>
            </a:r>
            <a:endParaRPr lang="en-GB" sz="28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53A8FB6-9453-4824-9E1C-DB8F94854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869" y="1405731"/>
            <a:ext cx="5910263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A52492-A1A2-49FB-89F5-55869CE15F52}"/>
              </a:ext>
            </a:extLst>
          </p:cNvPr>
          <p:cNvSpPr/>
          <p:nvPr/>
        </p:nvSpPr>
        <p:spPr>
          <a:xfrm>
            <a:off x="8352000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4309D0FD-1E00-40F7-B3AE-08283C07BC9F}"/>
              </a:ext>
            </a:extLst>
          </p:cNvPr>
          <p:cNvSpPr txBox="1">
            <a:spLocks/>
          </p:cNvSpPr>
          <p:nvPr/>
        </p:nvSpPr>
        <p:spPr>
          <a:xfrm>
            <a:off x="8332828" y="5166864"/>
            <a:ext cx="79199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18</a:t>
            </a:fld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245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19</a:t>
            </a:fld>
            <a:endParaRPr lang="en-N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Word Association measures the ability to understand relationships between different concepts. 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120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relates to the ability to classify information, combine data that relates to each other and understand differences between concepts.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correlates with creative performance and the ability to produce completely new solutions to old problems.</a:t>
            </a:r>
          </a:p>
          <a:p>
            <a:pPr>
              <a:lnSpc>
                <a:spcPct val="90000"/>
              </a:lnSpc>
              <a:defRPr/>
            </a:pPr>
            <a:endParaRPr 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solidFill>
                <a:srgbClr val="7BBE5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rgbClr val="7BBE5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Journalism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planning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Politics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Negotiation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buClrTx/>
              <a:buSzTx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relationships between items of information received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 links between different concepts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Draw logical conclusions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81350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nability to understand logical entities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nability to understand causal relationships</a:t>
            </a: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56260" y="303014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Word Association</a:t>
            </a: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9" name="Graphic 8" descr="Closed book with solid fill">
            <a:extLst>
              <a:ext uri="{FF2B5EF4-FFF2-40B4-BE49-F238E27FC236}">
                <a16:creationId xmlns:a16="http://schemas.microsoft.com/office/drawing/2014/main" id="{E45A7E8D-1FAF-4D09-B975-4B4E5C691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4240" y="3114794"/>
            <a:ext cx="1972499" cy="197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36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D5B109-05D4-4D79-A9D0-A04B5C3A5FA5}"/>
              </a:ext>
            </a:extLst>
          </p:cNvPr>
          <p:cNvSpPr txBox="1"/>
          <p:nvPr/>
        </p:nvSpPr>
        <p:spPr>
          <a:xfrm>
            <a:off x="169556" y="447101"/>
            <a:ext cx="8578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Word Association</a:t>
            </a:r>
            <a:endParaRPr lang="en-GB" sz="28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939DBC1-1181-4CC9-8BC0-F04B33101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1281113"/>
            <a:ext cx="5362575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49E5A3-583F-4A17-876E-A313344E38B8}"/>
              </a:ext>
            </a:extLst>
          </p:cNvPr>
          <p:cNvSpPr/>
          <p:nvPr/>
        </p:nvSpPr>
        <p:spPr>
          <a:xfrm>
            <a:off x="8352000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DD4B3D6-3A37-4689-9F12-0282A69028B4}"/>
              </a:ext>
            </a:extLst>
          </p:cNvPr>
          <p:cNvSpPr txBox="1">
            <a:spLocks/>
          </p:cNvSpPr>
          <p:nvPr/>
        </p:nvSpPr>
        <p:spPr>
          <a:xfrm>
            <a:off x="8355314" y="5166864"/>
            <a:ext cx="79199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20</a:t>
            </a:fld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63D154-2B0B-BC97-C765-0020601E59C9}"/>
              </a:ext>
            </a:extLst>
          </p:cNvPr>
          <p:cNvSpPr/>
          <p:nvPr/>
        </p:nvSpPr>
        <p:spPr>
          <a:xfrm>
            <a:off x="2648102" y="1881792"/>
            <a:ext cx="614477" cy="197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064968-776C-DB3E-3F57-FE8EB75A98BE}"/>
              </a:ext>
            </a:extLst>
          </p:cNvPr>
          <p:cNvSpPr txBox="1"/>
          <p:nvPr/>
        </p:nvSpPr>
        <p:spPr>
          <a:xfrm>
            <a:off x="2580925" y="1833081"/>
            <a:ext cx="7488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50" dirty="0">
                <a:latin typeface="Arial Narrow" panose="020B0606020202030204" pitchFamily="34" charset="0"/>
              </a:rPr>
              <a:t>relationship</a:t>
            </a:r>
          </a:p>
        </p:txBody>
      </p:sp>
    </p:spTree>
    <p:extLst>
      <p:ext uri="{BB962C8B-B14F-4D97-AF65-F5344CB8AC3E}">
        <p14:creationId xmlns:p14="http://schemas.microsoft.com/office/powerpoint/2010/main" val="3446035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B33F5-33F3-493D-AF76-B46A7B8F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>
                <a:latin typeface="Century Gothic" panose="020B0502020202020204" pitchFamily="34" charset="0"/>
              </a:rPr>
              <a:t>21</a:t>
            </a:fld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7AD1A6-E9DE-46B9-A95A-6F42199D88C7}"/>
              </a:ext>
            </a:extLst>
          </p:cNvPr>
          <p:cNvSpPr/>
          <p:nvPr/>
        </p:nvSpPr>
        <p:spPr>
          <a:xfrm>
            <a:off x="571500" y="800100"/>
            <a:ext cx="520827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m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emory measures the ability to </a:t>
            </a: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visualise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mentally store multiple visual objects, like graphical images. </a:t>
            </a:r>
          </a:p>
          <a:p>
            <a:pPr marL="171450" indent="-1714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measures h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ow quickly a person can identify small differences in seemingly similar images.</a:t>
            </a:r>
          </a:p>
          <a:p>
            <a:pPr marL="171450" indent="-1714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correlates with the ability to perform well in tasks requiring extensive working memory. </a:t>
            </a:r>
          </a:p>
          <a:p>
            <a:pPr marL="171450" indent="-1714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also correlates with the person’s working memory capacity.</a:t>
            </a:r>
          </a:p>
          <a:p>
            <a:pPr>
              <a:lnSpc>
                <a:spcPct val="90000"/>
              </a:lnSpc>
              <a:defRPr/>
            </a:pPr>
            <a:endParaRPr 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368E05-8C0C-4B13-966D-9807CFF5DA3C}"/>
              </a:ext>
            </a:extLst>
          </p:cNvPr>
          <p:cNvSpPr/>
          <p:nvPr/>
        </p:nvSpPr>
        <p:spPr>
          <a:xfrm>
            <a:off x="5768340" y="800100"/>
            <a:ext cx="2644140" cy="2186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dirty="0">
              <a:solidFill>
                <a:srgbClr val="7BBE5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rgbClr val="7BBE5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Typically, it correlates with tasks like:</a:t>
            </a: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details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Architectural design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Graphical planning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</a:t>
            </a: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endParaRPr lang="fi-FI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90000"/>
              </a:lnSpc>
              <a:buClrTx/>
              <a:buSzTx/>
              <a:defRPr/>
            </a:pPr>
            <a:endParaRPr lang="fi-FI" altLang="en-US" sz="1200" b="0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009F4-43D0-44D2-894A-072B85F73947}"/>
              </a:ext>
            </a:extLst>
          </p:cNvPr>
          <p:cNvSpPr/>
          <p:nvPr/>
        </p:nvSpPr>
        <p:spPr>
          <a:xfrm>
            <a:off x="571500" y="2987040"/>
            <a:ext cx="260604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high score indicates ability to: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Pay attention to important details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eep track of multiple instructions at the same time</a:t>
            </a:r>
            <a:endParaRPr lang="en-US" altLang="en-US" sz="1200" b="1" dirty="0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2FBDE-E06A-4F25-9150-1B76D06F3978}"/>
              </a:ext>
            </a:extLst>
          </p:cNvPr>
          <p:cNvSpPr/>
          <p:nvPr/>
        </p:nvSpPr>
        <p:spPr>
          <a:xfrm>
            <a:off x="3181350" y="2987040"/>
            <a:ext cx="257937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097F8-D536-4C5A-9D88-A361CC9D4925}"/>
              </a:ext>
            </a:extLst>
          </p:cNvPr>
          <p:cNvSpPr/>
          <p:nvPr/>
        </p:nvSpPr>
        <p:spPr>
          <a:xfrm>
            <a:off x="5758815" y="2987040"/>
            <a:ext cx="2663190" cy="224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r>
              <a:rPr lang="en-US" altLang="en-US" sz="12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low score may result in: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nability to conceptualise and </a:t>
            </a:r>
            <a:r>
              <a:rPr lang="en-US" altLang="en-US" sz="1200" b="0" dirty="0" err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memorise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details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nability to </a:t>
            </a: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distinguish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important information from non-important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Difficulty mastering a large </a:t>
            </a:r>
            <a:r>
              <a:rPr lang="en-US" altLang="en-US" sz="12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amount</a:t>
            </a:r>
            <a:r>
              <a:rPr lang="en-US" altLang="en-US" sz="1200" b="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details</a:t>
            </a: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ClrTx/>
              <a:buSzTx/>
              <a:buNone/>
              <a:defRPr/>
            </a:pPr>
            <a:endParaRPr lang="en-US" altLang="en-US" sz="12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F8447-D19A-4225-98B5-BF7CC95AA3AF}"/>
              </a:ext>
            </a:extLst>
          </p:cNvPr>
          <p:cNvSpPr txBox="1"/>
          <p:nvPr/>
        </p:nvSpPr>
        <p:spPr>
          <a:xfrm>
            <a:off x="556260" y="303014"/>
            <a:ext cx="7829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Memory </a:t>
            </a:r>
            <a:endParaRPr lang="en-NZ" dirty="0">
              <a:latin typeface="Century Gothic" panose="020B0502020202020204" pitchFamily="34" charset="0"/>
            </a:endParaRPr>
          </a:p>
        </p:txBody>
      </p:sp>
      <p:pic>
        <p:nvPicPr>
          <p:cNvPr id="9" name="Graphic 8" descr="Head with gears with solid fill">
            <a:extLst>
              <a:ext uri="{FF2B5EF4-FFF2-40B4-BE49-F238E27FC236}">
                <a16:creationId xmlns:a16="http://schemas.microsoft.com/office/drawing/2014/main" id="{83EFCA35-7267-41DE-83EC-53AC8B3CB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6600" y="3036115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8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D5B109-05D4-4D79-A9D0-A04B5C3A5FA5}"/>
              </a:ext>
            </a:extLst>
          </p:cNvPr>
          <p:cNvSpPr txBox="1"/>
          <p:nvPr/>
        </p:nvSpPr>
        <p:spPr>
          <a:xfrm>
            <a:off x="179512" y="219222"/>
            <a:ext cx="8650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solidFill>
                  <a:schemeClr val="accent6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Memory Test</a:t>
            </a:r>
            <a:endParaRPr lang="en-GB" sz="2800" b="1" dirty="0">
              <a:solidFill>
                <a:schemeClr val="accent6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8EBEA87-08AC-42A5-95FB-014D0810E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345" y="896306"/>
            <a:ext cx="4593629" cy="95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63FC7A7E-75D8-4C0C-9F7C-6E7303634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345" y="1849388"/>
            <a:ext cx="4593629" cy="162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5819C390-CF7A-4786-AAA7-CB0BD28D9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345" y="3478154"/>
            <a:ext cx="4593629" cy="175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DDD62C-8AD0-4411-B5F2-4107674F01A1}"/>
              </a:ext>
            </a:extLst>
          </p:cNvPr>
          <p:cNvSpPr/>
          <p:nvPr/>
        </p:nvSpPr>
        <p:spPr>
          <a:xfrm>
            <a:off x="8352000" y="4923000"/>
            <a:ext cx="792000" cy="792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816D4D6-D476-4A58-B4C0-D4F128BD28D5}"/>
              </a:ext>
            </a:extLst>
          </p:cNvPr>
          <p:cNvSpPr txBox="1">
            <a:spLocks/>
          </p:cNvSpPr>
          <p:nvPr/>
        </p:nvSpPr>
        <p:spPr>
          <a:xfrm>
            <a:off x="8352001" y="5166864"/>
            <a:ext cx="791999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D4896B6-2F6F-4F66-A02F-15F4549713A4}" type="slidenum">
              <a:rPr lang="en-GB" b="1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22</a:t>
            </a:fld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2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0DAC17-AEF6-49BF-AF73-547EB51237B8}"/>
</file>

<file path=customXml/itemProps2.xml><?xml version="1.0" encoding="utf-8"?>
<ds:datastoreItem xmlns:ds="http://schemas.openxmlformats.org/officeDocument/2006/customXml" ds:itemID="{FCA468CC-D804-40E4-B2A7-E7E86A75CA59}">
  <ds:schemaRefs>
    <ds:schemaRef ds:uri="http://schemas.microsoft.com/office/2006/metadata/properties"/>
    <ds:schemaRef ds:uri="http://schemas.microsoft.com/office/infopath/2007/PartnerControls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AC3DB668-5AA5-49AC-BA64-D69784B25B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2632</TotalTime>
  <Words>1320</Words>
  <Application>Microsoft Office PowerPoint</Application>
  <PresentationFormat>On-screen Show (16:10)</PresentationFormat>
  <Paragraphs>273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Century Gothic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Pelser</dc:creator>
  <cp:lastModifiedBy>Michelle Pelser</cp:lastModifiedBy>
  <cp:revision>11</cp:revision>
  <dcterms:created xsi:type="dcterms:W3CDTF">2021-07-26T23:13:45Z</dcterms:created>
  <dcterms:modified xsi:type="dcterms:W3CDTF">2024-03-12T02:15:49Z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