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2"/>
  </p:notesMasterIdLst>
  <p:sldIdLst>
    <p:sldId id="258" r:id="rId5"/>
    <p:sldId id="259" r:id="rId6"/>
    <p:sldId id="261" r:id="rId7"/>
    <p:sldId id="424" r:id="rId8"/>
    <p:sldId id="428" r:id="rId9"/>
    <p:sldId id="284" r:id="rId10"/>
    <p:sldId id="277" r:id="rId11"/>
  </p:sldIdLst>
  <p:sldSz cx="9144000" cy="5715000" type="screen16x1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7C34C"/>
    <a:srgbClr val="8DC94E"/>
    <a:srgbClr val="70A03E"/>
    <a:srgbClr val="92D050"/>
    <a:srgbClr val="F87060"/>
    <a:srgbClr val="7BBE56"/>
    <a:srgbClr val="1B75BC"/>
    <a:srgbClr val="3A3459"/>
    <a:srgbClr val="F9FAFD"/>
    <a:srgbClr val="F100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9" d="100"/>
          <a:sy n="129" d="100"/>
        </p:scale>
        <p:origin x="110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elle Pelser" userId="6a977191-35cb-430a-b678-141e7fb84214" providerId="ADAL" clId="{82BB9809-15EE-44A0-884F-17AE2C689CD9}"/>
    <pc:docChg chg="delSld">
      <pc:chgData name="Michelle Pelser" userId="6a977191-35cb-430a-b678-141e7fb84214" providerId="ADAL" clId="{82BB9809-15EE-44A0-884F-17AE2C689CD9}" dt="2024-03-12T02:59:24.844" v="2" actId="47"/>
      <pc:docMkLst>
        <pc:docMk/>
      </pc:docMkLst>
      <pc:sldChg chg="del">
        <pc:chgData name="Michelle Pelser" userId="6a977191-35cb-430a-b678-141e7fb84214" providerId="ADAL" clId="{82BB9809-15EE-44A0-884F-17AE2C689CD9}" dt="2024-03-12T02:59:24.844" v="2" actId="47"/>
        <pc:sldMkLst>
          <pc:docMk/>
          <pc:sldMk cId="372934717" sldId="278"/>
        </pc:sldMkLst>
      </pc:sldChg>
      <pc:sldChg chg="del">
        <pc:chgData name="Michelle Pelser" userId="6a977191-35cb-430a-b678-141e7fb84214" providerId="ADAL" clId="{82BB9809-15EE-44A0-884F-17AE2C689CD9}" dt="2024-03-12T02:59:22.872" v="0" actId="47"/>
        <pc:sldMkLst>
          <pc:docMk/>
          <pc:sldMk cId="136181093" sldId="418"/>
        </pc:sldMkLst>
      </pc:sldChg>
      <pc:sldChg chg="del">
        <pc:chgData name="Michelle Pelser" userId="6a977191-35cb-430a-b678-141e7fb84214" providerId="ADAL" clId="{82BB9809-15EE-44A0-884F-17AE2C689CD9}" dt="2024-03-12T02:59:23.632" v="1" actId="47"/>
        <pc:sldMkLst>
          <pc:docMk/>
          <pc:sldMk cId="1851907633" sldId="42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06B7C5-9DE1-44CC-94CE-2D6EF3F3E87E}" type="datetimeFigureOut">
              <a:rPr lang="en-NZ" smtClean="0"/>
              <a:t>12/03/2024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C3F600-2561-49DD-B9FA-0140EB50B56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9564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13203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1pPr>
    <a:lvl2pPr marL="356602" algn="l" defTabSz="713203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2pPr>
    <a:lvl3pPr marL="713203" algn="l" defTabSz="713203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3pPr>
    <a:lvl4pPr marL="1069805" algn="l" defTabSz="713203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4pPr>
    <a:lvl5pPr marL="1426407" algn="l" defTabSz="713203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5pPr>
    <a:lvl6pPr marL="1783009" algn="l" defTabSz="713203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6pPr>
    <a:lvl7pPr marL="2139610" algn="l" defTabSz="713203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7pPr>
    <a:lvl8pPr marL="2496212" algn="l" defTabSz="713203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8pPr>
    <a:lvl9pPr marL="2852814" algn="l" defTabSz="713203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46CB3-06E5-4BDB-9CFD-4362A68FA9D8}" type="datetime1">
              <a:rPr lang="en-NZ" smtClean="0"/>
              <a:t>12/03/2024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884B5-116C-4F3C-9593-4E31DAD24D1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93218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B202A-CA4E-4689-B890-3D977FE0678F}" type="datetime1">
              <a:rPr lang="en-NZ" smtClean="0"/>
              <a:t>12/03/2024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884B5-116C-4F3C-9593-4E31DAD24D1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242505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77149-29FD-410A-B0ED-B7E5DD3EB557}" type="datetime1">
              <a:rPr lang="en-NZ" smtClean="0"/>
              <a:t>12/03/2024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884B5-116C-4F3C-9593-4E31DAD24D1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42718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5D137-E083-4811-A838-CCC05AE28467}" type="datetime1">
              <a:rPr lang="en-NZ" smtClean="0"/>
              <a:t>12/03/2024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884B5-116C-4F3C-9593-4E31DAD24D1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15522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34BD4-F35B-4915-AB2A-BAFD4A27A9B4}" type="datetime1">
              <a:rPr lang="en-NZ" smtClean="0"/>
              <a:t>12/03/2024</a:t>
            </a:fld>
            <a:endParaRPr lang="en-N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884B5-116C-4F3C-9593-4E31DAD24D1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36479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EACFE-67D6-41A0-9DA5-09BDA3871ACF}" type="datetime1">
              <a:rPr lang="en-NZ" smtClean="0"/>
              <a:t>12/03/2024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884B5-116C-4F3C-9593-4E31DAD24D1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58863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6F698-6086-4DCD-9BBB-2254C4B85D0E}" type="datetime1">
              <a:rPr lang="en-NZ" smtClean="0"/>
              <a:t>12/03/2024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884B5-116C-4F3C-9593-4E31DAD24D1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84098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2735E-1069-40E6-B2FD-039176217991}" type="datetime1">
              <a:rPr lang="en-NZ" smtClean="0"/>
              <a:t>12/03/2024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884B5-116C-4F3C-9593-4E31DAD24D1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15436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E83A1-0462-4B55-BA07-4E47BCF8F9CA}" type="datetime1">
              <a:rPr lang="en-NZ" smtClean="0"/>
              <a:t>12/03/2024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884B5-116C-4F3C-9593-4E31DAD24D1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44294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06DEF-54E9-41E0-B978-9BB1E98DEE8A}" type="datetime1">
              <a:rPr lang="en-NZ" smtClean="0"/>
              <a:t>12/03/2024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884B5-116C-4F3C-9593-4E31DAD24D1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45355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280A3-89A5-4F06-AEE9-13EE020BA0F6}" type="datetime1">
              <a:rPr lang="en-NZ" smtClean="0"/>
              <a:t>12/03/2024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884B5-116C-4F3C-9593-4E31DAD24D1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115576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48FE36-945C-4D2B-8DA1-D942260B440B}" type="datetime1">
              <a:rPr lang="en-NZ" smtClean="0"/>
              <a:t>12/03/2024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884B5-116C-4F3C-9593-4E31DAD24D1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39229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orkdrive.zoho.com.au/file/d4d6950aa515f0cf24cd595f5e40c86c0f469" TargetMode="External"/><Relationship Id="rId3" Type="http://schemas.openxmlformats.org/officeDocument/2006/relationships/image" Target="../media/image10.png"/><Relationship Id="rId7" Type="http://schemas.openxmlformats.org/officeDocument/2006/relationships/hyperlink" Target="https://workdrive.zoho.com.au/file/d4d692fbc5cf2fb0942a683ce022b7844e37d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orkdrive.zoho.com.au/file/d4d696d27816a44974adc885ee4cad399f263" TargetMode="External"/><Relationship Id="rId5" Type="http://schemas.openxmlformats.org/officeDocument/2006/relationships/hyperlink" Target="https://workdrive.zoho.com.au/file/d4d6968d4b4f89ea64d9a8a14c8de748404ad" TargetMode="Externa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orkdrive.zoho.com.au/file/d4d6930e4297545c24a85acec3dcdabe2fe36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BBBF776-0066-4E5C-A1C2-0525B222C96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8" t="406" r="37270"/>
          <a:stretch/>
        </p:blipFill>
        <p:spPr>
          <a:xfrm>
            <a:off x="4764101" y="10359"/>
            <a:ext cx="4379899" cy="57128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1DB90A5-EC8C-4E70-89DF-CE9BA772CA43}"/>
              </a:ext>
            </a:extLst>
          </p:cNvPr>
          <p:cNvSpPr txBox="1"/>
          <p:nvPr/>
        </p:nvSpPr>
        <p:spPr>
          <a:xfrm>
            <a:off x="227863" y="2742414"/>
            <a:ext cx="44286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400" b="1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Recruiting and Developing </a:t>
            </a:r>
            <a:br>
              <a:rPr lang="en-NZ" sz="2400" b="1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NZ" sz="2400" b="1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High Performing</a:t>
            </a:r>
            <a:r>
              <a:rPr lang="en-NZ" sz="2400" b="1" baseline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Individuals and Teams</a:t>
            </a:r>
            <a:endParaRPr lang="en-GB" sz="2400" b="1"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305427-A604-4FAF-9106-8CF913E3A1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74" y="1768888"/>
            <a:ext cx="3990873" cy="66908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EE2396-57C2-4804-9A77-5152F862A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884B5-116C-4F3C-9593-4E31DAD24D1B}" type="slidenum">
              <a:rPr lang="en-NZ" smtClean="0"/>
              <a:t>1</a:t>
            </a:fld>
            <a:endParaRPr lang="en-NZ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A91C4F8-5161-47A2-99CA-A72B2DD5F127}"/>
              </a:ext>
            </a:extLst>
          </p:cNvPr>
          <p:cNvSpPr/>
          <p:nvPr/>
        </p:nvSpPr>
        <p:spPr>
          <a:xfrm>
            <a:off x="-131520" y="-308904"/>
            <a:ext cx="1498389" cy="1552174"/>
          </a:xfrm>
          <a:prstGeom prst="ellipse">
            <a:avLst/>
          </a:prstGeom>
          <a:solidFill>
            <a:srgbClr val="7BBE56"/>
          </a:solidFill>
          <a:ln>
            <a:solidFill>
              <a:srgbClr val="7BBE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rgbClr val="7BBE56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9B30F83-2390-4B0D-AEB3-0C31EDAFB6E0}"/>
              </a:ext>
            </a:extLst>
          </p:cNvPr>
          <p:cNvSpPr/>
          <p:nvPr/>
        </p:nvSpPr>
        <p:spPr>
          <a:xfrm>
            <a:off x="-695647" y="411519"/>
            <a:ext cx="1498389" cy="1552174"/>
          </a:xfrm>
          <a:prstGeom prst="ellipse">
            <a:avLst/>
          </a:prstGeom>
          <a:solidFill>
            <a:srgbClr val="1B75BC"/>
          </a:solidFill>
          <a:ln>
            <a:solidFill>
              <a:srgbClr val="1B75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82178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val 30">
            <a:extLst>
              <a:ext uri="{FF2B5EF4-FFF2-40B4-BE49-F238E27FC236}">
                <a16:creationId xmlns:a16="http://schemas.microsoft.com/office/drawing/2014/main" id="{428DE32B-7DDA-49CF-96E1-73BBC378DE7F}"/>
              </a:ext>
            </a:extLst>
          </p:cNvPr>
          <p:cNvSpPr/>
          <p:nvPr/>
        </p:nvSpPr>
        <p:spPr>
          <a:xfrm>
            <a:off x="241509" y="5170655"/>
            <a:ext cx="516968" cy="413743"/>
          </a:xfrm>
          <a:prstGeom prst="ellipse">
            <a:avLst/>
          </a:prstGeom>
          <a:solidFill>
            <a:srgbClr val="3A3459"/>
          </a:solidFill>
          <a:ln>
            <a:solidFill>
              <a:srgbClr val="3A3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latin typeface="Century Gothic" panose="020B0502020202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B0BC8D5-7B20-46EB-BCE4-A31788C860D6}"/>
              </a:ext>
            </a:extLst>
          </p:cNvPr>
          <p:cNvSpPr/>
          <p:nvPr/>
        </p:nvSpPr>
        <p:spPr>
          <a:xfrm>
            <a:off x="7100677" y="5022694"/>
            <a:ext cx="1762962" cy="393239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latin typeface="Century Gothic" panose="020B0502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0F76C84-14B4-48DC-9373-E8FD2DC5A6E7}"/>
              </a:ext>
            </a:extLst>
          </p:cNvPr>
          <p:cNvSpPr/>
          <p:nvPr/>
        </p:nvSpPr>
        <p:spPr>
          <a:xfrm>
            <a:off x="5325159" y="5008605"/>
            <a:ext cx="1395319" cy="393239"/>
          </a:xfrm>
          <a:prstGeom prst="rect">
            <a:avLst/>
          </a:prstGeom>
          <a:solidFill>
            <a:srgbClr val="3A3459"/>
          </a:solidFill>
          <a:ln>
            <a:solidFill>
              <a:schemeClr val="tx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DEB6828-8C08-4042-AFB3-08EA4D237BCF}"/>
              </a:ext>
            </a:extLst>
          </p:cNvPr>
          <p:cNvSpPr/>
          <p:nvPr/>
        </p:nvSpPr>
        <p:spPr>
          <a:xfrm>
            <a:off x="2834115" y="4995352"/>
            <a:ext cx="2236543" cy="3932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latin typeface="Century Gothic" panose="020B0502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1C86E7-E8AD-426E-9B79-5B10D8F0EF26}"/>
              </a:ext>
            </a:extLst>
          </p:cNvPr>
          <p:cNvSpPr txBox="1"/>
          <p:nvPr/>
        </p:nvSpPr>
        <p:spPr>
          <a:xfrm>
            <a:off x="1059832" y="3985758"/>
            <a:ext cx="3172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l-PL" sz="1200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r>
              <a:rPr lang="en-NZ" sz="1200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0 - 30</a:t>
            </a:r>
            <a:r>
              <a:rPr lang="pl-PL" sz="1200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minutes to complet</a:t>
            </a:r>
            <a:r>
              <a:rPr lang="en-NZ" sz="1200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F3081B-F044-40B7-BC5B-C090A628109A}"/>
              </a:ext>
            </a:extLst>
          </p:cNvPr>
          <p:cNvSpPr txBox="1"/>
          <p:nvPr/>
        </p:nvSpPr>
        <p:spPr>
          <a:xfrm>
            <a:off x="2858444" y="5022694"/>
            <a:ext cx="23781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400" dirty="0">
                <a:solidFill>
                  <a:schemeClr val="bg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Natural </a:t>
            </a:r>
            <a:r>
              <a:rPr lang="en-NZ" sz="1600" dirty="0">
                <a:solidFill>
                  <a:schemeClr val="bg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Predisposition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FE2A37-DB35-4719-9376-96A336CE9CB2}"/>
              </a:ext>
            </a:extLst>
          </p:cNvPr>
          <p:cNvSpPr txBox="1"/>
          <p:nvPr/>
        </p:nvSpPr>
        <p:spPr>
          <a:xfrm>
            <a:off x="5538566" y="5032372"/>
            <a:ext cx="9781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Attitude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468B4B-78CE-4EA3-BFAD-F0D531877636}"/>
              </a:ext>
            </a:extLst>
          </p:cNvPr>
          <p:cNvSpPr txBox="1"/>
          <p:nvPr/>
        </p:nvSpPr>
        <p:spPr>
          <a:xfrm>
            <a:off x="7246110" y="5050037"/>
            <a:ext cx="24587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600" dirty="0">
                <a:solidFill>
                  <a:schemeClr val="bg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Competences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F9C6AFF-AB59-4E56-80B2-FE0152BA1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425896" y="5218790"/>
            <a:ext cx="2057400" cy="304271"/>
          </a:xfrm>
        </p:spPr>
        <p:txBody>
          <a:bodyPr/>
          <a:lstStyle/>
          <a:p>
            <a:fld id="{EDD3C0A0-C0F1-439A-A8A5-B0E5CCABEF5C}" type="slidenum">
              <a:rPr lang="en-NZ" sz="1200" b="1" smtClean="0">
                <a:solidFill>
                  <a:schemeClr val="bg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fld>
            <a:endParaRPr lang="en-NZ" sz="1200" b="1">
              <a:solidFill>
                <a:schemeClr val="bg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3A50FDF-3FCA-439E-9A33-D63485934616}"/>
              </a:ext>
            </a:extLst>
          </p:cNvPr>
          <p:cNvSpPr/>
          <p:nvPr/>
        </p:nvSpPr>
        <p:spPr>
          <a:xfrm>
            <a:off x="4580822" y="958292"/>
            <a:ext cx="2665288" cy="2835449"/>
          </a:xfrm>
          <a:prstGeom prst="ellipse">
            <a:avLst/>
          </a:prstGeom>
          <a:solidFill>
            <a:schemeClr val="tx1">
              <a:alpha val="1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792A5F9-1250-40DD-AFC9-A0774CE70E1B}"/>
              </a:ext>
            </a:extLst>
          </p:cNvPr>
          <p:cNvSpPr/>
          <p:nvPr/>
        </p:nvSpPr>
        <p:spPr>
          <a:xfrm>
            <a:off x="5406758" y="2260323"/>
            <a:ext cx="1203644" cy="3834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89000"/>
              </a:lnSpc>
            </a:pPr>
            <a:r>
              <a:rPr lang="pl-PL" sz="1400" b="1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Salesperson’s Effectiveness</a:t>
            </a:r>
            <a:endParaRPr lang="en-US" sz="1400" b="1" dirty="0"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5558D46-96E4-4BD0-A5A3-57FBFD08564C}"/>
              </a:ext>
            </a:extLst>
          </p:cNvPr>
          <p:cNvCxnSpPr>
            <a:cxnSpLocks/>
            <a:stCxn id="10" idx="4"/>
          </p:cNvCxnSpPr>
          <p:nvPr/>
        </p:nvCxnSpPr>
        <p:spPr>
          <a:xfrm>
            <a:off x="5913466" y="3793741"/>
            <a:ext cx="0" cy="6367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19BA0C6-EF4E-43E1-BA92-E4CD635F240B}"/>
              </a:ext>
            </a:extLst>
          </p:cNvPr>
          <p:cNvCxnSpPr/>
          <p:nvPr/>
        </p:nvCxnSpPr>
        <p:spPr>
          <a:xfrm flipH="1">
            <a:off x="3940376" y="4433253"/>
            <a:ext cx="20080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B56D3B2-3FF2-49A0-9F92-D65EF9204134}"/>
              </a:ext>
            </a:extLst>
          </p:cNvPr>
          <p:cNvCxnSpPr/>
          <p:nvPr/>
        </p:nvCxnSpPr>
        <p:spPr>
          <a:xfrm flipH="1">
            <a:off x="5948424" y="4433253"/>
            <a:ext cx="20080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70EFCC7-0DFC-4DC8-89B1-55CC511E580F}"/>
              </a:ext>
            </a:extLst>
          </p:cNvPr>
          <p:cNvCxnSpPr>
            <a:cxnSpLocks/>
          </p:cNvCxnSpPr>
          <p:nvPr/>
        </p:nvCxnSpPr>
        <p:spPr>
          <a:xfrm>
            <a:off x="3940376" y="4433253"/>
            <a:ext cx="0" cy="5620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1BA33B3-D785-49C8-B2B3-6FAEABFFF363}"/>
              </a:ext>
            </a:extLst>
          </p:cNvPr>
          <p:cNvCxnSpPr>
            <a:cxnSpLocks/>
          </p:cNvCxnSpPr>
          <p:nvPr/>
        </p:nvCxnSpPr>
        <p:spPr>
          <a:xfrm>
            <a:off x="7956472" y="4433253"/>
            <a:ext cx="0" cy="5620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7BF8FD5D-24FC-48EA-BFC4-36C593F8BE97}"/>
              </a:ext>
            </a:extLst>
          </p:cNvPr>
          <p:cNvSpPr txBox="1"/>
          <p:nvPr/>
        </p:nvSpPr>
        <p:spPr>
          <a:xfrm>
            <a:off x="179518" y="493049"/>
            <a:ext cx="62792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800" b="1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Sales Competence Assessment</a:t>
            </a:r>
            <a:endParaRPr lang="en-GB" sz="2800" b="1" dirty="0"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EEAD04F-AA37-4AF9-8B14-8E803132AE69}"/>
              </a:ext>
            </a:extLst>
          </p:cNvPr>
          <p:cNvCxnSpPr/>
          <p:nvPr/>
        </p:nvCxnSpPr>
        <p:spPr>
          <a:xfrm>
            <a:off x="217639" y="1106161"/>
            <a:ext cx="439200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5C8C62CA-A6E6-43AF-8DB2-41A9D07ABA61}"/>
              </a:ext>
            </a:extLst>
          </p:cNvPr>
          <p:cNvSpPr txBox="1"/>
          <p:nvPr/>
        </p:nvSpPr>
        <p:spPr>
          <a:xfrm>
            <a:off x="1013727" y="1743573"/>
            <a:ext cx="34010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NZ" sz="1200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questionnaire measures the current level of proficiency of the respondent in 18 key behaviours in the sales process</a:t>
            </a:r>
          </a:p>
        </p:txBody>
      </p:sp>
      <p:sp>
        <p:nvSpPr>
          <p:cNvPr id="23" name="Arrow: Curved Down 22">
            <a:extLst>
              <a:ext uri="{FF2B5EF4-FFF2-40B4-BE49-F238E27FC236}">
                <a16:creationId xmlns:a16="http://schemas.microsoft.com/office/drawing/2014/main" id="{6C1F83FC-C92E-4E7E-A44C-881817861B73}"/>
              </a:ext>
            </a:extLst>
          </p:cNvPr>
          <p:cNvSpPr/>
          <p:nvPr/>
        </p:nvSpPr>
        <p:spPr>
          <a:xfrm rot="10800000">
            <a:off x="4761030" y="2466388"/>
            <a:ext cx="2210432" cy="1069931"/>
          </a:xfrm>
          <a:prstGeom prst="curvedDownArrow">
            <a:avLst/>
          </a:prstGeom>
          <a:solidFill>
            <a:srgbClr val="7BBE5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39" name="Arrow: Curved Down 38">
            <a:extLst>
              <a:ext uri="{FF2B5EF4-FFF2-40B4-BE49-F238E27FC236}">
                <a16:creationId xmlns:a16="http://schemas.microsoft.com/office/drawing/2014/main" id="{DF45B202-9B5D-437D-8645-ADAB2406D781}"/>
              </a:ext>
            </a:extLst>
          </p:cNvPr>
          <p:cNvSpPr/>
          <p:nvPr/>
        </p:nvSpPr>
        <p:spPr>
          <a:xfrm>
            <a:off x="4835348" y="1226712"/>
            <a:ext cx="2313746" cy="1224522"/>
          </a:xfrm>
          <a:prstGeom prst="curvedDownArrow">
            <a:avLst/>
          </a:prstGeom>
          <a:solidFill>
            <a:srgbClr val="7BBE5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0" name="Graphic 39" descr="Scientific Thought with solid fill">
            <a:extLst>
              <a:ext uri="{FF2B5EF4-FFF2-40B4-BE49-F238E27FC236}">
                <a16:creationId xmlns:a16="http://schemas.microsoft.com/office/drawing/2014/main" id="{398B00D5-6515-4F92-A842-DE5466E32E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6197" y="1802287"/>
            <a:ext cx="646331" cy="646331"/>
          </a:xfrm>
          <a:prstGeom prst="rect">
            <a:avLst/>
          </a:prstGeom>
        </p:spPr>
      </p:pic>
      <p:pic>
        <p:nvPicPr>
          <p:cNvPr id="44" name="Graphic 43" descr="Clock with solid fill">
            <a:extLst>
              <a:ext uri="{FF2B5EF4-FFF2-40B4-BE49-F238E27FC236}">
                <a16:creationId xmlns:a16="http://schemas.microsoft.com/office/drawing/2014/main" id="{84F75C9A-7D17-4AC6-81D8-4BFAF71864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9517" y="3801093"/>
            <a:ext cx="646331" cy="646331"/>
          </a:xfrm>
          <a:prstGeom prst="rect">
            <a:avLst/>
          </a:prstGeom>
        </p:spPr>
      </p:pic>
      <p:pic>
        <p:nvPicPr>
          <p:cNvPr id="46" name="Graphic 45" descr="List with solid fill">
            <a:extLst>
              <a:ext uri="{FF2B5EF4-FFF2-40B4-BE49-F238E27FC236}">
                <a16:creationId xmlns:a16="http://schemas.microsoft.com/office/drawing/2014/main" id="{BE7A1E97-95E6-43A0-B004-362A2B6079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9517" y="2821577"/>
            <a:ext cx="646331" cy="646331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E003D57D-DCF7-41C6-8818-8605E86C7213}"/>
              </a:ext>
            </a:extLst>
          </p:cNvPr>
          <p:cNvSpPr txBox="1"/>
          <p:nvPr/>
        </p:nvSpPr>
        <p:spPr>
          <a:xfrm>
            <a:off x="1059832" y="2998168"/>
            <a:ext cx="48536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NZ" sz="1200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 consists </a:t>
            </a:r>
            <a:r>
              <a:rPr lang="pl-PL" sz="1200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 99 forced questions</a:t>
            </a:r>
            <a:endParaRPr lang="en-NZ" sz="1200" dirty="0"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F6B291FF-E7F3-4D73-8075-91DF2F125DC5}"/>
              </a:ext>
            </a:extLst>
          </p:cNvPr>
          <p:cNvSpPr/>
          <p:nvPr/>
        </p:nvSpPr>
        <p:spPr>
          <a:xfrm>
            <a:off x="6458778" y="-382208"/>
            <a:ext cx="1116949" cy="985848"/>
          </a:xfrm>
          <a:prstGeom prst="ellipse">
            <a:avLst/>
          </a:prstGeom>
          <a:solidFill>
            <a:srgbClr val="F87060"/>
          </a:solidFill>
          <a:ln>
            <a:solidFill>
              <a:srgbClr val="F87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latin typeface="Century Gothic" panose="020B0502020202020204" pitchFamily="34" charset="0"/>
            </a:endParaRP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9AE6DE22-BEF3-477C-935D-90B37D029C69}"/>
              </a:ext>
            </a:extLst>
          </p:cNvPr>
          <p:cNvSpPr/>
          <p:nvPr/>
        </p:nvSpPr>
        <p:spPr>
          <a:xfrm>
            <a:off x="8386089" y="322407"/>
            <a:ext cx="1116949" cy="985848"/>
          </a:xfrm>
          <a:prstGeom prst="ellipse">
            <a:avLst/>
          </a:prstGeom>
          <a:solidFill>
            <a:srgbClr val="F87060"/>
          </a:solidFill>
          <a:ln>
            <a:solidFill>
              <a:srgbClr val="F87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latin typeface="Century Gothic" panose="020B0502020202020204" pitchFamily="34" charset="0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7E4687A-715B-4FA9-A6D3-5D2FC4B6D5BC}"/>
              </a:ext>
            </a:extLst>
          </p:cNvPr>
          <p:cNvSpPr/>
          <p:nvPr/>
        </p:nvSpPr>
        <p:spPr>
          <a:xfrm>
            <a:off x="7215117" y="-1083712"/>
            <a:ext cx="2090057" cy="2167424"/>
          </a:xfrm>
          <a:prstGeom prst="ellipse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latin typeface="Century Gothic" panose="020B0502020202020204" pitchFamily="34" charset="0"/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D622C9B4-BB22-47D8-B54F-11A25AD836D9}"/>
              </a:ext>
            </a:extLst>
          </p:cNvPr>
          <p:cNvSpPr/>
          <p:nvPr/>
        </p:nvSpPr>
        <p:spPr>
          <a:xfrm>
            <a:off x="7610843" y="-714811"/>
            <a:ext cx="1298603" cy="142962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490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val 27">
            <a:extLst>
              <a:ext uri="{FF2B5EF4-FFF2-40B4-BE49-F238E27FC236}">
                <a16:creationId xmlns:a16="http://schemas.microsoft.com/office/drawing/2014/main" id="{35696317-D40D-41D5-A7AA-0A30F0A33EBE}"/>
              </a:ext>
            </a:extLst>
          </p:cNvPr>
          <p:cNvSpPr/>
          <p:nvPr/>
        </p:nvSpPr>
        <p:spPr>
          <a:xfrm>
            <a:off x="8463047" y="5270528"/>
            <a:ext cx="516968" cy="413743"/>
          </a:xfrm>
          <a:prstGeom prst="ellipse">
            <a:avLst/>
          </a:prstGeom>
          <a:solidFill>
            <a:srgbClr val="3A3459"/>
          </a:solidFill>
          <a:ln>
            <a:solidFill>
              <a:srgbClr val="3A3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latin typeface="Century Gothic" panose="020B0502020202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4F007647-F797-4698-8143-1A4B19C6533F}"/>
              </a:ext>
            </a:extLst>
          </p:cNvPr>
          <p:cNvSpPr/>
          <p:nvPr/>
        </p:nvSpPr>
        <p:spPr>
          <a:xfrm>
            <a:off x="1715250" y="960006"/>
            <a:ext cx="418063" cy="431510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>
                <a:solidFill>
                  <a:srgbClr val="FFFFFF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7BC0270-ADFA-41E6-AEA8-C7D8E8F2257A}"/>
              </a:ext>
            </a:extLst>
          </p:cNvPr>
          <p:cNvSpPr/>
          <p:nvPr/>
        </p:nvSpPr>
        <p:spPr>
          <a:xfrm>
            <a:off x="6856578" y="896142"/>
            <a:ext cx="413707" cy="431510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>
                <a:solidFill>
                  <a:srgbClr val="FFFFFF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4BE56FEB-48BE-427F-AEDF-CBCC1E0B2DC3}"/>
              </a:ext>
            </a:extLst>
          </p:cNvPr>
          <p:cNvSpPr txBox="1">
            <a:spLocks/>
          </p:cNvSpPr>
          <p:nvPr/>
        </p:nvSpPr>
        <p:spPr bwMode="auto">
          <a:xfrm>
            <a:off x="330438" y="1350631"/>
            <a:ext cx="324482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defTabSz="45720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defTabSz="4572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defTabSz="4572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defTabSz="4572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100000"/>
              </a:lnSpc>
              <a:buFont typeface="Arial" pitchFamily="34" charset="0"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Recruitment Report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13A316-6511-4A8B-A954-CDC33C31283B}"/>
              </a:ext>
            </a:extLst>
          </p:cNvPr>
          <p:cNvSpPr txBox="1">
            <a:spLocks/>
          </p:cNvSpPr>
          <p:nvPr/>
        </p:nvSpPr>
        <p:spPr bwMode="auto">
          <a:xfrm>
            <a:off x="5222900" y="1282231"/>
            <a:ext cx="360639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defTabSz="45720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defTabSz="4572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defTabSz="4572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defTabSz="4572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100000"/>
              </a:lnSpc>
              <a:buFont typeface="Arial" pitchFamily="34" charset="0"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Development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0E83C2-BE6F-47A1-AB66-B5CDE7412A18}"/>
              </a:ext>
            </a:extLst>
          </p:cNvPr>
          <p:cNvSpPr txBox="1"/>
          <p:nvPr/>
        </p:nvSpPr>
        <p:spPr>
          <a:xfrm>
            <a:off x="2176876" y="431192"/>
            <a:ext cx="46980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400" b="1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Sales Competence Report Types</a:t>
            </a:r>
            <a:endParaRPr lang="en-GB" sz="2400" b="1" dirty="0"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18C8EE3-3543-4491-A563-D291448A6F00}"/>
              </a:ext>
            </a:extLst>
          </p:cNvPr>
          <p:cNvSpPr/>
          <p:nvPr/>
        </p:nvSpPr>
        <p:spPr>
          <a:xfrm>
            <a:off x="1768801" y="3855478"/>
            <a:ext cx="408075" cy="425636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>
                <a:solidFill>
                  <a:srgbClr val="FFFFFF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FCEE530-66F7-46F6-87A1-620A5D1BC0D0}"/>
              </a:ext>
            </a:extLst>
          </p:cNvPr>
          <p:cNvSpPr txBox="1">
            <a:spLocks/>
          </p:cNvSpPr>
          <p:nvPr/>
        </p:nvSpPr>
        <p:spPr bwMode="auto">
          <a:xfrm>
            <a:off x="394404" y="4160661"/>
            <a:ext cx="3210188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defTabSz="45720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defTabSz="4572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defTabSz="4572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defTabSz="4572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100000"/>
              </a:lnSpc>
              <a:buFont typeface="Arial" pitchFamily="34" charset="0"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Manager Report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4BEE0EB-296E-4CB7-91ED-77E9728631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38240">
            <a:off x="3307383" y="2115446"/>
            <a:ext cx="1608848" cy="231254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B70FAB3-149C-404C-8574-4932A22B05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78905">
            <a:off x="4391162" y="2212933"/>
            <a:ext cx="1609063" cy="227693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2CC9128-D37A-483C-93C0-9ED292CD81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861" y="1830329"/>
            <a:ext cx="1608848" cy="227693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6300563-6BA8-4932-B79C-B1C9E166A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20328" y="5325263"/>
            <a:ext cx="2154534" cy="304271"/>
          </a:xfrm>
        </p:spPr>
        <p:txBody>
          <a:bodyPr/>
          <a:lstStyle/>
          <a:p>
            <a:fld id="{EDD3C0A0-C0F1-439A-A8A5-B0E5CCABEF5C}" type="slidenum">
              <a:rPr lang="en-NZ" sz="1200" b="1" smtClean="0">
                <a:solidFill>
                  <a:schemeClr val="bg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fld>
            <a:endParaRPr lang="en-NZ" sz="1200" b="1">
              <a:solidFill>
                <a:schemeClr val="bg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1F0D64-D7DD-480C-A289-DFC3F0C4D2EA}"/>
              </a:ext>
            </a:extLst>
          </p:cNvPr>
          <p:cNvSpPr txBox="1"/>
          <p:nvPr/>
        </p:nvSpPr>
        <p:spPr>
          <a:xfrm>
            <a:off x="5166368" y="1711999"/>
            <a:ext cx="39244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NZ" sz="1200">
                <a:solidFill>
                  <a:schemeClr val="tx1"/>
                </a:solidFill>
                <a:latin typeface="Century Gothic" panose="020B0502020202020204" pitchFamily="34" charset="0"/>
              </a:rPr>
              <a:t>Provides practical &amp; clear information to create a sales development plan for an individual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02D28BD-2183-4B5E-9551-480F9B56AE5D}"/>
              </a:ext>
            </a:extLst>
          </p:cNvPr>
          <p:cNvSpPr txBox="1"/>
          <p:nvPr/>
        </p:nvSpPr>
        <p:spPr>
          <a:xfrm>
            <a:off x="302441" y="1835436"/>
            <a:ext cx="33021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NZ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Provides a % match for different types of sales roles for an individual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DA72F82-FED2-44ED-8A6B-72284835336F}"/>
              </a:ext>
            </a:extLst>
          </p:cNvPr>
          <p:cNvSpPr txBox="1"/>
          <p:nvPr/>
        </p:nvSpPr>
        <p:spPr>
          <a:xfrm>
            <a:off x="368625" y="4528431"/>
            <a:ext cx="33566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NZ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Applying Sales Competences to the Sales Process of the individual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F4982901-E018-4366-B18A-BB4B888B263F}"/>
              </a:ext>
            </a:extLst>
          </p:cNvPr>
          <p:cNvSpPr/>
          <p:nvPr/>
        </p:nvSpPr>
        <p:spPr>
          <a:xfrm>
            <a:off x="7002223" y="3833165"/>
            <a:ext cx="408075" cy="425636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>
                <a:solidFill>
                  <a:srgbClr val="FFFFFF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3E860290-D915-4BE1-933A-ABBE20A42757}"/>
              </a:ext>
            </a:extLst>
          </p:cNvPr>
          <p:cNvSpPr txBox="1">
            <a:spLocks/>
          </p:cNvSpPr>
          <p:nvPr/>
        </p:nvSpPr>
        <p:spPr bwMode="auto">
          <a:xfrm>
            <a:off x="5744259" y="4183078"/>
            <a:ext cx="3210188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defTabSz="45720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defTabSz="4572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defTabSz="4572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defTabSz="4572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lnSpc>
                <a:spcPct val="100000"/>
              </a:lnSpc>
              <a:buFont typeface="Arial" pitchFamily="34" charset="0"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Team Report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52B3E28-5CB8-40B4-8B9A-839FCFBB21EF}"/>
              </a:ext>
            </a:extLst>
          </p:cNvPr>
          <p:cNvSpPr txBox="1"/>
          <p:nvPr/>
        </p:nvSpPr>
        <p:spPr>
          <a:xfrm>
            <a:off x="5671038" y="4640798"/>
            <a:ext cx="33566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NZ" sz="1200">
                <a:solidFill>
                  <a:schemeClr val="tx1"/>
                </a:solidFill>
                <a:latin typeface="Century Gothic" panose="020B0502020202020204" pitchFamily="34" charset="0"/>
              </a:rPr>
              <a:t>Identifying Trends in Sales Teams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6EDB7D3D-030A-42A5-994C-F4151C66546E}"/>
              </a:ext>
            </a:extLst>
          </p:cNvPr>
          <p:cNvSpPr/>
          <p:nvPr/>
        </p:nvSpPr>
        <p:spPr>
          <a:xfrm>
            <a:off x="1377695" y="2403612"/>
            <a:ext cx="1258214" cy="55245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1200" b="1" dirty="0">
                <a:latin typeface="Century Gothic" panose="020B0502020202020204" pitchFamily="34" charset="0"/>
                <a:hlinkClick r:id="rId5"/>
              </a:rPr>
              <a:t>Download Report</a:t>
            </a:r>
            <a:endParaRPr lang="en-US" sz="1200" b="1" dirty="0">
              <a:latin typeface="Century Gothic" panose="020B0502020202020204" pitchFamily="34" charset="0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B71158AB-AA41-41F2-8629-3E135728DF37}"/>
              </a:ext>
            </a:extLst>
          </p:cNvPr>
          <p:cNvSpPr/>
          <p:nvPr/>
        </p:nvSpPr>
        <p:spPr>
          <a:xfrm>
            <a:off x="6539381" y="2335024"/>
            <a:ext cx="1258214" cy="55245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1200" b="1" dirty="0">
                <a:latin typeface="Century Gothic" panose="020B0502020202020204" pitchFamily="34" charset="0"/>
                <a:hlinkClick r:id="rId6"/>
              </a:rPr>
              <a:t>Download Report</a:t>
            </a:r>
            <a:endParaRPr lang="en-US" sz="1200" b="1" dirty="0">
              <a:latin typeface="Century Gothic" panose="020B0502020202020204" pitchFamily="34" charset="0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9D93EA1C-2410-4D7E-BBCD-25B7FAD9422C}"/>
              </a:ext>
            </a:extLst>
          </p:cNvPr>
          <p:cNvSpPr/>
          <p:nvPr/>
        </p:nvSpPr>
        <p:spPr>
          <a:xfrm>
            <a:off x="1417833" y="5003399"/>
            <a:ext cx="1258214" cy="55245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1200" b="1" dirty="0">
                <a:latin typeface="Century Gothic" panose="020B0502020202020204" pitchFamily="34" charset="0"/>
                <a:hlinkClick r:id="rId7"/>
              </a:rPr>
              <a:t>Download Report</a:t>
            </a:r>
            <a:endParaRPr lang="en-US" sz="1200" b="1" dirty="0">
              <a:latin typeface="Century Gothic" panose="020B0502020202020204" pitchFamily="34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10E45EDF-6F01-45FA-8B34-571E73D7FC94}"/>
              </a:ext>
            </a:extLst>
          </p:cNvPr>
          <p:cNvSpPr/>
          <p:nvPr/>
        </p:nvSpPr>
        <p:spPr>
          <a:xfrm>
            <a:off x="6641418" y="5003399"/>
            <a:ext cx="1258214" cy="55245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1200" b="1" dirty="0">
                <a:latin typeface="Century Gothic" panose="020B0502020202020204" pitchFamily="34" charset="0"/>
                <a:hlinkClick r:id="rId8"/>
              </a:rPr>
              <a:t>Download Report</a:t>
            </a:r>
            <a:endParaRPr lang="en-US" sz="12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3584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50183A4A-2A98-4F9C-B093-DCFA0F31718E}"/>
              </a:ext>
            </a:extLst>
          </p:cNvPr>
          <p:cNvSpPr/>
          <p:nvPr/>
        </p:nvSpPr>
        <p:spPr>
          <a:xfrm>
            <a:off x="203083" y="952396"/>
            <a:ext cx="4177181" cy="4717241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8F29FA2-C609-4BFB-B18E-DD7B8D05BB1F}"/>
              </a:ext>
            </a:extLst>
          </p:cNvPr>
          <p:cNvSpPr/>
          <p:nvPr/>
        </p:nvSpPr>
        <p:spPr>
          <a:xfrm>
            <a:off x="306053" y="5200659"/>
            <a:ext cx="516968" cy="413743"/>
          </a:xfrm>
          <a:prstGeom prst="ellipse">
            <a:avLst/>
          </a:prstGeom>
          <a:solidFill>
            <a:srgbClr val="3A3459"/>
          </a:solidFill>
          <a:ln>
            <a:solidFill>
              <a:srgbClr val="3A3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latin typeface="Century Gothic" panose="020B0502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9F1592-E71F-407F-AC43-A97F250BA4A0}"/>
              </a:ext>
            </a:extLst>
          </p:cNvPr>
          <p:cNvSpPr/>
          <p:nvPr/>
        </p:nvSpPr>
        <p:spPr>
          <a:xfrm>
            <a:off x="0" y="-1"/>
            <a:ext cx="9144000" cy="841759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3E1814D-7B72-4C0A-A7E8-84DA42CC7FC5}"/>
              </a:ext>
            </a:extLst>
          </p:cNvPr>
          <p:cNvSpPr/>
          <p:nvPr/>
        </p:nvSpPr>
        <p:spPr>
          <a:xfrm>
            <a:off x="4440327" y="950975"/>
            <a:ext cx="4481159" cy="4717241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0D020C-F55D-4A8D-8610-3ED350C7E2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769" t="32960" r="27557" b="23182"/>
          <a:stretch/>
        </p:blipFill>
        <p:spPr>
          <a:xfrm>
            <a:off x="469313" y="2990676"/>
            <a:ext cx="3721751" cy="2176187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D3E69B-CE0F-4310-A615-9E08B265F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352320" y="5246605"/>
            <a:ext cx="2057400" cy="304271"/>
          </a:xfrm>
        </p:spPr>
        <p:txBody>
          <a:bodyPr/>
          <a:lstStyle/>
          <a:p>
            <a:fld id="{EDD3C0A0-C0F1-439A-A8A5-B0E5CCABEF5C}" type="slidenum">
              <a:rPr lang="en-NZ" sz="1200" b="1" smtClean="0">
                <a:solidFill>
                  <a:schemeClr val="bg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fld>
            <a:endParaRPr lang="en-NZ" sz="1200" b="1">
              <a:solidFill>
                <a:schemeClr val="bg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B575A9-CA0B-4E39-9C9E-A285999C1539}"/>
              </a:ext>
            </a:extLst>
          </p:cNvPr>
          <p:cNvSpPr txBox="1"/>
          <p:nvPr/>
        </p:nvSpPr>
        <p:spPr>
          <a:xfrm>
            <a:off x="358323" y="1867962"/>
            <a:ext cx="363649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NZ" sz="1400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individual’s strengths and development areas in each of the 18 critical sales competences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979FAA4-120F-48D3-BC8A-F68983AC5BC4}"/>
              </a:ext>
            </a:extLst>
          </p:cNvPr>
          <p:cNvSpPr txBox="1"/>
          <p:nvPr/>
        </p:nvSpPr>
        <p:spPr>
          <a:xfrm>
            <a:off x="4932872" y="1499943"/>
            <a:ext cx="39886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NZ" sz="1400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an individual’s mindsets may be holding them back from success in sales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79795A4-4109-46E8-9F01-F7DF73BE3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872" y="3482571"/>
            <a:ext cx="3779711" cy="213183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AE8E72B-AC4D-4602-A36C-BBD21567EF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4478" y="2060722"/>
            <a:ext cx="1605572" cy="112919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7F1DB28-A1E5-4F47-AD1C-08F66CE1C02F}"/>
              </a:ext>
            </a:extLst>
          </p:cNvPr>
          <p:cNvSpPr txBox="1"/>
          <p:nvPr/>
        </p:nvSpPr>
        <p:spPr>
          <a:xfrm>
            <a:off x="2609665" y="214826"/>
            <a:ext cx="5208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Sales Competence Measurement</a:t>
            </a:r>
            <a:endParaRPr lang="en-US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EF13716-C562-4C03-B2E9-01AC0333E172}"/>
              </a:ext>
            </a:extLst>
          </p:cNvPr>
          <p:cNvSpPr/>
          <p:nvPr/>
        </p:nvSpPr>
        <p:spPr>
          <a:xfrm>
            <a:off x="1881280" y="1085664"/>
            <a:ext cx="441908" cy="373236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>
                <a:solidFill>
                  <a:srgbClr val="FFFFFF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C2306DD-AF3E-470E-A4F8-4595C1EC1613}"/>
              </a:ext>
            </a:extLst>
          </p:cNvPr>
          <p:cNvSpPr/>
          <p:nvPr/>
        </p:nvSpPr>
        <p:spPr>
          <a:xfrm>
            <a:off x="6485271" y="1038841"/>
            <a:ext cx="441908" cy="373236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>
                <a:solidFill>
                  <a:srgbClr val="FFFFFF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784540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B16CE5A-78B8-4D3B-A26A-228E8BB5B3AC}"/>
              </a:ext>
            </a:extLst>
          </p:cNvPr>
          <p:cNvSpPr/>
          <p:nvPr/>
        </p:nvSpPr>
        <p:spPr>
          <a:xfrm>
            <a:off x="644802" y="3597169"/>
            <a:ext cx="3789273" cy="1779491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A5CC53C-B0B2-4F0C-B492-05F40B4C07D7}"/>
              </a:ext>
            </a:extLst>
          </p:cNvPr>
          <p:cNvSpPr/>
          <p:nvPr/>
        </p:nvSpPr>
        <p:spPr>
          <a:xfrm>
            <a:off x="4851340" y="3589122"/>
            <a:ext cx="3789273" cy="177949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D3E69B-CE0F-4310-A615-9E08B265F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530551" y="5166864"/>
            <a:ext cx="2057400" cy="304271"/>
          </a:xfrm>
        </p:spPr>
        <p:txBody>
          <a:bodyPr/>
          <a:lstStyle/>
          <a:p>
            <a:fld id="{EDD3C0A0-C0F1-439A-A8A5-B0E5CCABEF5C}" type="slidenum">
              <a:rPr lang="en-NZ" sz="1800" b="1" smtClean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</a:t>
            </a:fld>
            <a:endParaRPr lang="en-NZ" sz="1800" b="1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1A7AA7-0145-4DE0-88FD-C5A91D3370AC}"/>
              </a:ext>
            </a:extLst>
          </p:cNvPr>
          <p:cNvSpPr txBox="1"/>
          <p:nvPr/>
        </p:nvSpPr>
        <p:spPr>
          <a:xfrm>
            <a:off x="3342340" y="1580180"/>
            <a:ext cx="564999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ts val="1200"/>
              </a:spcBef>
              <a:spcAft>
                <a:spcPts val="1200"/>
              </a:spcAft>
              <a:buNone/>
            </a:pPr>
            <a:r>
              <a:rPr lang="en-NZ" altLang="en-US" sz="180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Calculates </a:t>
            </a:r>
            <a:r>
              <a:rPr lang="en-NZ" altLang="en-US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likelihood of</a:t>
            </a:r>
            <a:r>
              <a:rPr lang="en-NZ" altLang="en-US" sz="180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 salesperson to make choices leading to avoidance of sales </a:t>
            </a:r>
            <a:r>
              <a:rPr lang="en-NZ" altLang="en-US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tasks</a:t>
            </a:r>
            <a:r>
              <a:rPr lang="en-NZ" altLang="en-US" sz="1800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D4BF9E-B3BF-46A0-9D2F-8820A4AD1C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368" y="1032488"/>
            <a:ext cx="2734296" cy="156005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1A44644-9C43-48B7-AB07-CBDAE9AA15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6250" y="2167026"/>
            <a:ext cx="2071499" cy="126288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4999C6E-2897-47DB-84DF-FD9E6403948E}"/>
              </a:ext>
            </a:extLst>
          </p:cNvPr>
          <p:cNvSpPr txBox="1"/>
          <p:nvPr/>
        </p:nvSpPr>
        <p:spPr>
          <a:xfrm>
            <a:off x="814269" y="3686206"/>
            <a:ext cx="351129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latin typeface="Century Gothic" panose="020B0502020202020204" pitchFamily="34" charset="0"/>
              </a:rPr>
              <a:t>LOW Excuse Index: </a:t>
            </a:r>
          </a:p>
          <a:p>
            <a:endParaRPr lang="en-US" sz="1000" dirty="0">
              <a:latin typeface="Century Gothic" panose="020B0502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>
              <a:latin typeface="Century Gothic" panose="020B0502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>
              <a:latin typeface="Century Gothic" panose="020B0502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entury Gothic" panose="020B0502020202020204" pitchFamily="34" charset="0"/>
              </a:rPr>
              <a:t>High initiative to sell.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entury Gothic" panose="020B0502020202020204" pitchFamily="34" charset="0"/>
              </a:rPr>
              <a:t>They are not afraid to contact and meet people and to persuade them to take action.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entury Gothic" panose="020B0502020202020204" pitchFamily="34" charset="0"/>
              </a:rPr>
              <a:t>They consider sales to be an essential task and often feel the need to </a:t>
            </a:r>
            <a:r>
              <a:rPr lang="en-US" sz="1000" dirty="0" err="1">
                <a:latin typeface="Century Gothic" panose="020B0502020202020204" pitchFamily="34" charset="0"/>
              </a:rPr>
              <a:t>prioritise</a:t>
            </a:r>
            <a:r>
              <a:rPr lang="en-US" sz="1000" dirty="0">
                <a:latin typeface="Century Gothic" panose="020B0502020202020204" pitchFamily="34" charset="0"/>
              </a:rPr>
              <a:t> selling over other activities.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2506FE-7DC3-47CD-A1D1-D1F9EA4BD887}"/>
              </a:ext>
            </a:extLst>
          </p:cNvPr>
          <p:cNvSpPr/>
          <p:nvPr/>
        </p:nvSpPr>
        <p:spPr>
          <a:xfrm>
            <a:off x="0" y="-1"/>
            <a:ext cx="9144000" cy="841759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14D79CB-3C3E-450A-8FA6-998FE779523B}"/>
              </a:ext>
            </a:extLst>
          </p:cNvPr>
          <p:cNvSpPr txBox="1"/>
          <p:nvPr/>
        </p:nvSpPr>
        <p:spPr>
          <a:xfrm>
            <a:off x="2609665" y="214826"/>
            <a:ext cx="5208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Sales Competence Measurement</a:t>
            </a:r>
            <a:endParaRPr lang="en-US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669A8C5-76A6-45DD-9C13-70769E2EA657}"/>
              </a:ext>
            </a:extLst>
          </p:cNvPr>
          <p:cNvSpPr/>
          <p:nvPr/>
        </p:nvSpPr>
        <p:spPr>
          <a:xfrm>
            <a:off x="5870795" y="1056585"/>
            <a:ext cx="441908" cy="373236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NZ" sz="2000">
                <a:solidFill>
                  <a:srgbClr val="FFFFFF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  <a:endParaRPr lang="en-US" sz="2000">
              <a:solidFill>
                <a:srgbClr val="FFFFFF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9872F2B-047D-4F2F-A6A0-BBCEE1B461B1}"/>
              </a:ext>
            </a:extLst>
          </p:cNvPr>
          <p:cNvSpPr txBox="1"/>
          <p:nvPr/>
        </p:nvSpPr>
        <p:spPr>
          <a:xfrm>
            <a:off x="4851340" y="3716809"/>
            <a:ext cx="402336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latin typeface="Century Gothic" panose="020B0502020202020204" pitchFamily="34" charset="0"/>
              </a:rPr>
              <a:t>HIGH Excuse Index: </a:t>
            </a:r>
          </a:p>
          <a:p>
            <a:endParaRPr lang="en-US" sz="1000" dirty="0">
              <a:latin typeface="Century Gothic" panose="020B0502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>
              <a:latin typeface="Century Gothic" panose="020B0502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>
              <a:latin typeface="Century Gothic" panose="020B0502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entury Gothic" panose="020B0502020202020204" pitchFamily="34" charset="0"/>
              </a:rPr>
              <a:t>Less motivation to sell.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entury Gothic" panose="020B0502020202020204" pitchFamily="34" charset="0"/>
              </a:rPr>
              <a:t>They are likely to make excuses as to why they should </a:t>
            </a:r>
            <a:r>
              <a:rPr lang="en-US" sz="1000" dirty="0" err="1">
                <a:latin typeface="Century Gothic" panose="020B0502020202020204" pitchFamily="34" charset="0"/>
              </a:rPr>
              <a:t>prioritise</a:t>
            </a:r>
            <a:r>
              <a:rPr lang="en-US" sz="1000" dirty="0">
                <a:latin typeface="Century Gothic" panose="020B0502020202020204" pitchFamily="34" charset="0"/>
              </a:rPr>
              <a:t> other activities over sales tasks.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entury Gothic" panose="020B0502020202020204" pitchFamily="34" charset="0"/>
              </a:rPr>
              <a:t>They need to mentally prepare for selling and it usually exhausts them.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entury Gothic" panose="020B0502020202020204" pitchFamily="34" charset="0"/>
              </a:rPr>
              <a:t>They may miss sales opportunities while procrastinating.</a:t>
            </a:r>
          </a:p>
        </p:txBody>
      </p:sp>
      <p:pic>
        <p:nvPicPr>
          <p:cNvPr id="24" name="Graphic 23" descr="Arrow Down with solid fill">
            <a:extLst>
              <a:ext uri="{FF2B5EF4-FFF2-40B4-BE49-F238E27FC236}">
                <a16:creationId xmlns:a16="http://schemas.microsoft.com/office/drawing/2014/main" id="{3C813E49-F076-4BA7-9E5E-8746206A45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24700" y="3916645"/>
            <a:ext cx="490433" cy="490433"/>
          </a:xfrm>
          <a:prstGeom prst="rect">
            <a:avLst/>
          </a:prstGeom>
        </p:spPr>
      </p:pic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E4C22B4F-ED56-4BBF-A915-F32C962C93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17803" y="3908598"/>
            <a:ext cx="490433" cy="490433"/>
          </a:xfrm>
          <a:prstGeom prst="rect">
            <a:avLst/>
          </a:prstGeom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70D334D3-B122-4FF5-AF93-913930B2E1E6}"/>
              </a:ext>
            </a:extLst>
          </p:cNvPr>
          <p:cNvSpPr/>
          <p:nvPr/>
        </p:nvSpPr>
        <p:spPr>
          <a:xfrm>
            <a:off x="284075" y="508042"/>
            <a:ext cx="630325" cy="618499"/>
          </a:xfrm>
          <a:prstGeom prst="ellipse">
            <a:avLst/>
          </a:prstGeom>
          <a:solidFill>
            <a:srgbClr val="F87060"/>
          </a:solidFill>
          <a:ln>
            <a:solidFill>
              <a:srgbClr val="F87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latin typeface="Century Gothic" panose="020B0502020202020204" pitchFamily="34" charset="0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2E742B85-9D58-4343-B477-1C7401C9D57F}"/>
              </a:ext>
            </a:extLst>
          </p:cNvPr>
          <p:cNvSpPr/>
          <p:nvPr/>
        </p:nvSpPr>
        <p:spPr>
          <a:xfrm>
            <a:off x="391768" y="625190"/>
            <a:ext cx="414938" cy="38420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latin typeface="Century Gothic" panose="020B0502020202020204" pitchFamily="34" charset="0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04801791-901A-4270-B40A-C8ACAB30FAC1}"/>
              </a:ext>
            </a:extLst>
          </p:cNvPr>
          <p:cNvSpPr/>
          <p:nvPr/>
        </p:nvSpPr>
        <p:spPr>
          <a:xfrm>
            <a:off x="706931" y="706273"/>
            <a:ext cx="414938" cy="384202"/>
          </a:xfrm>
          <a:prstGeom prst="ellipse">
            <a:avLst/>
          </a:prstGeom>
          <a:solidFill>
            <a:srgbClr val="7BBE56"/>
          </a:solidFill>
          <a:ln>
            <a:solidFill>
              <a:srgbClr val="7BBE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9849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>
            <a:extLst>
              <a:ext uri="{FF2B5EF4-FFF2-40B4-BE49-F238E27FC236}">
                <a16:creationId xmlns:a16="http://schemas.microsoft.com/office/drawing/2014/main" id="{B2E6DA93-63BC-45FF-9CA8-9F564C8AF7D9}"/>
              </a:ext>
            </a:extLst>
          </p:cNvPr>
          <p:cNvSpPr/>
          <p:nvPr/>
        </p:nvSpPr>
        <p:spPr>
          <a:xfrm>
            <a:off x="7366406" y="0"/>
            <a:ext cx="1796512" cy="5715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02BC725-0F4C-4B79-8D5F-22CA3CF7C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378147" y="5232821"/>
            <a:ext cx="2068911" cy="304271"/>
          </a:xfrm>
        </p:spPr>
        <p:txBody>
          <a:bodyPr/>
          <a:lstStyle/>
          <a:p>
            <a:fld id="{EDD3C0A0-C0F1-439A-A8A5-B0E5CCABEF5C}" type="slidenum">
              <a:rPr lang="en-NZ" sz="1800" b="1" smtClean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</a:t>
            </a:fld>
            <a:endParaRPr lang="en-NZ" sz="1800" b="1">
              <a:solidFill>
                <a:schemeClr val="tx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3998F94-DB60-44D4-AD90-00B1B7FD04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0152" y="174722"/>
            <a:ext cx="158878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b="1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Sales Cycle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802C9A0-F550-4CA2-BE8A-95FC199FA3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707" y="206267"/>
            <a:ext cx="82253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b="1" dirty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Need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7963AB-1028-49B6-9633-D0AB8B50B9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4843" y="193089"/>
            <a:ext cx="139089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b="1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Relationship</a:t>
            </a:r>
          </a:p>
        </p:txBody>
      </p:sp>
      <p:sp>
        <p:nvSpPr>
          <p:cNvPr id="6" name="Tekstiruutu 18">
            <a:extLst>
              <a:ext uri="{FF2B5EF4-FFF2-40B4-BE49-F238E27FC236}">
                <a16:creationId xmlns:a16="http://schemas.microsoft.com/office/drawing/2014/main" id="{96D4147B-3D27-4144-A96B-5645AA890B42}"/>
              </a:ext>
            </a:extLst>
          </p:cNvPr>
          <p:cNvSpPr txBox="1"/>
          <p:nvPr/>
        </p:nvSpPr>
        <p:spPr>
          <a:xfrm>
            <a:off x="250517" y="1502465"/>
            <a:ext cx="880494" cy="442674"/>
          </a:xfrm>
          <a:prstGeom prst="roundRect">
            <a:avLst/>
          </a:prstGeom>
          <a:ln>
            <a:solidFill>
              <a:srgbClr val="F87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000" b="1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Latent Need</a:t>
            </a:r>
          </a:p>
        </p:txBody>
      </p:sp>
      <p:sp>
        <p:nvSpPr>
          <p:cNvPr id="7" name="Tekstiruutu 19">
            <a:extLst>
              <a:ext uri="{FF2B5EF4-FFF2-40B4-BE49-F238E27FC236}">
                <a16:creationId xmlns:a16="http://schemas.microsoft.com/office/drawing/2014/main" id="{1E683340-B53C-4ACA-BE16-944CA36B085C}"/>
              </a:ext>
            </a:extLst>
          </p:cNvPr>
          <p:cNvSpPr txBox="1"/>
          <p:nvPr/>
        </p:nvSpPr>
        <p:spPr>
          <a:xfrm>
            <a:off x="201457" y="4092223"/>
            <a:ext cx="979901" cy="442674"/>
          </a:xfrm>
          <a:prstGeom prst="roundRect">
            <a:avLst/>
          </a:prstGeom>
          <a:ln>
            <a:solidFill>
              <a:srgbClr val="F87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000" b="1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Expressed Need </a:t>
            </a:r>
          </a:p>
        </p:txBody>
      </p:sp>
      <p:sp>
        <p:nvSpPr>
          <p:cNvPr id="8" name="Tekstiruutu 20">
            <a:extLst>
              <a:ext uri="{FF2B5EF4-FFF2-40B4-BE49-F238E27FC236}">
                <a16:creationId xmlns:a16="http://schemas.microsoft.com/office/drawing/2014/main" id="{2719DB5B-50AE-4B99-A506-AC8A0877EBE3}"/>
              </a:ext>
            </a:extLst>
          </p:cNvPr>
          <p:cNvSpPr txBox="1"/>
          <p:nvPr/>
        </p:nvSpPr>
        <p:spPr>
          <a:xfrm>
            <a:off x="1607431" y="1049862"/>
            <a:ext cx="1521037" cy="272415"/>
          </a:xfrm>
          <a:prstGeom prst="roundRect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000" b="1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Short Sales Cycle </a:t>
            </a:r>
          </a:p>
        </p:txBody>
      </p:sp>
      <p:sp>
        <p:nvSpPr>
          <p:cNvPr id="9" name="Tekstiruutu 21">
            <a:extLst>
              <a:ext uri="{FF2B5EF4-FFF2-40B4-BE49-F238E27FC236}">
                <a16:creationId xmlns:a16="http://schemas.microsoft.com/office/drawing/2014/main" id="{FD315DF9-1B52-4E7A-B7F8-3EC5300EBF0D}"/>
              </a:ext>
            </a:extLst>
          </p:cNvPr>
          <p:cNvSpPr txBox="1"/>
          <p:nvPr/>
        </p:nvSpPr>
        <p:spPr>
          <a:xfrm>
            <a:off x="1607431" y="1968014"/>
            <a:ext cx="1521037" cy="442674"/>
          </a:xfrm>
          <a:prstGeom prst="roundRect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000" b="1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Long/Complex Sales Cycle</a:t>
            </a:r>
          </a:p>
        </p:txBody>
      </p:sp>
      <p:sp>
        <p:nvSpPr>
          <p:cNvPr id="10" name="Tekstiruutu 22">
            <a:extLst>
              <a:ext uri="{FF2B5EF4-FFF2-40B4-BE49-F238E27FC236}">
                <a16:creationId xmlns:a16="http://schemas.microsoft.com/office/drawing/2014/main" id="{CD03D884-29A7-48D8-A997-11064415AD12}"/>
              </a:ext>
            </a:extLst>
          </p:cNvPr>
          <p:cNvSpPr txBox="1"/>
          <p:nvPr/>
        </p:nvSpPr>
        <p:spPr>
          <a:xfrm>
            <a:off x="3623031" y="1279395"/>
            <a:ext cx="1766859" cy="272415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1000" b="1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Long Relationship</a:t>
            </a:r>
          </a:p>
        </p:txBody>
      </p:sp>
      <p:sp>
        <p:nvSpPr>
          <p:cNvPr id="11" name="Tekstiruutu 23">
            <a:extLst>
              <a:ext uri="{FF2B5EF4-FFF2-40B4-BE49-F238E27FC236}">
                <a16:creationId xmlns:a16="http://schemas.microsoft.com/office/drawing/2014/main" id="{A4CFC1FA-3AD2-433E-B89E-0A3C3CE45147}"/>
              </a:ext>
            </a:extLst>
          </p:cNvPr>
          <p:cNvSpPr txBox="1"/>
          <p:nvPr/>
        </p:nvSpPr>
        <p:spPr>
          <a:xfrm>
            <a:off x="3623031" y="857120"/>
            <a:ext cx="1766859" cy="272415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1000" b="1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Short Relationship</a:t>
            </a:r>
          </a:p>
        </p:txBody>
      </p:sp>
      <p:sp>
        <p:nvSpPr>
          <p:cNvPr id="12" name="Tekstiruutu 13">
            <a:extLst>
              <a:ext uri="{FF2B5EF4-FFF2-40B4-BE49-F238E27FC236}">
                <a16:creationId xmlns:a16="http://schemas.microsoft.com/office/drawing/2014/main" id="{DA1A42A6-586E-419D-A8DF-3EB9E2B14665}"/>
              </a:ext>
            </a:extLst>
          </p:cNvPr>
          <p:cNvSpPr txBox="1"/>
          <p:nvPr/>
        </p:nvSpPr>
        <p:spPr>
          <a:xfrm>
            <a:off x="1607431" y="3559106"/>
            <a:ext cx="1521037" cy="272415"/>
          </a:xfrm>
          <a:prstGeom prst="roundRect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000" b="1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Short Sales Cycle </a:t>
            </a:r>
          </a:p>
        </p:txBody>
      </p:sp>
      <p:sp>
        <p:nvSpPr>
          <p:cNvPr id="13" name="Tekstiruutu 15">
            <a:extLst>
              <a:ext uri="{FF2B5EF4-FFF2-40B4-BE49-F238E27FC236}">
                <a16:creationId xmlns:a16="http://schemas.microsoft.com/office/drawing/2014/main" id="{D45BFFAC-3CDB-4812-8E38-9A898CD2FDBB}"/>
              </a:ext>
            </a:extLst>
          </p:cNvPr>
          <p:cNvSpPr txBox="1"/>
          <p:nvPr/>
        </p:nvSpPr>
        <p:spPr>
          <a:xfrm>
            <a:off x="1607431" y="4502576"/>
            <a:ext cx="1521037" cy="442674"/>
          </a:xfrm>
          <a:prstGeom prst="roundRect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000" b="1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Long/Complex Sales Cycle</a:t>
            </a:r>
          </a:p>
        </p:txBody>
      </p:sp>
      <p:sp>
        <p:nvSpPr>
          <p:cNvPr id="14" name="Tekstiruutu 24">
            <a:extLst>
              <a:ext uri="{FF2B5EF4-FFF2-40B4-BE49-F238E27FC236}">
                <a16:creationId xmlns:a16="http://schemas.microsoft.com/office/drawing/2014/main" id="{0A122B1A-E136-42C4-955D-BAC5D28939C5}"/>
              </a:ext>
            </a:extLst>
          </p:cNvPr>
          <p:cNvSpPr txBox="1"/>
          <p:nvPr/>
        </p:nvSpPr>
        <p:spPr>
          <a:xfrm>
            <a:off x="3623031" y="2322383"/>
            <a:ext cx="1766859" cy="272415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1000" b="1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Long Relationship</a:t>
            </a:r>
          </a:p>
        </p:txBody>
      </p:sp>
      <p:sp>
        <p:nvSpPr>
          <p:cNvPr id="15" name="Tekstiruutu 25">
            <a:extLst>
              <a:ext uri="{FF2B5EF4-FFF2-40B4-BE49-F238E27FC236}">
                <a16:creationId xmlns:a16="http://schemas.microsoft.com/office/drawing/2014/main" id="{BCBBB0E2-3E14-4EBC-B55B-94E7FDBE89D6}"/>
              </a:ext>
            </a:extLst>
          </p:cNvPr>
          <p:cNvSpPr txBox="1"/>
          <p:nvPr/>
        </p:nvSpPr>
        <p:spPr>
          <a:xfrm>
            <a:off x="3623031" y="1900108"/>
            <a:ext cx="1766859" cy="272415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1000" b="1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Short Relationship</a:t>
            </a:r>
          </a:p>
        </p:txBody>
      </p:sp>
      <p:sp>
        <p:nvSpPr>
          <p:cNvPr id="16" name="Tekstiruutu 26">
            <a:extLst>
              <a:ext uri="{FF2B5EF4-FFF2-40B4-BE49-F238E27FC236}">
                <a16:creationId xmlns:a16="http://schemas.microsoft.com/office/drawing/2014/main" id="{83D0A959-12A5-41AE-BB98-7962D328FCFA}"/>
              </a:ext>
            </a:extLst>
          </p:cNvPr>
          <p:cNvSpPr txBox="1"/>
          <p:nvPr/>
        </p:nvSpPr>
        <p:spPr>
          <a:xfrm>
            <a:off x="3623031" y="3728908"/>
            <a:ext cx="1766859" cy="272415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1000" b="1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Long Relationship</a:t>
            </a:r>
          </a:p>
        </p:txBody>
      </p:sp>
      <p:sp>
        <p:nvSpPr>
          <p:cNvPr id="17" name="Tekstiruutu 27">
            <a:extLst>
              <a:ext uri="{FF2B5EF4-FFF2-40B4-BE49-F238E27FC236}">
                <a16:creationId xmlns:a16="http://schemas.microsoft.com/office/drawing/2014/main" id="{7F4124C5-91B8-4DCC-A5F4-72BF980A735C}"/>
              </a:ext>
            </a:extLst>
          </p:cNvPr>
          <p:cNvSpPr txBox="1"/>
          <p:nvPr/>
        </p:nvSpPr>
        <p:spPr>
          <a:xfrm>
            <a:off x="3623031" y="3305045"/>
            <a:ext cx="1766859" cy="272415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1000" b="1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Short Relationship</a:t>
            </a:r>
          </a:p>
        </p:txBody>
      </p:sp>
      <p:sp>
        <p:nvSpPr>
          <p:cNvPr id="18" name="Tekstiruutu 28">
            <a:extLst>
              <a:ext uri="{FF2B5EF4-FFF2-40B4-BE49-F238E27FC236}">
                <a16:creationId xmlns:a16="http://schemas.microsoft.com/office/drawing/2014/main" id="{353EFDB9-A09F-4D83-BCAB-0B34D0014456}"/>
              </a:ext>
            </a:extLst>
          </p:cNvPr>
          <p:cNvSpPr txBox="1"/>
          <p:nvPr/>
        </p:nvSpPr>
        <p:spPr>
          <a:xfrm>
            <a:off x="3623031" y="4771895"/>
            <a:ext cx="1766859" cy="272415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1000" b="1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Long Relationship</a:t>
            </a:r>
          </a:p>
        </p:txBody>
      </p:sp>
      <p:sp>
        <p:nvSpPr>
          <p:cNvPr id="19" name="Tekstiruutu 29">
            <a:extLst>
              <a:ext uri="{FF2B5EF4-FFF2-40B4-BE49-F238E27FC236}">
                <a16:creationId xmlns:a16="http://schemas.microsoft.com/office/drawing/2014/main" id="{27730803-048E-4CB8-BB5B-6D9D4758B6BE}"/>
              </a:ext>
            </a:extLst>
          </p:cNvPr>
          <p:cNvSpPr txBox="1"/>
          <p:nvPr/>
        </p:nvSpPr>
        <p:spPr>
          <a:xfrm>
            <a:off x="3623031" y="4331364"/>
            <a:ext cx="1766859" cy="272415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1000" b="1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Short Relationship</a:t>
            </a:r>
          </a:p>
        </p:txBody>
      </p:sp>
      <p:sp>
        <p:nvSpPr>
          <p:cNvPr id="20" name="Line 20">
            <a:extLst>
              <a:ext uri="{FF2B5EF4-FFF2-40B4-BE49-F238E27FC236}">
                <a16:creationId xmlns:a16="http://schemas.microsoft.com/office/drawing/2014/main" id="{6F0B7481-CE30-4545-A828-ED8B0F61AA0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61756" y="1185242"/>
            <a:ext cx="407063" cy="553999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GB" sz="1000"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Line 20">
            <a:extLst>
              <a:ext uri="{FF2B5EF4-FFF2-40B4-BE49-F238E27FC236}">
                <a16:creationId xmlns:a16="http://schemas.microsoft.com/office/drawing/2014/main" id="{971FCA8E-EE71-4549-9E27-5E48A8D60E27}"/>
              </a:ext>
            </a:extLst>
          </p:cNvPr>
          <p:cNvSpPr>
            <a:spLocks noChangeShapeType="1"/>
          </p:cNvSpPr>
          <p:nvPr/>
        </p:nvSpPr>
        <p:spPr bwMode="auto">
          <a:xfrm>
            <a:off x="1161756" y="1702940"/>
            <a:ext cx="369075" cy="493406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GB" sz="1000"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Line 20">
            <a:extLst>
              <a:ext uri="{FF2B5EF4-FFF2-40B4-BE49-F238E27FC236}">
                <a16:creationId xmlns:a16="http://schemas.microsoft.com/office/drawing/2014/main" id="{FC104084-4792-4D6B-8FDC-4CF8E3F8B2B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95677" y="3695576"/>
            <a:ext cx="351417" cy="643593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GB" sz="1000"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Line 20">
            <a:extLst>
              <a:ext uri="{FF2B5EF4-FFF2-40B4-BE49-F238E27FC236}">
                <a16:creationId xmlns:a16="http://schemas.microsoft.com/office/drawing/2014/main" id="{74BFC023-91F5-4AE7-BBED-331B2DD5BBEC}"/>
              </a:ext>
            </a:extLst>
          </p:cNvPr>
          <p:cNvSpPr>
            <a:spLocks noChangeShapeType="1"/>
          </p:cNvSpPr>
          <p:nvPr/>
        </p:nvSpPr>
        <p:spPr bwMode="auto">
          <a:xfrm>
            <a:off x="1195677" y="4289863"/>
            <a:ext cx="351417" cy="442674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GB" sz="1000"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4" name="Line 20">
            <a:extLst>
              <a:ext uri="{FF2B5EF4-FFF2-40B4-BE49-F238E27FC236}">
                <a16:creationId xmlns:a16="http://schemas.microsoft.com/office/drawing/2014/main" id="{4F44DD2C-5D6C-4C8D-85E4-E093F42AB4E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68937" y="4516008"/>
            <a:ext cx="407276" cy="216239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GB" sz="1000"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5" name="Line 20">
            <a:extLst>
              <a:ext uri="{FF2B5EF4-FFF2-40B4-BE49-F238E27FC236}">
                <a16:creationId xmlns:a16="http://schemas.microsoft.com/office/drawing/2014/main" id="{13381A3A-B17A-4F9F-BE47-F8CD722CAD3D}"/>
              </a:ext>
            </a:extLst>
          </p:cNvPr>
          <p:cNvSpPr>
            <a:spLocks noChangeShapeType="1"/>
          </p:cNvSpPr>
          <p:nvPr/>
        </p:nvSpPr>
        <p:spPr bwMode="auto">
          <a:xfrm>
            <a:off x="3168937" y="4708951"/>
            <a:ext cx="413265" cy="25983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GB" sz="1000"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6" name="Suorakulmio 3">
            <a:extLst>
              <a:ext uri="{FF2B5EF4-FFF2-40B4-BE49-F238E27FC236}">
                <a16:creationId xmlns:a16="http://schemas.microsoft.com/office/drawing/2014/main" id="{AC628A22-5F6C-4CC6-B552-981268D2F3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5030" y="813481"/>
            <a:ext cx="146242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000" b="1">
                <a:solidFill>
                  <a:schemeClr val="accent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REVEALER</a:t>
            </a:r>
          </a:p>
        </p:txBody>
      </p:sp>
      <p:sp>
        <p:nvSpPr>
          <p:cNvPr id="27" name="Suorakulmio 5">
            <a:extLst>
              <a:ext uri="{FF2B5EF4-FFF2-40B4-BE49-F238E27FC236}">
                <a16:creationId xmlns:a16="http://schemas.microsoft.com/office/drawing/2014/main" id="{7C6C1F26-CBEB-47E3-8A3A-1623ACB794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5029" y="1281794"/>
            <a:ext cx="138761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000" b="1" dirty="0">
                <a:solidFill>
                  <a:schemeClr val="accent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CREATOR</a:t>
            </a:r>
          </a:p>
        </p:txBody>
      </p:sp>
      <p:sp>
        <p:nvSpPr>
          <p:cNvPr id="28" name="Suorakulmio 7">
            <a:extLst>
              <a:ext uri="{FF2B5EF4-FFF2-40B4-BE49-F238E27FC236}">
                <a16:creationId xmlns:a16="http://schemas.microsoft.com/office/drawing/2014/main" id="{FD7D2443-16ED-49D4-BA84-26FBDEE9B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5030" y="1897744"/>
            <a:ext cx="190558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000" b="1">
                <a:solidFill>
                  <a:schemeClr val="accent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FORERUNNER</a:t>
            </a:r>
          </a:p>
        </p:txBody>
      </p:sp>
      <p:sp>
        <p:nvSpPr>
          <p:cNvPr id="29" name="Suorakulmio 9">
            <a:extLst>
              <a:ext uri="{FF2B5EF4-FFF2-40B4-BE49-F238E27FC236}">
                <a16:creationId xmlns:a16="http://schemas.microsoft.com/office/drawing/2014/main" id="{7D8996A8-E27A-4A3C-94D6-1460160978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5028" y="2320019"/>
            <a:ext cx="17415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000" b="1">
                <a:solidFill>
                  <a:schemeClr val="accent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INNOVATOR</a:t>
            </a:r>
          </a:p>
        </p:txBody>
      </p:sp>
      <p:sp>
        <p:nvSpPr>
          <p:cNvPr id="30" name="Suorakulmio 11">
            <a:extLst>
              <a:ext uri="{FF2B5EF4-FFF2-40B4-BE49-F238E27FC236}">
                <a16:creationId xmlns:a16="http://schemas.microsoft.com/office/drawing/2014/main" id="{FFE69782-B264-4F35-9104-D02998448C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5029" y="3302681"/>
            <a:ext cx="120056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000" b="1">
                <a:solidFill>
                  <a:schemeClr val="accent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DEALER</a:t>
            </a:r>
          </a:p>
        </p:txBody>
      </p:sp>
      <p:sp>
        <p:nvSpPr>
          <p:cNvPr id="31" name="Suorakulmio 93183">
            <a:extLst>
              <a:ext uri="{FF2B5EF4-FFF2-40B4-BE49-F238E27FC236}">
                <a16:creationId xmlns:a16="http://schemas.microsoft.com/office/drawing/2014/main" id="{6FF32D7B-EE87-457F-9692-18E59957CD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5029" y="3726544"/>
            <a:ext cx="148832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000" b="1">
                <a:solidFill>
                  <a:schemeClr val="accent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PROVIDER</a:t>
            </a:r>
          </a:p>
        </p:txBody>
      </p:sp>
      <p:sp>
        <p:nvSpPr>
          <p:cNvPr id="32" name="Suorakulmio 93185">
            <a:extLst>
              <a:ext uri="{FF2B5EF4-FFF2-40B4-BE49-F238E27FC236}">
                <a16:creationId xmlns:a16="http://schemas.microsoft.com/office/drawing/2014/main" id="{3AD02F51-4EAF-476D-9433-47E4E5C659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5028" y="4318681"/>
            <a:ext cx="174443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000" b="1">
                <a:solidFill>
                  <a:schemeClr val="accent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COUNSELOR</a:t>
            </a:r>
          </a:p>
        </p:txBody>
      </p:sp>
      <p:sp>
        <p:nvSpPr>
          <p:cNvPr id="33" name="Suorakulmio 93188">
            <a:extLst>
              <a:ext uri="{FF2B5EF4-FFF2-40B4-BE49-F238E27FC236}">
                <a16:creationId xmlns:a16="http://schemas.microsoft.com/office/drawing/2014/main" id="{4125998D-B204-4BBD-BC4F-997FEB54E3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5028" y="4822139"/>
            <a:ext cx="13892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000" b="1">
                <a:solidFill>
                  <a:schemeClr val="accent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PARTNER</a:t>
            </a:r>
          </a:p>
        </p:txBody>
      </p:sp>
      <p:sp>
        <p:nvSpPr>
          <p:cNvPr id="34" name="Line 20">
            <a:extLst>
              <a:ext uri="{FF2B5EF4-FFF2-40B4-BE49-F238E27FC236}">
                <a16:creationId xmlns:a16="http://schemas.microsoft.com/office/drawing/2014/main" id="{F5F3D044-7AB5-417B-99DB-5C045253977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68937" y="3424602"/>
            <a:ext cx="407276" cy="216239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GB" sz="1000"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5" name="Line 20">
            <a:extLst>
              <a:ext uri="{FF2B5EF4-FFF2-40B4-BE49-F238E27FC236}">
                <a16:creationId xmlns:a16="http://schemas.microsoft.com/office/drawing/2014/main" id="{D2E99F74-1986-47DD-8024-9E41577339B2}"/>
              </a:ext>
            </a:extLst>
          </p:cNvPr>
          <p:cNvSpPr>
            <a:spLocks noChangeShapeType="1"/>
          </p:cNvSpPr>
          <p:nvPr/>
        </p:nvSpPr>
        <p:spPr bwMode="auto">
          <a:xfrm>
            <a:off x="3168937" y="3617545"/>
            <a:ext cx="413265" cy="25983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GB" sz="1000"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6" name="Line 20">
            <a:extLst>
              <a:ext uri="{FF2B5EF4-FFF2-40B4-BE49-F238E27FC236}">
                <a16:creationId xmlns:a16="http://schemas.microsoft.com/office/drawing/2014/main" id="{07C36E9B-D453-419D-AAB7-12A2A8A18A1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68937" y="1979580"/>
            <a:ext cx="407276" cy="216239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GB" sz="1000"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7" name="Line 20">
            <a:extLst>
              <a:ext uri="{FF2B5EF4-FFF2-40B4-BE49-F238E27FC236}">
                <a16:creationId xmlns:a16="http://schemas.microsoft.com/office/drawing/2014/main" id="{47586763-79E2-471F-B9F2-4C82282B8EE4}"/>
              </a:ext>
            </a:extLst>
          </p:cNvPr>
          <p:cNvSpPr>
            <a:spLocks noChangeShapeType="1"/>
          </p:cNvSpPr>
          <p:nvPr/>
        </p:nvSpPr>
        <p:spPr bwMode="auto">
          <a:xfrm>
            <a:off x="3168937" y="2172523"/>
            <a:ext cx="413265" cy="25983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GB" sz="1000"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8" name="Line 20">
            <a:extLst>
              <a:ext uri="{FF2B5EF4-FFF2-40B4-BE49-F238E27FC236}">
                <a16:creationId xmlns:a16="http://schemas.microsoft.com/office/drawing/2014/main" id="{131DF5D6-33A7-4545-AF62-D36390C8DC9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68937" y="936592"/>
            <a:ext cx="407276" cy="216239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GB" sz="1000"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9" name="Line 20">
            <a:extLst>
              <a:ext uri="{FF2B5EF4-FFF2-40B4-BE49-F238E27FC236}">
                <a16:creationId xmlns:a16="http://schemas.microsoft.com/office/drawing/2014/main" id="{354F1404-3284-4FD2-ABFE-6DA504362543}"/>
              </a:ext>
            </a:extLst>
          </p:cNvPr>
          <p:cNvSpPr>
            <a:spLocks noChangeShapeType="1"/>
          </p:cNvSpPr>
          <p:nvPr/>
        </p:nvSpPr>
        <p:spPr bwMode="auto">
          <a:xfrm>
            <a:off x="3168937" y="1129535"/>
            <a:ext cx="413265" cy="25983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GB" sz="1000"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0" name="Rectangle 3">
            <a:extLst>
              <a:ext uri="{FF2B5EF4-FFF2-40B4-BE49-F238E27FC236}">
                <a16:creationId xmlns:a16="http://schemas.microsoft.com/office/drawing/2014/main" id="{9776B31C-E8C6-490B-9A2D-C020340C7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4102" y="1530957"/>
            <a:ext cx="2133507" cy="46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33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rgbClr val="376092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rgbClr val="376092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rgbClr val="376092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rgbClr val="376092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>
              <a:spcBef>
                <a:spcPct val="0"/>
              </a:spcBef>
              <a:buFont typeface="Arial" charset="0"/>
              <a:buNone/>
              <a:defRPr/>
            </a:pPr>
            <a:r>
              <a:rPr lang="en-US" altLang="fi-FI" sz="1400" b="1" dirty="0">
                <a:solidFill>
                  <a:schemeClr val="bg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Job Roles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8B1C484-537A-4606-9BEA-A344F15510D9}"/>
              </a:ext>
            </a:extLst>
          </p:cNvPr>
          <p:cNvSpPr txBox="1"/>
          <p:nvPr/>
        </p:nvSpPr>
        <p:spPr>
          <a:xfrm>
            <a:off x="7475831" y="2267414"/>
            <a:ext cx="151336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NZ" altLang="en-US" sz="1200" dirty="0">
                <a:solidFill>
                  <a:schemeClr val="bg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Percentage match of </a:t>
            </a:r>
            <a:r>
              <a:rPr lang="pl-PL" altLang="en-US" sz="1200" dirty="0">
                <a:solidFill>
                  <a:schemeClr val="bg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respondent against different </a:t>
            </a:r>
            <a:r>
              <a:rPr lang="en-NZ" altLang="en-US" sz="1200" dirty="0">
                <a:solidFill>
                  <a:schemeClr val="bg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</a:t>
            </a:r>
            <a:r>
              <a:rPr lang="pl-PL" altLang="en-US" sz="1200" dirty="0">
                <a:solidFill>
                  <a:schemeClr val="bg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ales </a:t>
            </a:r>
            <a:r>
              <a:rPr lang="en-NZ" altLang="en-US" sz="1200" dirty="0">
                <a:solidFill>
                  <a:schemeClr val="bg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Roles</a:t>
            </a:r>
            <a:endParaRPr lang="en-US" altLang="en-US" sz="1200" dirty="0">
              <a:solidFill>
                <a:schemeClr val="bg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CC83E039-758C-46B0-97E2-645B901840C5}"/>
              </a:ext>
            </a:extLst>
          </p:cNvPr>
          <p:cNvSpPr/>
          <p:nvPr/>
        </p:nvSpPr>
        <p:spPr>
          <a:xfrm>
            <a:off x="6814375" y="746277"/>
            <a:ext cx="388224" cy="336802"/>
          </a:xfrm>
          <a:prstGeom prst="ellipse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CDA1D457-A2CC-45BD-81EA-1F34E52502FC}"/>
              </a:ext>
            </a:extLst>
          </p:cNvPr>
          <p:cNvSpPr/>
          <p:nvPr/>
        </p:nvSpPr>
        <p:spPr>
          <a:xfrm>
            <a:off x="6833346" y="1287705"/>
            <a:ext cx="388224" cy="336802"/>
          </a:xfrm>
          <a:prstGeom prst="ellipse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AA9990C5-C451-4198-8251-57C9B5777156}"/>
              </a:ext>
            </a:extLst>
          </p:cNvPr>
          <p:cNvSpPr/>
          <p:nvPr/>
        </p:nvSpPr>
        <p:spPr>
          <a:xfrm>
            <a:off x="6814375" y="1843646"/>
            <a:ext cx="388224" cy="336802"/>
          </a:xfrm>
          <a:prstGeom prst="ellipse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1FA1A28B-2354-40D0-8662-C301BC7DED00}"/>
              </a:ext>
            </a:extLst>
          </p:cNvPr>
          <p:cNvSpPr/>
          <p:nvPr/>
        </p:nvSpPr>
        <p:spPr>
          <a:xfrm>
            <a:off x="6814375" y="2324186"/>
            <a:ext cx="388224" cy="336802"/>
          </a:xfrm>
          <a:prstGeom prst="ellipse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D25130BF-E234-4C8B-A3ED-14024C8953C2}"/>
              </a:ext>
            </a:extLst>
          </p:cNvPr>
          <p:cNvSpPr/>
          <p:nvPr/>
        </p:nvSpPr>
        <p:spPr>
          <a:xfrm>
            <a:off x="6818762" y="3250171"/>
            <a:ext cx="388224" cy="336802"/>
          </a:xfrm>
          <a:prstGeom prst="ellipse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2CB366E7-1F88-4F82-ABAB-4F7DFF3F852B}"/>
              </a:ext>
            </a:extLst>
          </p:cNvPr>
          <p:cNvSpPr/>
          <p:nvPr/>
        </p:nvSpPr>
        <p:spPr>
          <a:xfrm>
            <a:off x="6814375" y="3740624"/>
            <a:ext cx="388224" cy="336802"/>
          </a:xfrm>
          <a:prstGeom prst="ellipse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E7214655-F45D-47F9-839A-8C25DB3D7C39}"/>
              </a:ext>
            </a:extLst>
          </p:cNvPr>
          <p:cNvSpPr/>
          <p:nvPr/>
        </p:nvSpPr>
        <p:spPr>
          <a:xfrm>
            <a:off x="6814375" y="4250384"/>
            <a:ext cx="388224" cy="336802"/>
          </a:xfrm>
          <a:prstGeom prst="ellipse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341BD587-3532-4A32-BA54-2AAC2B1347E4}"/>
              </a:ext>
            </a:extLst>
          </p:cNvPr>
          <p:cNvSpPr/>
          <p:nvPr/>
        </p:nvSpPr>
        <p:spPr>
          <a:xfrm>
            <a:off x="6814375" y="4722961"/>
            <a:ext cx="388224" cy="336802"/>
          </a:xfrm>
          <a:prstGeom prst="ellipse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3C50679E-BF0B-4340-A083-8226171D85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5854" y="220908"/>
            <a:ext cx="139089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b="1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Job Role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F94F619D-87BB-41D7-8CD3-8A388A3E75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7191" y="226819"/>
            <a:ext cx="139089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376092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b="1">
                <a:solidFill>
                  <a:schemeClr val="tx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Match</a:t>
            </a: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3169CC83-3118-4398-95B6-FD1B125A9A0E}"/>
              </a:ext>
            </a:extLst>
          </p:cNvPr>
          <p:cNvSpPr/>
          <p:nvPr/>
        </p:nvSpPr>
        <p:spPr>
          <a:xfrm>
            <a:off x="7955116" y="1049912"/>
            <a:ext cx="441908" cy="373236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NZ" sz="200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  <a:endParaRPr lang="en-US" sz="2000">
              <a:solidFill>
                <a:srgbClr val="FFFFF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EAC04D24-47BF-477A-A3E6-1FC53F40F9B2}"/>
              </a:ext>
            </a:extLst>
          </p:cNvPr>
          <p:cNvSpPr/>
          <p:nvPr/>
        </p:nvSpPr>
        <p:spPr>
          <a:xfrm>
            <a:off x="7306587" y="4806157"/>
            <a:ext cx="414938" cy="384202"/>
          </a:xfrm>
          <a:prstGeom prst="ellipse">
            <a:avLst/>
          </a:prstGeom>
          <a:solidFill>
            <a:srgbClr val="7BBE56"/>
          </a:solidFill>
          <a:ln>
            <a:solidFill>
              <a:srgbClr val="7BBE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DD8C13D1-AF88-47C9-99B3-E707106CEE81}"/>
              </a:ext>
            </a:extLst>
          </p:cNvPr>
          <p:cNvSpPr/>
          <p:nvPr/>
        </p:nvSpPr>
        <p:spPr>
          <a:xfrm>
            <a:off x="7129462" y="5068290"/>
            <a:ext cx="630325" cy="618499"/>
          </a:xfrm>
          <a:prstGeom prst="ellipse">
            <a:avLst/>
          </a:prstGeom>
          <a:solidFill>
            <a:srgbClr val="F87060"/>
          </a:solidFill>
          <a:ln>
            <a:solidFill>
              <a:srgbClr val="F87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8A8F3AD2-C314-4CC6-BC82-715246939854}"/>
              </a:ext>
            </a:extLst>
          </p:cNvPr>
          <p:cNvSpPr/>
          <p:nvPr/>
        </p:nvSpPr>
        <p:spPr>
          <a:xfrm>
            <a:off x="7237155" y="5185438"/>
            <a:ext cx="414938" cy="38420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44419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1CCFD1-527C-46C2-880F-2D4DA3EC5205}"/>
              </a:ext>
            </a:extLst>
          </p:cNvPr>
          <p:cNvSpPr txBox="1"/>
          <p:nvPr/>
        </p:nvSpPr>
        <p:spPr>
          <a:xfrm>
            <a:off x="471322" y="477183"/>
            <a:ext cx="83505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b="1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FinxS</a:t>
            </a:r>
            <a:r>
              <a:rPr lang="en-GB" sz="2800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®</a:t>
            </a:r>
            <a:r>
              <a:rPr lang="en-NZ" sz="2800" b="1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Sales 18 Report</a:t>
            </a:r>
            <a:endParaRPr lang="en-GB" sz="2800" b="1" dirty="0"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2A3BD8-4DDC-461E-96C0-FF80FADA9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188786" y="5179887"/>
            <a:ext cx="2057400" cy="304271"/>
          </a:xfrm>
        </p:spPr>
        <p:txBody>
          <a:bodyPr/>
          <a:lstStyle/>
          <a:p>
            <a:fld id="{EDD3C0A0-C0F1-439A-A8A5-B0E5CCABEF5C}" type="slidenum">
              <a:rPr lang="en-NZ" sz="1800" b="1" smtClean="0">
                <a:solidFill>
                  <a:schemeClr val="bg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7</a:t>
            </a:fld>
            <a:endParaRPr lang="en-NZ" sz="1800" b="1">
              <a:solidFill>
                <a:schemeClr val="bg1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5EEE55D-54F8-47D7-AE4F-917C0125E89B}"/>
              </a:ext>
            </a:extLst>
          </p:cNvPr>
          <p:cNvSpPr/>
          <p:nvPr/>
        </p:nvSpPr>
        <p:spPr>
          <a:xfrm>
            <a:off x="3567838" y="2857500"/>
            <a:ext cx="2024848" cy="1092607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b="1" dirty="0">
                <a:latin typeface="Century Gothic" panose="020B0502020202020204" pitchFamily="34" charset="0"/>
              </a:rPr>
              <a:t>FinxS</a:t>
            </a:r>
          </a:p>
          <a:p>
            <a:pPr algn="ctr"/>
            <a:r>
              <a:rPr lang="en-NZ" b="1" dirty="0">
                <a:latin typeface="Century Gothic" panose="020B0502020202020204" pitchFamily="34" charset="0"/>
              </a:rPr>
              <a:t>Sales 18</a:t>
            </a:r>
          </a:p>
          <a:p>
            <a:pPr algn="ctr"/>
            <a:r>
              <a:rPr lang="en-NZ" sz="1200" dirty="0">
                <a:latin typeface="Century Gothic" panose="020B0502020202020204" pitchFamily="34" charset="0"/>
                <a:hlinkClick r:id="rId2"/>
              </a:rPr>
              <a:t>Download Here</a:t>
            </a:r>
            <a:endParaRPr lang="en-US" sz="1200" dirty="0">
              <a:latin typeface="Century Gothic" panose="020B050202020202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894F3B2-CFC9-480E-A079-4701C0F18B79}"/>
              </a:ext>
            </a:extLst>
          </p:cNvPr>
          <p:cNvSpPr/>
          <p:nvPr/>
        </p:nvSpPr>
        <p:spPr>
          <a:xfrm>
            <a:off x="6478829" y="1233734"/>
            <a:ext cx="1828800" cy="1046074"/>
          </a:xfrm>
          <a:prstGeom prst="roundRect">
            <a:avLst/>
          </a:prstGeom>
          <a:solidFill>
            <a:srgbClr val="7BBE56"/>
          </a:solidFill>
          <a:ln>
            <a:solidFill>
              <a:srgbClr val="7BBE56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dirty="0">
                <a:latin typeface="Century Gothic" panose="020B0502020202020204" pitchFamily="34" charset="0"/>
              </a:rPr>
              <a:t>Sales</a:t>
            </a:r>
          </a:p>
          <a:p>
            <a:pPr algn="ctr"/>
            <a:r>
              <a:rPr lang="en-NZ" dirty="0">
                <a:latin typeface="Century Gothic" panose="020B0502020202020204" pitchFamily="34" charset="0"/>
              </a:rPr>
              <a:t>Competence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9E99FAA-6F1A-4D81-9938-6B762AD35C50}"/>
              </a:ext>
            </a:extLst>
          </p:cNvPr>
          <p:cNvSpPr/>
          <p:nvPr/>
        </p:nvSpPr>
        <p:spPr>
          <a:xfrm>
            <a:off x="924298" y="1343559"/>
            <a:ext cx="1828800" cy="1046074"/>
          </a:xfrm>
          <a:prstGeom prst="roundRect">
            <a:avLst/>
          </a:prstGeom>
          <a:solidFill>
            <a:srgbClr val="7BBE56"/>
          </a:solidFill>
          <a:ln>
            <a:solidFill>
              <a:srgbClr val="7BBE56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dirty="0">
                <a:latin typeface="Century Gothic" panose="020B0502020202020204" pitchFamily="34" charset="0"/>
              </a:rPr>
              <a:t>Extended </a:t>
            </a:r>
          </a:p>
          <a:p>
            <a:pPr algn="ctr"/>
            <a:r>
              <a:rPr lang="en-NZ" dirty="0">
                <a:latin typeface="Century Gothic" panose="020B0502020202020204" pitchFamily="34" charset="0"/>
              </a:rPr>
              <a:t>DISC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8A3BDD5-6A26-4F27-863C-96AF5FC4F7FF}"/>
              </a:ext>
            </a:extLst>
          </p:cNvPr>
          <p:cNvSpPr txBox="1"/>
          <p:nvPr/>
        </p:nvSpPr>
        <p:spPr>
          <a:xfrm>
            <a:off x="471322" y="4171158"/>
            <a:ext cx="8586644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ctr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NZ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The </a:t>
            </a:r>
            <a:r>
              <a:rPr lang="en-NZ" sz="1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FinxS</a:t>
            </a:r>
            <a:r>
              <a:rPr lang="en-NZ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 Sales 18 combines an individual’s </a:t>
            </a:r>
            <a:r>
              <a:rPr lang="en-NZ" sz="1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Sales Competence results </a:t>
            </a:r>
            <a:r>
              <a:rPr lang="en-NZ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with their </a:t>
            </a:r>
            <a:r>
              <a:rPr lang="en-NZ" sz="1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Extended DISC Assessment.</a:t>
            </a:r>
            <a:r>
              <a:rPr lang="en-NZ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</a:p>
          <a:p>
            <a:pPr marL="171450" indent="-171450" algn="ctr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NZ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It identifies a sales professional’s </a:t>
            </a:r>
            <a:r>
              <a:rPr lang="en-NZ" sz="1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natural, hard-wired DISC behavioural tendencies in the same 18 competences</a:t>
            </a:r>
            <a:r>
              <a:rPr lang="en-NZ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 viewed in the </a:t>
            </a:r>
            <a:r>
              <a:rPr lang="en-NZ" sz="1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FinxS</a:t>
            </a:r>
            <a:r>
              <a:rPr lang="en-NZ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 Sales Competence Assessment. </a:t>
            </a:r>
          </a:p>
          <a:p>
            <a:pPr marL="171450" indent="-171450" algn="ctr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NZ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Each of the 18 competences is </a:t>
            </a:r>
            <a:r>
              <a:rPr lang="en-NZ" sz="1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deconstructed into individual DISC behavioural competences </a:t>
            </a:r>
            <a:r>
              <a:rPr lang="en-NZ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to allow for a very clear identification of an individual’s unique sales strengths and development areas.</a:t>
            </a:r>
          </a:p>
          <a:p>
            <a:pPr marL="171450" indent="-171450" algn="ctr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NZ" sz="1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FinxS</a:t>
            </a:r>
            <a:r>
              <a:rPr lang="en-NZ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 Sales 18 very clearly identifies if sales professionals are </a:t>
            </a:r>
            <a:r>
              <a:rPr lang="en-NZ" sz="1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performing better than their natural style predicts or if they are not using their full potential.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8EF2B614-D85B-4AE6-9F82-ED7C3FACCFDA}"/>
              </a:ext>
            </a:extLst>
          </p:cNvPr>
          <p:cNvSpPr/>
          <p:nvPr/>
        </p:nvSpPr>
        <p:spPr>
          <a:xfrm rot="2125048">
            <a:off x="2857254" y="2215620"/>
            <a:ext cx="782727" cy="748685"/>
          </a:xfrm>
          <a:prstGeom prst="rightArrow">
            <a:avLst/>
          </a:prstGeom>
          <a:solidFill>
            <a:srgbClr val="F87060"/>
          </a:solidFill>
          <a:ln>
            <a:solidFill>
              <a:srgbClr val="F87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8AAF916D-91CC-478E-AFB0-3AD898D950A0}"/>
              </a:ext>
            </a:extLst>
          </p:cNvPr>
          <p:cNvSpPr/>
          <p:nvPr/>
        </p:nvSpPr>
        <p:spPr>
          <a:xfrm rot="8320175">
            <a:off x="5546370" y="2178415"/>
            <a:ext cx="782727" cy="748685"/>
          </a:xfrm>
          <a:prstGeom prst="rightArrow">
            <a:avLst/>
          </a:prstGeom>
          <a:solidFill>
            <a:srgbClr val="F87060"/>
          </a:solidFill>
          <a:ln>
            <a:solidFill>
              <a:srgbClr val="F87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7077C31-0943-4AAD-8DA9-D95BF1659137}"/>
              </a:ext>
            </a:extLst>
          </p:cNvPr>
          <p:cNvSpPr txBox="1"/>
          <p:nvPr/>
        </p:nvSpPr>
        <p:spPr>
          <a:xfrm>
            <a:off x="231345" y="2626794"/>
            <a:ext cx="292792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400" b="1" dirty="0">
                <a:latin typeface="Century Gothic" panose="020B0502020202020204" pitchFamily="34" charset="0"/>
              </a:rPr>
              <a:t>Measures a person's Natural and Adjusted Behavioural Styles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37A5403-7B42-4828-BA44-5F89A5E0F866}"/>
              </a:ext>
            </a:extLst>
          </p:cNvPr>
          <p:cNvSpPr txBox="1"/>
          <p:nvPr/>
        </p:nvSpPr>
        <p:spPr>
          <a:xfrm>
            <a:off x="6113660" y="2472802"/>
            <a:ext cx="292792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400" b="1" dirty="0">
                <a:latin typeface="Century Gothic" panose="020B0502020202020204" pitchFamily="34" charset="0"/>
              </a:rPr>
              <a:t>Measures a salesperson’s attitude towards key behaviours in the sales process and their current skills in 18 Sales Competences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3BFB740-B23F-4FDD-8AF1-C0FCBEFA640D}"/>
              </a:ext>
            </a:extLst>
          </p:cNvPr>
          <p:cNvSpPr/>
          <p:nvPr/>
        </p:nvSpPr>
        <p:spPr>
          <a:xfrm>
            <a:off x="6458778" y="-382208"/>
            <a:ext cx="1116949" cy="985848"/>
          </a:xfrm>
          <a:prstGeom prst="ellipse">
            <a:avLst/>
          </a:prstGeom>
          <a:solidFill>
            <a:srgbClr val="F87060"/>
          </a:solidFill>
          <a:ln>
            <a:solidFill>
              <a:srgbClr val="F87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rgbClr val="F87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3C87108-EE0A-4421-96D8-19458F5FF138}"/>
              </a:ext>
            </a:extLst>
          </p:cNvPr>
          <p:cNvSpPr/>
          <p:nvPr/>
        </p:nvSpPr>
        <p:spPr>
          <a:xfrm>
            <a:off x="8386089" y="322407"/>
            <a:ext cx="1116949" cy="985848"/>
          </a:xfrm>
          <a:prstGeom prst="ellipse">
            <a:avLst/>
          </a:prstGeom>
          <a:solidFill>
            <a:srgbClr val="F87060"/>
          </a:solidFill>
          <a:ln>
            <a:solidFill>
              <a:srgbClr val="F87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rgbClr val="F87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C6ECA66A-F6BF-439D-81B6-A499EBF3199D}"/>
              </a:ext>
            </a:extLst>
          </p:cNvPr>
          <p:cNvSpPr/>
          <p:nvPr/>
        </p:nvSpPr>
        <p:spPr>
          <a:xfrm>
            <a:off x="7215117" y="-1083712"/>
            <a:ext cx="2090057" cy="216742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rgbClr val="F87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D3B87BC7-91B2-4827-9BE6-59A11AD16DC8}"/>
              </a:ext>
            </a:extLst>
          </p:cNvPr>
          <p:cNvSpPr/>
          <p:nvPr/>
        </p:nvSpPr>
        <p:spPr>
          <a:xfrm>
            <a:off x="7610843" y="-714811"/>
            <a:ext cx="1298603" cy="142962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rgbClr val="F87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9D153533-7653-4F90-B67B-BDD699A92237}"/>
              </a:ext>
            </a:extLst>
          </p:cNvPr>
          <p:cNvSpPr/>
          <p:nvPr/>
        </p:nvSpPr>
        <p:spPr>
          <a:xfrm>
            <a:off x="-353659" y="-555571"/>
            <a:ext cx="1498389" cy="155217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rgbClr val="F8706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7686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FFFFFF"/>
      </a:hlink>
      <a:folHlink>
        <a:srgbClr val="FFFFFF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b1e698-aa57-491a-8be0-67a35c9272f9">
      <Terms xmlns="http://schemas.microsoft.com/office/infopath/2007/PartnerControls"/>
    </lcf76f155ced4ddcb4097134ff3c332f>
    <TaxCatchAll xmlns="dd92814c-ecee-4db5-bab6-a54e0b0838a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2981E827E345499689CD07ADE14E36" ma:contentTypeVersion="18" ma:contentTypeDescription="Create a new document." ma:contentTypeScope="" ma:versionID="7e77fbd9160b8aa343356d3c9a7f624f">
  <xsd:schema xmlns:xsd="http://www.w3.org/2001/XMLSchema" xmlns:xs="http://www.w3.org/2001/XMLSchema" xmlns:p="http://schemas.microsoft.com/office/2006/metadata/properties" xmlns:ns2="98b1e698-aa57-491a-8be0-67a35c9272f9" xmlns:ns3="dd92814c-ecee-4db5-bab6-a54e0b0838a6" targetNamespace="http://schemas.microsoft.com/office/2006/metadata/properties" ma:root="true" ma:fieldsID="d9f31347f250d75ffbafd4af70de3984" ns2:_="" ns3:_="">
    <xsd:import namespace="98b1e698-aa57-491a-8be0-67a35c9272f9"/>
    <xsd:import namespace="dd92814c-ecee-4db5-bab6-a54e0b0838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b1e698-aa57-491a-8be0-67a35c9272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b70a2fb-239b-47c7-8729-cce1dd170e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92814c-ecee-4db5-bab6-a54e0b0838a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010e4f9-4b11-4b42-b3c7-64b129d5827b}" ma:internalName="TaxCatchAll" ma:showField="CatchAllData" ma:web="dd92814c-ecee-4db5-bab6-a54e0b0838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C3DB668-5AA5-49AC-BA64-D69784B25B4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CA468CC-D804-40E4-B2A7-E7E86A75CA59}">
  <ds:schemaRefs>
    <ds:schemaRef ds:uri="98b1e698-aa57-491a-8be0-67a35c9272f9"/>
    <ds:schemaRef ds:uri="dd92814c-ecee-4db5-bab6-a54e0b0838a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356C929-CBA5-407B-9AD6-A52703B537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b1e698-aa57-491a-8be0-67a35c9272f9"/>
    <ds:schemaRef ds:uri="dd92814c-ecee-4db5-bab6-a54e0b0838a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</TotalTime>
  <Words>472</Words>
  <Application>Microsoft Office PowerPoint</Application>
  <PresentationFormat>On-screen Show (16:10)</PresentationFormat>
  <Paragraphs>100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Century Gothic</vt:lpstr>
      <vt:lpstr>Open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Michelle Pelser</dc:creator>
  <cp:lastModifiedBy>Michelle Pelser</cp:lastModifiedBy>
  <cp:revision>2</cp:revision>
  <dcterms:created xsi:type="dcterms:W3CDTF">2021-07-26T23:13:45Z</dcterms:created>
  <dcterms:modified xsi:type="dcterms:W3CDTF">2024-03-12T02:59:25Z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0x010100112981E827E345499689CD07ADE14E36</vt:lpwstr>
  </property>
  <property fmtid="{D5CDD505-2E9C-101B-9397-08002B2CF9AE}" pid="3" name="MediaServiceImageTags">
    <vt:lpwstr/>
  </property>
</Properties>
</file>