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40"/>
  </p:notesMasterIdLst>
  <p:handoutMasterIdLst>
    <p:handoutMasterId r:id="rId41"/>
  </p:handoutMasterIdLst>
  <p:sldIdLst>
    <p:sldId id="350" r:id="rId5"/>
    <p:sldId id="352" r:id="rId6"/>
    <p:sldId id="398" r:id="rId7"/>
    <p:sldId id="361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85" r:id="rId16"/>
    <p:sldId id="372" r:id="rId17"/>
    <p:sldId id="373" r:id="rId18"/>
    <p:sldId id="374" r:id="rId19"/>
    <p:sldId id="375" r:id="rId20"/>
    <p:sldId id="386" r:id="rId21"/>
    <p:sldId id="377" r:id="rId22"/>
    <p:sldId id="378" r:id="rId23"/>
    <p:sldId id="379" r:id="rId24"/>
    <p:sldId id="380" r:id="rId25"/>
    <p:sldId id="387" r:id="rId26"/>
    <p:sldId id="381" r:id="rId27"/>
    <p:sldId id="382" r:id="rId28"/>
    <p:sldId id="383" r:id="rId29"/>
    <p:sldId id="384" r:id="rId30"/>
    <p:sldId id="334" r:id="rId31"/>
    <p:sldId id="353" r:id="rId32"/>
    <p:sldId id="388" r:id="rId33"/>
    <p:sldId id="389" r:id="rId34"/>
    <p:sldId id="394" r:id="rId35"/>
    <p:sldId id="395" r:id="rId36"/>
    <p:sldId id="396" r:id="rId37"/>
    <p:sldId id="397" r:id="rId38"/>
    <p:sldId id="34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5BC"/>
    <a:srgbClr val="7BBE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8" autoAdjust="0"/>
    <p:restoredTop sz="95226" autoAdjust="0"/>
  </p:normalViewPr>
  <p:slideViewPr>
    <p:cSldViewPr snapToGrid="0">
      <p:cViewPr varScale="1">
        <p:scale>
          <a:sx n="99" d="100"/>
          <a:sy n="99" d="100"/>
        </p:scale>
        <p:origin x="14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ina Makarova Gibson" userId="63924466-b66a-4d66-a742-a0fe68013c47" providerId="ADAL" clId="{E9C4F1A9-61DF-41B6-9C6E-558F3B861DCF}"/>
    <pc:docChg chg="custSel modSld">
      <pc:chgData name="Katarina Makarova Gibson" userId="63924466-b66a-4d66-a742-a0fe68013c47" providerId="ADAL" clId="{E9C4F1A9-61DF-41B6-9C6E-558F3B861DCF}" dt="2024-09-25T02:10:42.238" v="2" actId="6549"/>
      <pc:docMkLst>
        <pc:docMk/>
      </pc:docMkLst>
      <pc:sldChg chg="modSp mod">
        <pc:chgData name="Katarina Makarova Gibson" userId="63924466-b66a-4d66-a742-a0fe68013c47" providerId="ADAL" clId="{E9C4F1A9-61DF-41B6-9C6E-558F3B861DCF}" dt="2024-09-25T02:10:42.238" v="2" actId="6549"/>
        <pc:sldMkLst>
          <pc:docMk/>
          <pc:sldMk cId="2339914097" sldId="365"/>
        </pc:sldMkLst>
        <pc:spChg chg="mod">
          <ac:chgData name="Katarina Makarova Gibson" userId="63924466-b66a-4d66-a742-a0fe68013c47" providerId="ADAL" clId="{E9C4F1A9-61DF-41B6-9C6E-558F3B861DCF}" dt="2024-09-25T02:10:42.238" v="2" actId="6549"/>
          <ac:spMkLst>
            <pc:docMk/>
            <pc:sldMk cId="2339914097" sldId="365"/>
            <ac:spMk id="2" creationId="{737728DC-195E-4A4E-AEBA-5E0D1DB03B7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78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0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45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55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02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193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22.xml"/><Relationship Id="rId4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1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rawpixel.com/search/meet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o.com/article/3542042/it-must-think-like-a-business-and-go-beyond-traditional-business-partnerships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kdiario.com/howto/como-ser-mas-sociable-2305094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iqsels.com/en/search?q=teamwork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exels.com/photo/clouds-leader-man-sky-750810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isasteravoidanceexperts.com/decision-congruence-for-making-better-decisions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nd/3.0/" TargetMode="External"/><Relationship Id="rId4" Type="http://schemas.openxmlformats.org/officeDocument/2006/relationships/hyperlink" Target="https://unexplicamx.com/la-gestion-de-los-recursos-humanos-y-su-importancia-en-el-crecimiento-de-las-empresas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xhere.com/en/photo/1458637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r>
              <a:rPr lang="en-US" altLang="en-US" sz="4000" b="1" dirty="0">
                <a:solidFill>
                  <a:schemeClr val="bg1"/>
                </a:solidFill>
                <a:latin typeface="Arial (heading)"/>
              </a:rPr>
              <a:t>Adjusting Our Styles</a:t>
            </a:r>
            <a:br>
              <a:rPr lang="en-US" altLang="en-US" sz="5400" b="1" dirty="0">
                <a:solidFill>
                  <a:schemeClr val="bg1"/>
                </a:solidFill>
                <a:latin typeface="Arial (heading)"/>
              </a:rPr>
            </a:br>
            <a:r>
              <a:rPr lang="en-US" altLang="en-US" sz="3600" b="1" dirty="0">
                <a:solidFill>
                  <a:srgbClr val="7BBE56"/>
                </a:solidFill>
                <a:latin typeface="Arial (heading)"/>
              </a:rPr>
              <a:t>Leading Others</a:t>
            </a:r>
            <a:endParaRPr lang="en-US" altLang="en-US" sz="4800" b="1" dirty="0">
              <a:solidFill>
                <a:srgbClr val="7BBE56"/>
              </a:solidFill>
              <a:latin typeface="Arial (heading)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4756-A790-C845-A85F-35391529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C6698-132B-1143-A2A9-00A97D957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7BBE56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01. About the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9C7D4-91CF-6443-91D5-65DC860B40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4023" y="2818296"/>
            <a:ext cx="2128157" cy="1229722"/>
          </a:xfrm>
        </p:spPr>
        <p:txBody>
          <a:bodyPr/>
          <a:lstStyle/>
          <a:p>
            <a:r>
              <a:rPr lang="en-US" dirty="0">
                <a:solidFill>
                  <a:srgbClr val="1B75BC"/>
                </a:solidFill>
              </a:rPr>
              <a:t>Learn more about the individual behavioural styles and how to identify them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015C52-08ED-464E-B7E8-24892D9C13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73135" y="4502078"/>
            <a:ext cx="2128157" cy="205837"/>
          </a:xfrm>
        </p:spPr>
        <p:txBody>
          <a:bodyPr/>
          <a:lstStyle/>
          <a:p>
            <a:r>
              <a:rPr lang="en-US" dirty="0">
                <a:solidFill>
                  <a:srgbClr val="7BBE56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05. Adjusting our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1C152D-1AA6-9242-B5C9-B06EEE4F96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63042" y="2818296"/>
            <a:ext cx="2133600" cy="369332"/>
          </a:xfrm>
        </p:spPr>
        <p:txBody>
          <a:bodyPr/>
          <a:lstStyle/>
          <a:p>
            <a:r>
              <a:rPr lang="en-US" dirty="0">
                <a:solidFill>
                  <a:srgbClr val="1B75BC"/>
                </a:solidFill>
              </a:rPr>
              <a:t>Different behavioural styles make different leaders – learn about each leadership approach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2B0C1D-C221-7C47-B7D6-77E7BDB417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63042" y="2209800"/>
            <a:ext cx="2133600" cy="205837"/>
          </a:xfrm>
        </p:spPr>
        <p:txBody>
          <a:bodyPr/>
          <a:lstStyle/>
          <a:p>
            <a:r>
              <a:rPr lang="en-US" dirty="0">
                <a:solidFill>
                  <a:srgbClr val="7BBE56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02. Leadership &amp; the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FB4732-AB07-C54D-AF44-F8ADB6D2B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4023" y="5213493"/>
            <a:ext cx="2128157" cy="369332"/>
          </a:xfrm>
        </p:spPr>
        <p:txBody>
          <a:bodyPr/>
          <a:lstStyle/>
          <a:p>
            <a:r>
              <a:rPr lang="en-US" dirty="0">
                <a:solidFill>
                  <a:srgbClr val="1B75BC"/>
                </a:solidFill>
              </a:rPr>
              <a:t>Discover how the different behavioural styles make decisions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BD3932-D1D0-1045-BD96-8B26F11B851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4023" y="4604997"/>
            <a:ext cx="2128157" cy="205837"/>
          </a:xfrm>
        </p:spPr>
        <p:txBody>
          <a:bodyPr/>
          <a:lstStyle/>
          <a:p>
            <a:r>
              <a:rPr lang="en-US" dirty="0">
                <a:solidFill>
                  <a:srgbClr val="7BBE56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03. Decision Making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F247A08-A350-EF44-9F10-FC72B54666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68035" y="5213493"/>
            <a:ext cx="2129245" cy="369332"/>
          </a:xfrm>
        </p:spPr>
        <p:txBody>
          <a:bodyPr/>
          <a:lstStyle/>
          <a:p>
            <a:r>
              <a:rPr lang="en-US" dirty="0">
                <a:solidFill>
                  <a:srgbClr val="1B75BC"/>
                </a:solidFill>
              </a:rPr>
              <a:t>Learn how to motivate people based on their behavioural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115086E-2AC3-4F4D-8F85-104CFA64FE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668035" y="4604997"/>
            <a:ext cx="2129245" cy="205837"/>
          </a:xfrm>
        </p:spPr>
        <p:txBody>
          <a:bodyPr/>
          <a:lstStyle/>
          <a:p>
            <a:r>
              <a:rPr lang="en-US" dirty="0">
                <a:solidFill>
                  <a:srgbClr val="7BBE56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04. Motivating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898F6DF-3B03-A5D8-36CD-94F5B34B835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7333528" y="6509681"/>
            <a:ext cx="4704674" cy="24765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  <a:endParaRPr lang="en-US" b="0" dirty="0">
              <a:solidFill>
                <a:schemeClr val="accent6"/>
              </a:solidFill>
            </a:endParaRP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C70CD4C-98C5-C9F6-72A6-66A8AB744F37}"/>
              </a:ext>
            </a:extLst>
          </p:cNvPr>
          <p:cNvSpPr txBox="1">
            <a:spLocks/>
          </p:cNvSpPr>
          <p:nvPr/>
        </p:nvSpPr>
        <p:spPr>
          <a:xfrm>
            <a:off x="6394722" y="5213493"/>
            <a:ext cx="2129245" cy="3693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B75BC"/>
                </a:solidFill>
              </a:rPr>
              <a:t>Different styles like to communicate in different ways – learn how to adjust your communication style to achieve better results</a:t>
            </a:r>
          </a:p>
        </p:txBody>
      </p:sp>
    </p:spTree>
    <p:extLst>
      <p:ext uri="{BB962C8B-B14F-4D97-AF65-F5344CB8AC3E}">
        <p14:creationId xmlns:p14="http://schemas.microsoft.com/office/powerpoint/2010/main" val="28986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FF8C41-63A3-53B4-11B5-85E5D961F1D7}"/>
              </a:ext>
            </a:extLst>
          </p:cNvPr>
          <p:cNvSpPr/>
          <p:nvPr/>
        </p:nvSpPr>
        <p:spPr>
          <a:xfrm>
            <a:off x="7137364" y="2597303"/>
            <a:ext cx="4502185" cy="1178856"/>
          </a:xfrm>
          <a:prstGeom prst="rect">
            <a:avLst/>
          </a:prstGeom>
          <a:solidFill>
            <a:schemeClr val="bg2">
              <a:lumMod val="1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000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Placeholder 52">
            <a:extLst>
              <a:ext uri="{FF2B5EF4-FFF2-40B4-BE49-F238E27FC236}">
                <a16:creationId xmlns:a16="http://schemas.microsoft.com/office/drawing/2014/main" id="{CAC9EF15-08A3-406D-9236-76A5454D5F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564" r="20564"/>
          <a:stretch/>
        </p:blipFill>
        <p:spPr>
          <a:xfrm>
            <a:off x="6096000" y="-45086"/>
            <a:ext cx="6096000" cy="690308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861971"/>
            <a:ext cx="4941477" cy="610863"/>
          </a:xfrm>
        </p:spPr>
        <p:txBody>
          <a:bodyPr/>
          <a:lstStyle/>
          <a:p>
            <a:r>
              <a:rPr lang="en-US" dirty="0"/>
              <a:t>D-Style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Decisive, tough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Strong-willed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Competitive, demanding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Independent, </a:t>
            </a:r>
            <a:r>
              <a:rPr lang="en-US" altLang="en-US" sz="1600" b="1" dirty="0" err="1">
                <a:latin typeface="Arial (heading)"/>
              </a:rPr>
              <a:t>self-centred</a:t>
            </a:r>
            <a:endParaRPr lang="en-US" altLang="en-US" sz="1600" b="1" dirty="0">
              <a:latin typeface="Arial (heading)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Char char="§"/>
            </a:pPr>
            <a:endParaRPr lang="en-US" altLang="en-US" sz="1600" b="1" dirty="0">
              <a:latin typeface="Arial (heading)"/>
            </a:endParaRP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Wingdings" panose="05000000000000000000" pitchFamily="2" charset="2"/>
              <a:buChar char="Ø"/>
            </a:pPr>
            <a:r>
              <a:rPr lang="en-US" altLang="en-US" sz="1600" b="1" u="sng" dirty="0">
                <a:solidFill>
                  <a:srgbClr val="7BBE56"/>
                </a:solidFill>
                <a:latin typeface="Arial (heading)"/>
              </a:rPr>
              <a:t>Under pressure</a:t>
            </a:r>
            <a:r>
              <a:rPr lang="en-US" altLang="en-US" sz="1600" b="1" dirty="0">
                <a:solidFill>
                  <a:srgbClr val="7BBE56"/>
                </a:solidFill>
                <a:latin typeface="Arial (heading)"/>
              </a:rPr>
              <a:t> </a:t>
            </a:r>
            <a:r>
              <a:rPr lang="en-US" altLang="en-US" sz="1600" b="1" dirty="0">
                <a:latin typeface="Arial (heading)"/>
              </a:rPr>
              <a:t>- lack of concern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Wingdings" panose="05000000000000000000" pitchFamily="2" charset="2"/>
              <a:buChar char="Ø"/>
            </a:pPr>
            <a:r>
              <a:rPr lang="en-US" altLang="en-US" sz="1600" b="1" u="sng" dirty="0">
                <a:solidFill>
                  <a:srgbClr val="7BBE56"/>
                </a:solidFill>
                <a:latin typeface="Arial (heading)"/>
              </a:rPr>
              <a:t>Fear</a:t>
            </a:r>
            <a:r>
              <a:rPr lang="en-US" altLang="en-US" sz="1600" b="1" dirty="0">
                <a:solidFill>
                  <a:srgbClr val="7BBE56"/>
                </a:solidFill>
                <a:latin typeface="Arial (heading)"/>
              </a:rPr>
              <a:t> </a:t>
            </a:r>
            <a:r>
              <a:rPr lang="en-US" altLang="en-US" sz="1600" b="1" dirty="0">
                <a:latin typeface="Arial (heading)"/>
              </a:rPr>
              <a:t>- loss of control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C06DD-0A61-F78B-BED2-E46BD0D155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88991" y="6550334"/>
            <a:ext cx="3663239" cy="247651"/>
          </a:xfrm>
        </p:spPr>
        <p:txBody>
          <a:bodyPr vert="horz" lIns="0" tIns="0" rIns="0" bIns="0" rtlCol="0" anchor="t" anchorCtr="0"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28DC-195E-4A4E-AEBA-5E0D1DB0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221" y="3429000"/>
            <a:ext cx="7778326" cy="3289971"/>
          </a:xfrm>
        </p:spPr>
        <p:txBody>
          <a:bodyPr numCol="2" spcCol="288000">
            <a:normAutofit/>
          </a:bodyPr>
          <a:lstStyle/>
          <a:p>
            <a:r>
              <a:rPr lang="en-US" altLang="en-US" dirty="0">
                <a:latin typeface="Arial (heading)"/>
              </a:rPr>
              <a:t>Gen. Patton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Madonna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J.R. Ewing of </a:t>
            </a:r>
            <a:r>
              <a:rPr lang="en-US" altLang="en-US" i="1" dirty="0">
                <a:latin typeface="Arial (heading)"/>
              </a:rPr>
              <a:t>Dallas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Coach Bobby Knight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Jennifer Lopez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Pink</a:t>
            </a:r>
            <a:br>
              <a:rPr lang="en-US" altLang="en-US" dirty="0">
                <a:latin typeface="Arial (heading)"/>
              </a:rPr>
            </a:b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Venus Williams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John McEnroe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Captain Kirk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Hillary Clinton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Charles Barkley</a:t>
            </a:r>
            <a:br>
              <a:rPr lang="en-US" altLang="en-US" dirty="0">
                <a:latin typeface="Arial (heading)"/>
              </a:rPr>
            </a:br>
            <a:r>
              <a:rPr lang="en-US" altLang="en-US" dirty="0">
                <a:latin typeface="Arial (heading)"/>
              </a:rPr>
              <a:t>Dr. Phil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9B09EF-E44B-C40D-92D5-A9157D1910F6}"/>
              </a:ext>
            </a:extLst>
          </p:cNvPr>
          <p:cNvSpPr txBox="1">
            <a:spLocks/>
          </p:cNvSpPr>
          <p:nvPr/>
        </p:nvSpPr>
        <p:spPr>
          <a:xfrm>
            <a:off x="2208731" y="1417448"/>
            <a:ext cx="4941477" cy="6108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/>
              <a:t>D-Styles</a:t>
            </a:r>
          </a:p>
        </p:txBody>
      </p:sp>
    </p:spTree>
    <p:extLst>
      <p:ext uri="{BB962C8B-B14F-4D97-AF65-F5344CB8AC3E}">
        <p14:creationId xmlns:p14="http://schemas.microsoft.com/office/powerpoint/2010/main" val="2339914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Placeholder 52">
            <a:extLst>
              <a:ext uri="{FF2B5EF4-FFF2-40B4-BE49-F238E27FC236}">
                <a16:creationId xmlns:a16="http://schemas.microsoft.com/office/drawing/2014/main" id="{CAC9EF15-08A3-406D-9236-76A5454D5F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5151" r="25151"/>
          <a:stretch/>
        </p:blipFill>
        <p:spPr>
          <a:xfrm>
            <a:off x="6096000" y="-45086"/>
            <a:ext cx="6096000" cy="690308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861971"/>
            <a:ext cx="4941477" cy="610863"/>
          </a:xfrm>
        </p:spPr>
        <p:txBody>
          <a:bodyPr/>
          <a:lstStyle/>
          <a:p>
            <a:r>
              <a:rPr lang="en-US" dirty="0"/>
              <a:t>I-Style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0947" y="2213862"/>
            <a:ext cx="4572001" cy="2795232"/>
          </a:xfrm>
        </p:spPr>
        <p:txBody>
          <a:bodyPr/>
          <a:lstStyle/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Sociable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Talkative, </a:t>
            </a:r>
            <a:r>
              <a:rPr lang="en-US" altLang="en-US" b="1" dirty="0">
                <a:latin typeface="Arial (heading)"/>
              </a:rPr>
              <a:t>o</a:t>
            </a:r>
            <a:r>
              <a:rPr lang="en-US" altLang="en-US" sz="1600" b="1" dirty="0">
                <a:latin typeface="Arial (heading)"/>
              </a:rPr>
              <a:t>pen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Enthusiastic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Energetic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Persuasive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endParaRPr lang="en-US" altLang="en-US" sz="1600" b="1" dirty="0">
              <a:latin typeface="Arial (heading)"/>
            </a:endParaRP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Wingdings" panose="05000000000000000000" pitchFamily="2" charset="2"/>
              <a:buChar char="Ø"/>
            </a:pPr>
            <a:r>
              <a:rPr lang="en-US" altLang="en-US" sz="1600" b="1" u="sng" dirty="0">
                <a:solidFill>
                  <a:srgbClr val="7BBE56"/>
                </a:solidFill>
                <a:latin typeface="Arial (heading)"/>
              </a:rPr>
              <a:t>Under pressure</a:t>
            </a:r>
            <a:r>
              <a:rPr lang="en-US" altLang="en-US" sz="1600" b="1" dirty="0">
                <a:solidFill>
                  <a:srgbClr val="7BBE56"/>
                </a:solidFill>
                <a:latin typeface="Arial (heading)"/>
              </a:rPr>
              <a:t> </a:t>
            </a:r>
            <a:r>
              <a:rPr lang="en-US" altLang="en-US" sz="1600" b="1" dirty="0">
                <a:latin typeface="Arial (heading)"/>
              </a:rPr>
              <a:t>- disorganised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Wingdings" panose="05000000000000000000" pitchFamily="2" charset="2"/>
              <a:buChar char="Ø"/>
            </a:pPr>
            <a:r>
              <a:rPr lang="en-US" altLang="en-US" sz="1600" b="1" u="sng" dirty="0">
                <a:solidFill>
                  <a:srgbClr val="7BBE56"/>
                </a:solidFill>
                <a:latin typeface="Arial (heading)"/>
              </a:rPr>
              <a:t>Fear</a:t>
            </a:r>
            <a:r>
              <a:rPr lang="en-US" altLang="en-US" sz="1600" b="1" dirty="0">
                <a:solidFill>
                  <a:srgbClr val="7BBE56"/>
                </a:solidFill>
                <a:latin typeface="Arial (heading)"/>
              </a:rPr>
              <a:t> </a:t>
            </a:r>
            <a:r>
              <a:rPr lang="en-US" altLang="en-US" sz="1600" b="1" dirty="0">
                <a:latin typeface="Arial (heading)"/>
              </a:rPr>
              <a:t>- social rejection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C06DD-0A61-F78B-BED2-E46BD0D155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88991" y="6550334"/>
            <a:ext cx="3663239" cy="247651"/>
          </a:xfrm>
        </p:spPr>
        <p:txBody>
          <a:bodyPr vert="horz" lIns="0" tIns="0" rIns="0" bIns="0" rtlCol="0" anchor="t" anchorCtr="0"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</p:spTree>
    <p:extLst>
      <p:ext uri="{BB962C8B-B14F-4D97-AF65-F5344CB8AC3E}">
        <p14:creationId xmlns:p14="http://schemas.microsoft.com/office/powerpoint/2010/main" val="626070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28DC-195E-4A4E-AEBA-5E0D1DB0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221" y="3429000"/>
            <a:ext cx="7778326" cy="3289971"/>
          </a:xfrm>
        </p:spPr>
        <p:txBody>
          <a:bodyPr numCol="2" spcCol="288000">
            <a:normAutofit/>
          </a:bodyPr>
          <a:lstStyle/>
          <a:p>
            <a:r>
              <a:rPr lang="en-US" altLang="en-US" sz="2800" dirty="0">
                <a:latin typeface="Arial (heading)"/>
              </a:rPr>
              <a:t>Robin Williams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Bill Clinton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Jay Leno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Ashton Kutcher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Will Smith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Serena Williams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Dr. McCoy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Dolly Parton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“Hawkeye” Pierce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   Arnold Schwarzenegger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Jim Carrey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Arsenio Hall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9B09EF-E44B-C40D-92D5-A9157D1910F6}"/>
              </a:ext>
            </a:extLst>
          </p:cNvPr>
          <p:cNvSpPr txBox="1">
            <a:spLocks/>
          </p:cNvSpPr>
          <p:nvPr/>
        </p:nvSpPr>
        <p:spPr>
          <a:xfrm>
            <a:off x="2208731" y="1417448"/>
            <a:ext cx="4941477" cy="6108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/>
              <a:t>I-Styles</a:t>
            </a:r>
          </a:p>
        </p:txBody>
      </p:sp>
    </p:spTree>
    <p:extLst>
      <p:ext uri="{BB962C8B-B14F-4D97-AF65-F5344CB8AC3E}">
        <p14:creationId xmlns:p14="http://schemas.microsoft.com/office/powerpoint/2010/main" val="906626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Placeholder 52" descr="Young woman in nature">
            <a:extLst>
              <a:ext uri="{FF2B5EF4-FFF2-40B4-BE49-F238E27FC236}">
                <a16:creationId xmlns:a16="http://schemas.microsoft.com/office/drawing/2014/main" id="{CAC9EF15-08A3-406D-9236-76A5454D5F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4" r="20564"/>
          <a:stretch/>
        </p:blipFill>
        <p:spPr>
          <a:xfrm>
            <a:off x="6096000" y="-45086"/>
            <a:ext cx="6096000" cy="690308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861971"/>
            <a:ext cx="4941477" cy="610863"/>
          </a:xfrm>
        </p:spPr>
        <p:txBody>
          <a:bodyPr/>
          <a:lstStyle/>
          <a:p>
            <a:r>
              <a:rPr lang="en-US" dirty="0"/>
              <a:t>S-Style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0947" y="2213862"/>
            <a:ext cx="4572001" cy="2795232"/>
          </a:xfrm>
        </p:spPr>
        <p:txBody>
          <a:bodyPr/>
          <a:lstStyle/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Calm, steady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Careful, patient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Family-orientated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Good listener 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Modest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Trustworthy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</a:pPr>
            <a:endParaRPr lang="en-US" altLang="en-US" sz="1600" b="1" dirty="0">
              <a:latin typeface="Arial (heading)"/>
            </a:endParaRP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Wingdings" panose="05000000000000000000" pitchFamily="2" charset="2"/>
              <a:buChar char="Ø"/>
            </a:pPr>
            <a:r>
              <a:rPr lang="en-US" altLang="en-US" sz="1600" b="1" u="sng" dirty="0">
                <a:solidFill>
                  <a:srgbClr val="7BBE56"/>
                </a:solidFill>
                <a:latin typeface="Arial (heading)"/>
              </a:rPr>
              <a:t>Under pressure</a:t>
            </a:r>
            <a:r>
              <a:rPr lang="en-US" altLang="en-US" sz="1600" b="1" dirty="0">
                <a:solidFill>
                  <a:srgbClr val="7BBE56"/>
                </a:solidFill>
                <a:latin typeface="Arial (heading)"/>
              </a:rPr>
              <a:t> </a:t>
            </a:r>
            <a:r>
              <a:rPr lang="en-US" altLang="en-US" sz="1600" b="1" dirty="0">
                <a:latin typeface="Arial (heading)"/>
              </a:rPr>
              <a:t>- too willing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Wingdings" panose="05000000000000000000" pitchFamily="2" charset="2"/>
              <a:buChar char="Ø"/>
            </a:pPr>
            <a:r>
              <a:rPr lang="en-US" altLang="en-US" sz="1600" b="1" u="sng" dirty="0">
                <a:solidFill>
                  <a:srgbClr val="7BBE56"/>
                </a:solidFill>
                <a:latin typeface="Arial (heading)"/>
              </a:rPr>
              <a:t>Fear</a:t>
            </a:r>
            <a:r>
              <a:rPr lang="en-US" altLang="en-US" sz="1600" b="1" dirty="0">
                <a:solidFill>
                  <a:srgbClr val="7BBE56"/>
                </a:solidFill>
                <a:latin typeface="Arial (heading)"/>
              </a:rPr>
              <a:t> </a:t>
            </a:r>
            <a:r>
              <a:rPr lang="en-US" altLang="en-US" sz="1600" b="1" dirty="0">
                <a:latin typeface="Arial (heading)"/>
              </a:rPr>
              <a:t>- loss of stability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C06DD-0A61-F78B-BED2-E46BD0D155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88991" y="6550334"/>
            <a:ext cx="3663239" cy="247651"/>
          </a:xfrm>
        </p:spPr>
        <p:txBody>
          <a:bodyPr vert="horz" lIns="0" tIns="0" rIns="0" bIns="0" rtlCol="0" anchor="t" anchorCtr="0"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</p:spTree>
    <p:extLst>
      <p:ext uri="{BB962C8B-B14F-4D97-AF65-F5344CB8AC3E}">
        <p14:creationId xmlns:p14="http://schemas.microsoft.com/office/powerpoint/2010/main" val="33684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28DC-195E-4A4E-AEBA-5E0D1DB0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221" y="3429000"/>
            <a:ext cx="7778326" cy="3289971"/>
          </a:xfrm>
        </p:spPr>
        <p:txBody>
          <a:bodyPr numCol="2" spcCol="288000">
            <a:normAutofit/>
          </a:bodyPr>
          <a:lstStyle/>
          <a:p>
            <a:r>
              <a:rPr lang="en-US" altLang="en-US" sz="2800" dirty="0">
                <a:latin typeface="Arial (heading)"/>
              </a:rPr>
              <a:t>Gandhi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Mr. Sulu of Star Trek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Princess Diana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Dr. Carter of ER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Tom Cruise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Halle Berry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Magic Johnson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Ron Howard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Michael J. Fox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Tom Brokaw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Mother Teresa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9B09EF-E44B-C40D-92D5-A9157D1910F6}"/>
              </a:ext>
            </a:extLst>
          </p:cNvPr>
          <p:cNvSpPr txBox="1">
            <a:spLocks/>
          </p:cNvSpPr>
          <p:nvPr/>
        </p:nvSpPr>
        <p:spPr>
          <a:xfrm>
            <a:off x="2208731" y="1417448"/>
            <a:ext cx="4941477" cy="6108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/>
              <a:t>S-Styles</a:t>
            </a:r>
          </a:p>
        </p:txBody>
      </p:sp>
    </p:spTree>
    <p:extLst>
      <p:ext uri="{BB962C8B-B14F-4D97-AF65-F5344CB8AC3E}">
        <p14:creationId xmlns:p14="http://schemas.microsoft.com/office/powerpoint/2010/main" val="1977204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Placeholder 52" descr="Carpenter using a pencil to mark a point along a measuring tape on a piece of wood">
            <a:extLst>
              <a:ext uri="{FF2B5EF4-FFF2-40B4-BE49-F238E27FC236}">
                <a16:creationId xmlns:a16="http://schemas.microsoft.com/office/drawing/2014/main" id="{CAC9EF15-08A3-406D-9236-76A5454D5F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1" r="20571"/>
          <a:stretch/>
        </p:blipFill>
        <p:spPr>
          <a:xfrm>
            <a:off x="6096000" y="-45086"/>
            <a:ext cx="6096000" cy="690308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861971"/>
            <a:ext cx="4941477" cy="610863"/>
          </a:xfrm>
        </p:spPr>
        <p:txBody>
          <a:bodyPr/>
          <a:lstStyle/>
          <a:p>
            <a:r>
              <a:rPr lang="en-US" dirty="0"/>
              <a:t>C-Style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0947" y="2213862"/>
            <a:ext cx="4572001" cy="2795232"/>
          </a:xfrm>
        </p:spPr>
        <p:txBody>
          <a:bodyPr/>
          <a:lstStyle/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Precise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Follows rules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Logical, careful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 (heading)"/>
              </a:rPr>
              <a:t>Formal, disciplined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</a:pPr>
            <a:endParaRPr lang="en-US" altLang="en-US" sz="1600" b="1" dirty="0">
              <a:latin typeface="Arial (heading)"/>
            </a:endParaRP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Wingdings" panose="05000000000000000000" pitchFamily="2" charset="2"/>
              <a:buChar char="Ø"/>
            </a:pPr>
            <a:r>
              <a:rPr lang="en-US" altLang="en-US" sz="1600" b="1" u="sng" dirty="0">
                <a:solidFill>
                  <a:srgbClr val="7BBE56"/>
                </a:solidFill>
                <a:latin typeface="Arial (heading)"/>
              </a:rPr>
              <a:t>Under pressure</a:t>
            </a:r>
            <a:r>
              <a:rPr lang="en-US" altLang="en-US" sz="1600" b="1" dirty="0">
                <a:solidFill>
                  <a:srgbClr val="7BBE56"/>
                </a:solidFill>
                <a:latin typeface="Arial (heading)"/>
              </a:rPr>
              <a:t> </a:t>
            </a:r>
            <a:r>
              <a:rPr lang="en-US" altLang="en-US" sz="1600" b="1" dirty="0">
                <a:latin typeface="Arial (heading)"/>
              </a:rPr>
              <a:t>- overly critical</a:t>
            </a:r>
          </a:p>
          <a:p>
            <a:pPr marL="285750" indent="-285750" eaLnBrk="1" hangingPunct="1">
              <a:lnSpc>
                <a:spcPct val="120000"/>
              </a:lnSpc>
              <a:spcBef>
                <a:spcPct val="20000"/>
              </a:spcBef>
              <a:buClr>
                <a:srgbClr val="7BBE56"/>
              </a:buClr>
              <a:buFont typeface="Wingdings" panose="05000000000000000000" pitchFamily="2" charset="2"/>
              <a:buChar char="Ø"/>
            </a:pPr>
            <a:r>
              <a:rPr lang="en-US" altLang="en-US" sz="1600" b="1" u="sng" dirty="0">
                <a:solidFill>
                  <a:srgbClr val="7BBE56"/>
                </a:solidFill>
                <a:latin typeface="Arial (heading)"/>
              </a:rPr>
              <a:t>Fear</a:t>
            </a:r>
            <a:r>
              <a:rPr lang="en-US" altLang="en-US" sz="1600" b="1" dirty="0">
                <a:solidFill>
                  <a:srgbClr val="7BBE56"/>
                </a:solidFill>
                <a:latin typeface="Arial (heading)"/>
              </a:rPr>
              <a:t> </a:t>
            </a:r>
            <a:r>
              <a:rPr lang="en-US" altLang="en-US" sz="1600" b="1" dirty="0">
                <a:latin typeface="Arial (heading)"/>
              </a:rPr>
              <a:t>- criticism of work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C06DD-0A61-F78B-BED2-E46BD0D155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88991" y="6550334"/>
            <a:ext cx="3663239" cy="247651"/>
          </a:xfrm>
        </p:spPr>
        <p:txBody>
          <a:bodyPr vert="horz" lIns="0" tIns="0" rIns="0" bIns="0" rtlCol="0" anchor="t" anchorCtr="0"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</p:spTree>
    <p:extLst>
      <p:ext uri="{BB962C8B-B14F-4D97-AF65-F5344CB8AC3E}">
        <p14:creationId xmlns:p14="http://schemas.microsoft.com/office/powerpoint/2010/main" val="879012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28DC-195E-4A4E-AEBA-5E0D1DB0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221" y="3429000"/>
            <a:ext cx="7778326" cy="3289971"/>
          </a:xfrm>
        </p:spPr>
        <p:txBody>
          <a:bodyPr numCol="2" spcCol="288000">
            <a:normAutofit/>
          </a:bodyPr>
          <a:lstStyle/>
          <a:p>
            <a:r>
              <a:rPr lang="en-US" altLang="en-US" sz="2800" dirty="0">
                <a:latin typeface="Arial (heading)"/>
              </a:rPr>
              <a:t>Spock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Al Gore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Albert Einstein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Johnny Depp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Tiger Woods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Keanu Reeves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Jack Nicklaus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Jimmy Carter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Ted Koppel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Bjorn Borg</a:t>
            </a:r>
            <a:br>
              <a:rPr lang="en-US" altLang="en-US" sz="2800" dirty="0">
                <a:latin typeface="Arial (heading)"/>
              </a:rPr>
            </a:br>
            <a:r>
              <a:rPr lang="en-US" altLang="en-US" sz="2800" dirty="0">
                <a:latin typeface="Arial (heading)"/>
              </a:rPr>
              <a:t>Clint Eastwood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9B09EF-E44B-C40D-92D5-A9157D1910F6}"/>
              </a:ext>
            </a:extLst>
          </p:cNvPr>
          <p:cNvSpPr txBox="1">
            <a:spLocks/>
          </p:cNvSpPr>
          <p:nvPr/>
        </p:nvSpPr>
        <p:spPr>
          <a:xfrm>
            <a:off x="2208731" y="1417448"/>
            <a:ext cx="4941477" cy="6108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/>
              <a:t>C-Styles</a:t>
            </a:r>
          </a:p>
        </p:txBody>
      </p:sp>
    </p:spTree>
    <p:extLst>
      <p:ext uri="{BB962C8B-B14F-4D97-AF65-F5344CB8AC3E}">
        <p14:creationId xmlns:p14="http://schemas.microsoft.com/office/powerpoint/2010/main" val="3466947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FF8C41-63A3-53B4-11B5-85E5D961F1D7}"/>
              </a:ext>
            </a:extLst>
          </p:cNvPr>
          <p:cNvSpPr/>
          <p:nvPr/>
        </p:nvSpPr>
        <p:spPr>
          <a:xfrm>
            <a:off x="7137365" y="2597303"/>
            <a:ext cx="4368836" cy="1178856"/>
          </a:xfrm>
          <a:prstGeom prst="rect">
            <a:avLst/>
          </a:prstGeom>
          <a:solidFill>
            <a:schemeClr val="bg2">
              <a:lumMod val="1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Identifying </a:t>
            </a:r>
            <a:br>
              <a:rPr lang="en-US" dirty="0"/>
            </a:br>
            <a:r>
              <a:rPr lang="en-US" dirty="0"/>
              <a:t>Different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379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974878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Identifying </a:t>
            </a:r>
            <a:r>
              <a:rPr lang="en-US" dirty="0" err="1"/>
              <a:t>Behavioural</a:t>
            </a:r>
            <a:r>
              <a:rPr lang="en-US" dirty="0"/>
              <a:t>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17" name="Picture 16" descr="A diagram of a diagram&#10;&#10;Description automatically generated">
            <a:extLst>
              <a:ext uri="{FF2B5EF4-FFF2-40B4-BE49-F238E27FC236}">
                <a16:creationId xmlns:a16="http://schemas.microsoft.com/office/drawing/2014/main" id="{284EF8E0-2335-CC24-0DE8-1A724C278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49" y="1764839"/>
            <a:ext cx="4876085" cy="487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23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974878" cy="610863"/>
          </a:xfrm>
        </p:spPr>
        <p:txBody>
          <a:bodyPr>
            <a:normAutofit/>
          </a:bodyPr>
          <a:lstStyle/>
          <a:p>
            <a:r>
              <a:rPr lang="en-US" dirty="0"/>
              <a:t>Preferred environment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4" name="Picture 3" descr="A diagram of a business&#10;&#10;Description automatically generated">
            <a:extLst>
              <a:ext uri="{FF2B5EF4-FFF2-40B4-BE49-F238E27FC236}">
                <a16:creationId xmlns:a16="http://schemas.microsoft.com/office/drawing/2014/main" id="{A3E348C6-7124-B2C3-B928-14119192A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784" y="1535253"/>
            <a:ext cx="5079953" cy="507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48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974878" cy="610863"/>
          </a:xfrm>
        </p:spPr>
        <p:txBody>
          <a:bodyPr>
            <a:normAutofit/>
          </a:bodyPr>
          <a:lstStyle/>
          <a:p>
            <a:r>
              <a:rPr lang="en-US" dirty="0"/>
              <a:t>Doing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8" name="Picture 7" descr="A diagram of a circle with colorful text boxes&#10;&#10;Description automatically generated">
            <a:extLst>
              <a:ext uri="{FF2B5EF4-FFF2-40B4-BE49-F238E27FC236}">
                <a16:creationId xmlns:a16="http://schemas.microsoft.com/office/drawing/2014/main" id="{2895A947-5F7D-8420-0653-04FCD8AE2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745" y="1487250"/>
            <a:ext cx="6639163" cy="449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32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974878" cy="610863"/>
          </a:xfrm>
        </p:spPr>
        <p:txBody>
          <a:bodyPr>
            <a:normAutofit/>
          </a:bodyPr>
          <a:lstStyle/>
          <a:p>
            <a:r>
              <a:rPr lang="en-US" dirty="0"/>
              <a:t>Questions the Styles Ask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5" name="Picture 4" descr="A colorful squares with black text&#10;&#10;Description automatically generated">
            <a:extLst>
              <a:ext uri="{FF2B5EF4-FFF2-40B4-BE49-F238E27FC236}">
                <a16:creationId xmlns:a16="http://schemas.microsoft.com/office/drawing/2014/main" id="{7665ED41-CA11-86CD-5DAB-1EFE12C1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464" y="1749967"/>
            <a:ext cx="4592808" cy="459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41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373678-ABFA-C9DE-2EF5-D22742EF012E}"/>
              </a:ext>
            </a:extLst>
          </p:cNvPr>
          <p:cNvSpPr/>
          <p:nvPr/>
        </p:nvSpPr>
        <p:spPr>
          <a:xfrm>
            <a:off x="6858000" y="2597303"/>
            <a:ext cx="5220841" cy="1178856"/>
          </a:xfrm>
          <a:prstGeom prst="rect">
            <a:avLst/>
          </a:prstGeom>
          <a:solidFill>
            <a:schemeClr val="bg2">
              <a:lumMod val="1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4580" y="3045437"/>
            <a:ext cx="5164261" cy="610863"/>
          </a:xfrm>
        </p:spPr>
        <p:txBody>
          <a:bodyPr>
            <a:normAutofit/>
          </a:bodyPr>
          <a:lstStyle/>
          <a:p>
            <a:r>
              <a:rPr lang="en-US" dirty="0"/>
              <a:t>Leadership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387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and the Styles</a:t>
            </a:r>
          </a:p>
        </p:txBody>
      </p:sp>
      <p:pic>
        <p:nvPicPr>
          <p:cNvPr id="40" name="Picture 39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4FF92200-0DC6-8AE0-AD33-F425802A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23" y="1840094"/>
            <a:ext cx="4441673" cy="4555735"/>
          </a:xfrm>
          <a:prstGeom prst="rect">
            <a:avLst/>
          </a:prstGeom>
        </p:spPr>
      </p:pic>
      <p:sp>
        <p:nvSpPr>
          <p:cNvPr id="42" name="Rectangle 57">
            <a:extLst>
              <a:ext uri="{FF2B5EF4-FFF2-40B4-BE49-F238E27FC236}">
                <a16:creationId xmlns:a16="http://schemas.microsoft.com/office/drawing/2014/main" id="{DE141054-63FF-F23E-589D-858948CBD7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00159" y="2587961"/>
            <a:ext cx="3060000" cy="264752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Authority based on fear, power and distance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Comfortable with crisis situations and changes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“Things” leader: looks for results, the big picture, may see people as any other resource</a:t>
            </a:r>
          </a:p>
        </p:txBody>
      </p:sp>
    </p:spTree>
    <p:extLst>
      <p:ext uri="{BB962C8B-B14F-4D97-AF65-F5344CB8AC3E}">
        <p14:creationId xmlns:p14="http://schemas.microsoft.com/office/powerpoint/2010/main" val="853056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and the Styles</a:t>
            </a:r>
          </a:p>
        </p:txBody>
      </p:sp>
      <p:pic>
        <p:nvPicPr>
          <p:cNvPr id="40" name="Picture 39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4FF92200-0DC6-8AE0-AD33-F425802A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23" y="1840094"/>
            <a:ext cx="4441673" cy="4555735"/>
          </a:xfrm>
          <a:prstGeom prst="rect">
            <a:avLst/>
          </a:prstGeom>
        </p:spPr>
      </p:pic>
      <p:sp>
        <p:nvSpPr>
          <p:cNvPr id="42" name="Rectangle 57">
            <a:extLst>
              <a:ext uri="{FF2B5EF4-FFF2-40B4-BE49-F238E27FC236}">
                <a16:creationId xmlns:a16="http://schemas.microsoft.com/office/drawing/2014/main" id="{DE141054-63FF-F23E-589D-858948CBD7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12316" y="2547979"/>
            <a:ext cx="3355595" cy="2893742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Authority based on charisma,</a:t>
            </a:r>
            <a:br>
              <a:rPr lang="en-US" altLang="en-US" sz="1600" dirty="0">
                <a:solidFill>
                  <a:schemeClr val="bg1"/>
                </a:solidFill>
                <a:latin typeface="+mj-lt"/>
              </a:rPr>
            </a:b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motivation and good atmosphere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Comfortable creating a positive atmosphere in new and evolving </a:t>
            </a:r>
            <a:r>
              <a:rPr lang="en-US" altLang="en-US" sz="1600" dirty="0" err="1">
                <a:solidFill>
                  <a:schemeClr val="bg1"/>
                </a:solidFill>
                <a:latin typeface="+mj-lt"/>
              </a:rPr>
              <a:t>organisations</a:t>
            </a:r>
            <a:endParaRPr lang="en-US" altLang="en-US" sz="1600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“People” leader:  wants and needs a lot of contact with people</a:t>
            </a:r>
          </a:p>
        </p:txBody>
      </p:sp>
    </p:spTree>
    <p:extLst>
      <p:ext uri="{BB962C8B-B14F-4D97-AF65-F5344CB8AC3E}">
        <p14:creationId xmlns:p14="http://schemas.microsoft.com/office/powerpoint/2010/main" val="1071050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and the Styles</a:t>
            </a:r>
          </a:p>
        </p:txBody>
      </p:sp>
      <p:pic>
        <p:nvPicPr>
          <p:cNvPr id="40" name="Picture 39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4FF92200-0DC6-8AE0-AD33-F425802A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23" y="1840094"/>
            <a:ext cx="4441673" cy="4555735"/>
          </a:xfrm>
          <a:prstGeom prst="rect">
            <a:avLst/>
          </a:prstGeom>
        </p:spPr>
      </p:pic>
      <p:sp>
        <p:nvSpPr>
          <p:cNvPr id="42" name="Rectangle 57">
            <a:extLst>
              <a:ext uri="{FF2B5EF4-FFF2-40B4-BE49-F238E27FC236}">
                <a16:creationId xmlns:a16="http://schemas.microsoft.com/office/drawing/2014/main" id="{DE141054-63FF-F23E-589D-858948CBD7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12316" y="2547979"/>
            <a:ext cx="3355595" cy="2893742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Authority based on experience, expertise and bureaucratic status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Comfortable maintaining routines, stable and service- orientated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“Small teams” leader: participative approach to leadership</a:t>
            </a:r>
          </a:p>
        </p:txBody>
      </p:sp>
    </p:spTree>
    <p:extLst>
      <p:ext uri="{BB962C8B-B14F-4D97-AF65-F5344CB8AC3E}">
        <p14:creationId xmlns:p14="http://schemas.microsoft.com/office/powerpoint/2010/main" val="299206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and the Styles</a:t>
            </a:r>
          </a:p>
        </p:txBody>
      </p:sp>
      <p:pic>
        <p:nvPicPr>
          <p:cNvPr id="40" name="Picture 39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4FF92200-0DC6-8AE0-AD33-F425802A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23" y="1840094"/>
            <a:ext cx="4441673" cy="4555735"/>
          </a:xfrm>
          <a:prstGeom prst="rect">
            <a:avLst/>
          </a:prstGeom>
        </p:spPr>
      </p:pic>
      <p:sp>
        <p:nvSpPr>
          <p:cNvPr id="42" name="Rectangle 57">
            <a:extLst>
              <a:ext uri="{FF2B5EF4-FFF2-40B4-BE49-F238E27FC236}">
                <a16:creationId xmlns:a16="http://schemas.microsoft.com/office/drawing/2014/main" id="{DE141054-63FF-F23E-589D-858948CBD7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65612" y="2794200"/>
            <a:ext cx="3129093" cy="264752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Authority based on rules, standards, and distance from people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 err="1">
                <a:solidFill>
                  <a:schemeClr val="bg1"/>
                </a:solidFill>
                <a:latin typeface="+mj-lt"/>
              </a:rPr>
              <a:t>Emphasises</a:t>
            </a: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 rules and quality focus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“Things” leader:  interested in facts, details and analyses</a:t>
            </a:r>
          </a:p>
        </p:txBody>
      </p:sp>
    </p:spTree>
    <p:extLst>
      <p:ext uri="{BB962C8B-B14F-4D97-AF65-F5344CB8AC3E}">
        <p14:creationId xmlns:p14="http://schemas.microsoft.com/office/powerpoint/2010/main" val="3598957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-135467" y="-76200"/>
            <a:ext cx="12327465" cy="69342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959268-DD80-D12B-7DAF-1983212145A6}"/>
              </a:ext>
            </a:extLst>
          </p:cNvPr>
          <p:cNvSpPr/>
          <p:nvPr/>
        </p:nvSpPr>
        <p:spPr>
          <a:xfrm>
            <a:off x="7137365" y="2597303"/>
            <a:ext cx="4568860" cy="1178856"/>
          </a:xfrm>
          <a:prstGeom prst="rect">
            <a:avLst/>
          </a:prstGeom>
          <a:solidFill>
            <a:schemeClr val="bg2">
              <a:lumMod val="1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Making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135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9245379" cy="610863"/>
          </a:xfrm>
        </p:spPr>
        <p:txBody>
          <a:bodyPr>
            <a:normAutofit/>
          </a:bodyPr>
          <a:lstStyle/>
          <a:p>
            <a:r>
              <a:rPr lang="en-US" dirty="0"/>
              <a:t>Decision Making and the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16" name="Picture 15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CF1DB55D-1682-1598-8792-2620275AD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94" y="2225662"/>
            <a:ext cx="4274908" cy="4384687"/>
          </a:xfrm>
          <a:prstGeom prst="rect">
            <a:avLst/>
          </a:prstGeom>
        </p:spPr>
      </p:pic>
      <p:sp>
        <p:nvSpPr>
          <p:cNvPr id="17" name="Rectangle 57">
            <a:extLst>
              <a:ext uri="{FF2B5EF4-FFF2-40B4-BE49-F238E27FC236}">
                <a16:creationId xmlns:a16="http://schemas.microsoft.com/office/drawing/2014/main" id="{DAF14447-C54A-B08A-2AE2-C37F99FDEC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50500" y="3108122"/>
            <a:ext cx="3058983" cy="264752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Wants to make quick decisions independently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Comfortable with difficult decisions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Keeps the big picture in mind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May exceed authority level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May forget people aspects</a:t>
            </a:r>
          </a:p>
        </p:txBody>
      </p:sp>
    </p:spTree>
    <p:extLst>
      <p:ext uri="{BB962C8B-B14F-4D97-AF65-F5344CB8AC3E}">
        <p14:creationId xmlns:p14="http://schemas.microsoft.com/office/powerpoint/2010/main" val="303161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9245379" cy="610863"/>
          </a:xfrm>
        </p:spPr>
        <p:txBody>
          <a:bodyPr>
            <a:normAutofit/>
          </a:bodyPr>
          <a:lstStyle/>
          <a:p>
            <a:r>
              <a:rPr lang="en-US" dirty="0"/>
              <a:t>Decision Making and the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16" name="Picture 15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CF1DB55D-1682-1598-8792-2620275AD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94" y="2225662"/>
            <a:ext cx="4274908" cy="4384687"/>
          </a:xfrm>
          <a:prstGeom prst="rect">
            <a:avLst/>
          </a:prstGeom>
        </p:spPr>
      </p:pic>
      <p:sp>
        <p:nvSpPr>
          <p:cNvPr id="17" name="Rectangle 57">
            <a:extLst>
              <a:ext uri="{FF2B5EF4-FFF2-40B4-BE49-F238E27FC236}">
                <a16:creationId xmlns:a16="http://schemas.microsoft.com/office/drawing/2014/main" id="{DAF14447-C54A-B08A-2AE2-C37F99FDEC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51456" y="2971134"/>
            <a:ext cx="3058983" cy="2893742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Relatively fast decision maker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Looks for a </a:t>
            </a:r>
            <a:r>
              <a:rPr lang="en-US" altLang="en-US" sz="1600" dirty="0" err="1">
                <a:solidFill>
                  <a:schemeClr val="bg1"/>
                </a:solidFill>
                <a:latin typeface="+mj-lt"/>
              </a:rPr>
              <a:t>favourable</a:t>
            </a: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 solution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Does not need a lot of supporting information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May overlook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Optimistic about the outcomes</a:t>
            </a:r>
          </a:p>
        </p:txBody>
      </p:sp>
    </p:spTree>
    <p:extLst>
      <p:ext uri="{BB962C8B-B14F-4D97-AF65-F5344CB8AC3E}">
        <p14:creationId xmlns:p14="http://schemas.microsoft.com/office/powerpoint/2010/main" val="1172968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9245379" cy="610863"/>
          </a:xfrm>
        </p:spPr>
        <p:txBody>
          <a:bodyPr>
            <a:normAutofit/>
          </a:bodyPr>
          <a:lstStyle/>
          <a:p>
            <a:r>
              <a:rPr lang="en-US" dirty="0"/>
              <a:t>Decision Making and the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16" name="Picture 15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CF1DB55D-1682-1598-8792-2620275AD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94" y="2225662"/>
            <a:ext cx="4274908" cy="4384687"/>
          </a:xfrm>
          <a:prstGeom prst="rect">
            <a:avLst/>
          </a:prstGeom>
        </p:spPr>
      </p:pic>
      <p:sp>
        <p:nvSpPr>
          <p:cNvPr id="17" name="Rectangle 57">
            <a:extLst>
              <a:ext uri="{FF2B5EF4-FFF2-40B4-BE49-F238E27FC236}">
                <a16:creationId xmlns:a16="http://schemas.microsoft.com/office/drawing/2014/main" id="{DAF14447-C54A-B08A-2AE2-C37F99FDEC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51456" y="2971134"/>
            <a:ext cx="3058983" cy="2893742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Approaches decision making cautiously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Thinks about previous similar decisions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Double-checks before making decisions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Prefers support when making decisions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Is cautious in new situations</a:t>
            </a:r>
          </a:p>
        </p:txBody>
      </p:sp>
    </p:spTree>
    <p:extLst>
      <p:ext uri="{BB962C8B-B14F-4D97-AF65-F5344CB8AC3E}">
        <p14:creationId xmlns:p14="http://schemas.microsoft.com/office/powerpoint/2010/main" val="168350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9245379" cy="610863"/>
          </a:xfrm>
        </p:spPr>
        <p:txBody>
          <a:bodyPr>
            <a:normAutofit/>
          </a:bodyPr>
          <a:lstStyle/>
          <a:p>
            <a:r>
              <a:rPr lang="en-US" dirty="0"/>
              <a:t>Decision Making and the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16" name="Picture 15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CF1DB55D-1682-1598-8792-2620275AD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94" y="2225662"/>
            <a:ext cx="4274908" cy="4384687"/>
          </a:xfrm>
          <a:prstGeom prst="rect">
            <a:avLst/>
          </a:prstGeom>
        </p:spPr>
      </p:pic>
      <p:sp>
        <p:nvSpPr>
          <p:cNvPr id="17" name="Rectangle 57">
            <a:extLst>
              <a:ext uri="{FF2B5EF4-FFF2-40B4-BE49-F238E27FC236}">
                <a16:creationId xmlns:a16="http://schemas.microsoft.com/office/drawing/2014/main" id="{DAF14447-C54A-B08A-2AE2-C37F99FDEC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51456" y="2838974"/>
            <a:ext cx="3058983" cy="3139963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May not make the final decision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Concentrates on facts and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Needs a lot of supporting information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Able to consider a large amount of information when making a decision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chemeClr val="bg1"/>
                </a:solidFill>
                <a:latin typeface="+mj-lt"/>
              </a:rPr>
              <a:t>May forget the BIG Picture</a:t>
            </a:r>
          </a:p>
        </p:txBody>
      </p:sp>
    </p:spTree>
    <p:extLst>
      <p:ext uri="{BB962C8B-B14F-4D97-AF65-F5344CB8AC3E}">
        <p14:creationId xmlns:p14="http://schemas.microsoft.com/office/powerpoint/2010/main" val="25829159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9BA3E3-E4B9-64A3-567D-BDF7E1CDEBA6}"/>
              </a:ext>
            </a:extLst>
          </p:cNvPr>
          <p:cNvSpPr/>
          <p:nvPr/>
        </p:nvSpPr>
        <p:spPr>
          <a:xfrm>
            <a:off x="7137365" y="2597303"/>
            <a:ext cx="4168810" cy="1178856"/>
          </a:xfrm>
          <a:prstGeom prst="rect">
            <a:avLst/>
          </a:prstGeom>
          <a:solidFill>
            <a:schemeClr val="bg2">
              <a:lumMod val="1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Motivating the Different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3B148E4-9DCF-215A-7B99-3A164DF06B95}"/>
              </a:ext>
            </a:extLst>
          </p:cNvPr>
          <p:cNvSpPr txBox="1"/>
          <p:nvPr/>
        </p:nvSpPr>
        <p:spPr>
          <a:xfrm>
            <a:off x="0" y="6858000"/>
            <a:ext cx="121919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>
                <a:hlinkClick r:id="rId4" tooltip="https://unexplicamx.com/la-gestion-de-los-recursos-humanos-y-su-importancia-en-el-crecimiento-de-las-empresas/"/>
              </a:rPr>
              <a:t>This Photo</a:t>
            </a:r>
            <a:r>
              <a:rPr lang="en-NZ" sz="900"/>
              <a:t> by Unknown Author is licensed under </a:t>
            </a:r>
            <a:r>
              <a:rPr lang="en-NZ" sz="900">
                <a:hlinkClick r:id="rId5" tooltip="https://creativecommons.org/licenses/by-nd/3.0/"/>
              </a:rPr>
              <a:t>CC BY-ND</a:t>
            </a:r>
            <a:endParaRPr lang="en-NZ" sz="900"/>
          </a:p>
        </p:txBody>
      </p:sp>
    </p:spTree>
    <p:extLst>
      <p:ext uri="{BB962C8B-B14F-4D97-AF65-F5344CB8AC3E}">
        <p14:creationId xmlns:p14="http://schemas.microsoft.com/office/powerpoint/2010/main" val="2105465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9740329" cy="610863"/>
          </a:xfrm>
        </p:spPr>
        <p:txBody>
          <a:bodyPr>
            <a:normAutofit/>
          </a:bodyPr>
          <a:lstStyle/>
          <a:p>
            <a:r>
              <a:rPr lang="en-US" dirty="0"/>
              <a:t>Motivating the Different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594163" y="6610349"/>
            <a:ext cx="2597837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6" name="Picture 5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B1756B76-D673-63BE-B09A-39D0B4286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94" y="1866892"/>
            <a:ext cx="4274908" cy="4384687"/>
          </a:xfrm>
          <a:prstGeom prst="rect">
            <a:avLst/>
          </a:prstGeom>
        </p:spPr>
      </p:pic>
      <p:sp>
        <p:nvSpPr>
          <p:cNvPr id="7" name="Rectangle 57">
            <a:extLst>
              <a:ext uri="{FF2B5EF4-FFF2-40B4-BE49-F238E27FC236}">
                <a16:creationId xmlns:a16="http://schemas.microsoft.com/office/drawing/2014/main" id="{B8811A80-4E85-AB4C-D2CD-1B726AA99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8256" y="2673919"/>
            <a:ext cx="305898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400" b="1" dirty="0">
              <a:solidFill>
                <a:schemeClr val="bg1"/>
              </a:solidFill>
              <a:latin typeface="+mj-lt"/>
            </a:endParaRPr>
          </a:p>
          <a:p>
            <a:r>
              <a:rPr lang="en-US" altLang="en-US" sz="1400" b="1" dirty="0">
                <a:solidFill>
                  <a:schemeClr val="bg1"/>
                </a:solidFill>
                <a:latin typeface="+mj-lt"/>
              </a:rPr>
              <a:t>Do: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Give immediate feedback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Concentrate on the subject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Maintain result orientation</a:t>
            </a:r>
          </a:p>
          <a:p>
            <a:pPr marL="0" indent="0" eaLnBrk="1" hangingPunct="1">
              <a:buClr>
                <a:srgbClr val="7BBE56"/>
              </a:buClr>
            </a:pPr>
            <a:endParaRPr lang="en-US" altLang="en-US" sz="1400" b="1" dirty="0">
              <a:solidFill>
                <a:schemeClr val="bg1"/>
              </a:solidFill>
              <a:latin typeface="+mj-lt"/>
            </a:endParaRPr>
          </a:p>
          <a:p>
            <a:pPr marL="0" indent="0" eaLnBrk="1" hangingPunct="1">
              <a:buClr>
                <a:srgbClr val="7BBE56"/>
              </a:buClr>
            </a:pPr>
            <a:r>
              <a:rPr lang="en-US" altLang="en-US" sz="1400" b="1" dirty="0">
                <a:solidFill>
                  <a:schemeClr val="bg1"/>
                </a:solidFill>
                <a:latin typeface="+mj-lt"/>
              </a:rPr>
              <a:t>Don’t: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Frustrate their desire to start action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Restrict their power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Spend time on non-essentials</a:t>
            </a:r>
          </a:p>
        </p:txBody>
      </p:sp>
      <p:pic>
        <p:nvPicPr>
          <p:cNvPr id="8" name="Picture 7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523683DF-E033-04FF-6334-370DCF298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63" y="1866892"/>
            <a:ext cx="4274908" cy="4384687"/>
          </a:xfrm>
          <a:prstGeom prst="rect">
            <a:avLst/>
          </a:prstGeom>
        </p:spPr>
      </p:pic>
      <p:sp>
        <p:nvSpPr>
          <p:cNvPr id="9" name="Rectangle 57">
            <a:extLst>
              <a:ext uri="{FF2B5EF4-FFF2-40B4-BE49-F238E27FC236}">
                <a16:creationId xmlns:a16="http://schemas.microsoft.com/office/drawing/2014/main" id="{2AC04DCB-3A21-C51D-C224-4285139221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43525" y="2658882"/>
            <a:ext cx="305898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I-style:</a:t>
            </a:r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endParaRPr lang="en-US" altLang="en-US" sz="1400" b="1" dirty="0">
              <a:solidFill>
                <a:schemeClr val="bg1"/>
              </a:solidFill>
              <a:latin typeface="+mj-lt"/>
            </a:endParaRPr>
          </a:p>
          <a:p>
            <a:r>
              <a:rPr lang="en-US" altLang="en-US" sz="1400" b="1" dirty="0">
                <a:solidFill>
                  <a:schemeClr val="bg1"/>
                </a:solidFill>
                <a:latin typeface="+mj-lt"/>
              </a:rPr>
              <a:t>Do: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responsive and listen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Give assurance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optimistic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with them all the time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endParaRPr lang="en-US" altLang="en-US" sz="1400" dirty="0">
              <a:solidFill>
                <a:schemeClr val="bg1"/>
              </a:solidFill>
              <a:latin typeface="+mj-lt"/>
            </a:endParaRPr>
          </a:p>
          <a:p>
            <a:pPr marL="0" indent="0" eaLnBrk="1" hangingPunct="1">
              <a:buClr>
                <a:srgbClr val="7BBE56"/>
              </a:buClr>
            </a:pPr>
            <a:r>
              <a:rPr lang="en-US" altLang="en-US" sz="1400" b="1" dirty="0">
                <a:solidFill>
                  <a:schemeClr val="bg1"/>
                </a:solidFill>
                <a:latin typeface="+mj-lt"/>
              </a:rPr>
              <a:t>Don’t: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Set unnecessary restrictions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Put down their enthusiasm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React negatively</a:t>
            </a:r>
          </a:p>
        </p:txBody>
      </p:sp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9740329" cy="610863"/>
          </a:xfrm>
        </p:spPr>
        <p:txBody>
          <a:bodyPr>
            <a:normAutofit/>
          </a:bodyPr>
          <a:lstStyle/>
          <a:p>
            <a:r>
              <a:rPr lang="en-US" dirty="0"/>
              <a:t>Motivating the Different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594163" y="6610349"/>
            <a:ext cx="2597837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6" name="Picture 5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B1756B76-D673-63BE-B09A-39D0B4286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94" y="1866892"/>
            <a:ext cx="4274908" cy="4384687"/>
          </a:xfrm>
          <a:prstGeom prst="rect">
            <a:avLst/>
          </a:prstGeom>
        </p:spPr>
      </p:pic>
      <p:sp>
        <p:nvSpPr>
          <p:cNvPr id="7" name="Rectangle 57">
            <a:extLst>
              <a:ext uri="{FF2B5EF4-FFF2-40B4-BE49-F238E27FC236}">
                <a16:creationId xmlns:a16="http://schemas.microsoft.com/office/drawing/2014/main" id="{B8811A80-4E85-AB4C-D2CD-1B726AA99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8256" y="2673919"/>
            <a:ext cx="305898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400" b="1" dirty="0">
              <a:solidFill>
                <a:schemeClr val="bg1"/>
              </a:solidFill>
              <a:latin typeface="+mj-lt"/>
            </a:endParaRPr>
          </a:p>
          <a:p>
            <a:r>
              <a:rPr lang="en-US" altLang="en-US" sz="1400" b="1" dirty="0">
                <a:solidFill>
                  <a:schemeClr val="bg1"/>
                </a:solidFill>
                <a:latin typeface="+mj-lt"/>
              </a:rPr>
              <a:t>Do: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Give </a:t>
            </a:r>
            <a:r>
              <a:rPr lang="en-US" altLang="en-US" sz="1400" dirty="0" err="1">
                <a:solidFill>
                  <a:schemeClr val="bg1"/>
                </a:solidFill>
                <a:latin typeface="+mj-lt"/>
              </a:rPr>
              <a:t>organised</a:t>
            </a: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 feedback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Provide supporting material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Let them finish their work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Maintain continuity</a:t>
            </a:r>
          </a:p>
          <a:p>
            <a:pPr marL="0" indent="0" eaLnBrk="1" hangingPunct="1">
              <a:buClr>
                <a:srgbClr val="7BBE56"/>
              </a:buClr>
            </a:pPr>
            <a:endParaRPr lang="en-US" altLang="en-US" sz="1400" b="1" dirty="0">
              <a:solidFill>
                <a:schemeClr val="bg1"/>
              </a:solidFill>
              <a:latin typeface="+mj-lt"/>
            </a:endParaRPr>
          </a:p>
          <a:p>
            <a:pPr marL="0" indent="0" eaLnBrk="1" hangingPunct="1">
              <a:buClr>
                <a:srgbClr val="7BBE56"/>
              </a:buClr>
            </a:pPr>
            <a:r>
              <a:rPr lang="en-US" altLang="en-US" sz="1400" b="1" dirty="0">
                <a:solidFill>
                  <a:schemeClr val="bg1"/>
                </a:solidFill>
                <a:latin typeface="+mj-lt"/>
              </a:rPr>
              <a:t>Don’t: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restless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Make sudden changes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Work against what was agreed</a:t>
            </a:r>
          </a:p>
        </p:txBody>
      </p:sp>
      <p:pic>
        <p:nvPicPr>
          <p:cNvPr id="8" name="Picture 7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523683DF-E033-04FF-6334-370DCF298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63" y="1866892"/>
            <a:ext cx="4274908" cy="4384687"/>
          </a:xfrm>
          <a:prstGeom prst="rect">
            <a:avLst/>
          </a:prstGeom>
        </p:spPr>
      </p:pic>
      <p:sp>
        <p:nvSpPr>
          <p:cNvPr id="9" name="Rectangle 57">
            <a:extLst>
              <a:ext uri="{FF2B5EF4-FFF2-40B4-BE49-F238E27FC236}">
                <a16:creationId xmlns:a16="http://schemas.microsoft.com/office/drawing/2014/main" id="{2AC04DCB-3A21-C51D-C224-4285139221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43525" y="2658882"/>
            <a:ext cx="3058983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7BBE56"/>
                </a:solidFill>
                <a:latin typeface="+mj-lt"/>
              </a:rPr>
              <a:t>C-style:</a:t>
            </a:r>
            <a:endParaRPr lang="en-US" altLang="en-US" sz="1800" b="1" dirty="0">
              <a:solidFill>
                <a:schemeClr val="bg1"/>
              </a:solidFill>
              <a:latin typeface="+mj-lt"/>
            </a:endParaRPr>
          </a:p>
          <a:p>
            <a:endParaRPr lang="en-US" altLang="en-US" sz="1400" b="1" dirty="0">
              <a:solidFill>
                <a:schemeClr val="bg1"/>
              </a:solidFill>
              <a:latin typeface="+mj-lt"/>
            </a:endParaRPr>
          </a:p>
          <a:p>
            <a:r>
              <a:rPr lang="en-US" altLang="en-US" sz="1400" b="1" dirty="0">
                <a:solidFill>
                  <a:schemeClr val="bg1"/>
                </a:solidFill>
                <a:latin typeface="+mj-lt"/>
              </a:rPr>
              <a:t>Do: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Give detailed information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open to questions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Give time to think and prepare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endParaRPr lang="en-US" altLang="en-US" sz="1400" dirty="0">
              <a:solidFill>
                <a:schemeClr val="bg1"/>
              </a:solidFill>
              <a:latin typeface="+mj-lt"/>
            </a:endParaRPr>
          </a:p>
          <a:p>
            <a:pPr marL="0" indent="0" eaLnBrk="1" hangingPunct="1">
              <a:buClr>
                <a:srgbClr val="7BBE56"/>
              </a:buClr>
            </a:pPr>
            <a:r>
              <a:rPr lang="en-US" altLang="en-US" sz="1400" b="1" dirty="0">
                <a:solidFill>
                  <a:schemeClr val="bg1"/>
                </a:solidFill>
                <a:latin typeface="+mj-lt"/>
              </a:rPr>
              <a:t>Don’t: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 information to yourself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Pressure for immediate answers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Force them to use power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endParaRPr lang="en-US" altLang="en-US" sz="1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57576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E189953-F1AA-8844-6F44-6E2D9C081B61}"/>
              </a:ext>
            </a:extLst>
          </p:cNvPr>
          <p:cNvSpPr/>
          <p:nvPr/>
        </p:nvSpPr>
        <p:spPr>
          <a:xfrm>
            <a:off x="6887361" y="2533475"/>
            <a:ext cx="5248059" cy="1178856"/>
          </a:xfrm>
          <a:prstGeom prst="rect">
            <a:avLst/>
          </a:prstGeom>
          <a:solidFill>
            <a:schemeClr val="bg2">
              <a:lumMod val="1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Adjusting Our Communication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354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B971A4-3C59-B3B8-0C3A-D83FDEB608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414F043-8F29-2C43-0867-009EF3465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9" y="1196196"/>
            <a:ext cx="2374796" cy="610863"/>
          </a:xfrm>
        </p:spPr>
        <p:txBody>
          <a:bodyPr>
            <a:noAutofit/>
          </a:bodyPr>
          <a:lstStyle/>
          <a:p>
            <a:r>
              <a:rPr lang="en-US" sz="2000" dirty="0"/>
              <a:t>How the D-style communicates:</a:t>
            </a:r>
          </a:p>
        </p:txBody>
      </p:sp>
      <p:pic>
        <p:nvPicPr>
          <p:cNvPr id="25" name="Picture 2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F1B3F1BA-4764-0A28-5203-8EE7D99CA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89" y="2332141"/>
            <a:ext cx="2911708" cy="2986480"/>
          </a:xfrm>
          <a:prstGeom prst="rect">
            <a:avLst/>
          </a:prstGeom>
        </p:spPr>
      </p:pic>
      <p:sp>
        <p:nvSpPr>
          <p:cNvPr id="26" name="Rectangle 57">
            <a:extLst>
              <a:ext uri="{FF2B5EF4-FFF2-40B4-BE49-F238E27FC236}">
                <a16:creationId xmlns:a16="http://schemas.microsoft.com/office/drawing/2014/main" id="{8E84ED06-C305-2776-4AE2-2AFA2019D7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0187" y="2878421"/>
            <a:ext cx="2138170" cy="17934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Direct, even blunt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Dominates the communication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In one direction: from them to others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Focuses on results; little small talk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Impatient listener; may not listen at all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Communicates own views and opinions as facts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85A9BC26-1A9D-FDF0-3FC7-05E4B8969768}"/>
              </a:ext>
            </a:extLst>
          </p:cNvPr>
          <p:cNvSpPr txBox="1">
            <a:spLocks/>
          </p:cNvSpPr>
          <p:nvPr/>
        </p:nvSpPr>
        <p:spPr>
          <a:xfrm>
            <a:off x="4545094" y="1196196"/>
            <a:ext cx="2579958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Remember when communicating with a D-style:</a:t>
            </a:r>
          </a:p>
        </p:txBody>
      </p:sp>
      <p:pic>
        <p:nvPicPr>
          <p:cNvPr id="28" name="Picture 27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2FD3FBCC-2E88-A884-FCDE-2575EF283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94" y="2323751"/>
            <a:ext cx="2911709" cy="2986482"/>
          </a:xfrm>
          <a:prstGeom prst="rect">
            <a:avLst/>
          </a:prstGeom>
        </p:spPr>
      </p:pic>
      <p:sp>
        <p:nvSpPr>
          <p:cNvPr id="29" name="Rectangle 57">
            <a:extLst>
              <a:ext uri="{FF2B5EF4-FFF2-40B4-BE49-F238E27FC236}">
                <a16:creationId xmlns:a16="http://schemas.microsoft.com/office/drawing/2014/main" id="{1191739C-5FF4-E5F0-E664-6B0260D272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42449" y="2851022"/>
            <a:ext cx="2116997" cy="17934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direct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Provide alternatives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Ensure they win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Disagree only on facts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Enjoy the battle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 not be emotional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 not dominate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Act quickly; they decide fast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 not “walk over” them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endParaRPr lang="en-US" altLang="en-US" sz="9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" name="Picture 29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9B40769D-0DAB-CA4B-9943-75A84C51A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500" y="2332141"/>
            <a:ext cx="2911709" cy="2986482"/>
          </a:xfrm>
          <a:prstGeom prst="rect">
            <a:avLst/>
          </a:prstGeom>
        </p:spPr>
      </p:pic>
      <p:sp>
        <p:nvSpPr>
          <p:cNvPr id="31" name="Rectangle 57">
            <a:extLst>
              <a:ext uri="{FF2B5EF4-FFF2-40B4-BE49-F238E27FC236}">
                <a16:creationId xmlns:a16="http://schemas.microsoft.com/office/drawing/2014/main" id="{E4BACED6-EC2A-E30B-8443-1ACA242A43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73855" y="2859412"/>
            <a:ext cx="2116997" cy="1931940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more patient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Talk less, listen more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Allow time for “small talk”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Slow down your presentation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Focus more on feelings and emotions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careful not to dominate the interaction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careful not to come across as blunt and impolite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endParaRPr lang="en-US" alt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1CD91BA-6F6B-EF7E-63C1-5EC9FDCAE335}"/>
              </a:ext>
            </a:extLst>
          </p:cNvPr>
          <p:cNvSpPr txBox="1">
            <a:spLocks/>
          </p:cNvSpPr>
          <p:nvPr/>
        </p:nvSpPr>
        <p:spPr>
          <a:xfrm>
            <a:off x="8176500" y="1233945"/>
            <a:ext cx="2579958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Communication tips for D-styles:</a:t>
            </a:r>
          </a:p>
        </p:txBody>
      </p:sp>
    </p:spTree>
    <p:extLst>
      <p:ext uri="{BB962C8B-B14F-4D97-AF65-F5344CB8AC3E}">
        <p14:creationId xmlns:p14="http://schemas.microsoft.com/office/powerpoint/2010/main" val="489090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B971A4-3C59-B3B8-0C3A-D83FDEB608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414F043-8F29-2C43-0867-009EF3465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9" y="1196196"/>
            <a:ext cx="2374796" cy="610863"/>
          </a:xfrm>
        </p:spPr>
        <p:txBody>
          <a:bodyPr>
            <a:noAutofit/>
          </a:bodyPr>
          <a:lstStyle/>
          <a:p>
            <a:r>
              <a:rPr lang="en-US" sz="2000" dirty="0"/>
              <a:t>How the I-style communicates:</a:t>
            </a:r>
          </a:p>
        </p:txBody>
      </p:sp>
      <p:pic>
        <p:nvPicPr>
          <p:cNvPr id="25" name="Picture 2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F1B3F1BA-4764-0A28-5203-8EE7D99CA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89" y="2332141"/>
            <a:ext cx="2911708" cy="2986480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85A9BC26-1A9D-FDF0-3FC7-05E4B8969768}"/>
              </a:ext>
            </a:extLst>
          </p:cNvPr>
          <p:cNvSpPr txBox="1">
            <a:spLocks/>
          </p:cNvSpPr>
          <p:nvPr/>
        </p:nvSpPr>
        <p:spPr>
          <a:xfrm>
            <a:off x="4545094" y="1196196"/>
            <a:ext cx="2579958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Remember when communicating with an I-style:</a:t>
            </a:r>
          </a:p>
        </p:txBody>
      </p:sp>
      <p:pic>
        <p:nvPicPr>
          <p:cNvPr id="28" name="Picture 27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2FD3FBCC-2E88-A884-FCDE-2575EF283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94" y="2323751"/>
            <a:ext cx="2911709" cy="2986482"/>
          </a:xfrm>
          <a:prstGeom prst="rect">
            <a:avLst/>
          </a:prstGeom>
        </p:spPr>
      </p:pic>
      <p:pic>
        <p:nvPicPr>
          <p:cNvPr id="30" name="Picture 29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9B40769D-0DAB-CA4B-9943-75A84C51A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500" y="2332141"/>
            <a:ext cx="2911709" cy="2986482"/>
          </a:xfrm>
          <a:prstGeom prst="rect">
            <a:avLst/>
          </a:prstGeom>
        </p:spPr>
      </p:pic>
      <p:sp>
        <p:nvSpPr>
          <p:cNvPr id="31" name="Rectangle 57">
            <a:extLst>
              <a:ext uri="{FF2B5EF4-FFF2-40B4-BE49-F238E27FC236}">
                <a16:creationId xmlns:a16="http://schemas.microsoft.com/office/drawing/2014/main" id="{E4BACED6-EC2A-E30B-8443-1ACA242A43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73855" y="2890190"/>
            <a:ext cx="2116997" cy="17934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more direct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Keep to the subject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Talk less, listen more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Remember to follow up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 not get too emotional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Slow down your presentation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Focus more on details and facts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careful not to move too close to others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1CD91BA-6F6B-EF7E-63C1-5EC9FDCAE335}"/>
              </a:ext>
            </a:extLst>
          </p:cNvPr>
          <p:cNvSpPr txBox="1">
            <a:spLocks/>
          </p:cNvSpPr>
          <p:nvPr/>
        </p:nvSpPr>
        <p:spPr>
          <a:xfrm>
            <a:off x="8176500" y="1233945"/>
            <a:ext cx="2579958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Communication tips for I-styles:</a:t>
            </a:r>
          </a:p>
        </p:txBody>
      </p:sp>
      <p:sp>
        <p:nvSpPr>
          <p:cNvPr id="2" name="Rectangle 57">
            <a:extLst>
              <a:ext uri="{FF2B5EF4-FFF2-40B4-BE49-F238E27FC236}">
                <a16:creationId xmlns:a16="http://schemas.microsoft.com/office/drawing/2014/main" id="{E889DF0B-80D6-94E3-1DF3-7F88B26EA8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48128" y="2989521"/>
            <a:ext cx="2042830" cy="16549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Very talkative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May not be direct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Avoids unpleasant 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Inspiring and selling style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Does not listen for very long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Speaks about people and feelings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Talks about the pleasant and fun issues; avoids details</a:t>
            </a:r>
          </a:p>
        </p:txBody>
      </p:sp>
      <p:sp>
        <p:nvSpPr>
          <p:cNvPr id="3" name="Rectangle 57">
            <a:extLst>
              <a:ext uri="{FF2B5EF4-FFF2-40B4-BE49-F238E27FC236}">
                <a16:creationId xmlns:a16="http://schemas.microsoft.com/office/drawing/2014/main" id="{43339CAD-4A4F-5FE0-7CE6-24F8CF29F5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75493" y="2959439"/>
            <a:ext cx="1850911" cy="17934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a friend; do not ignore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Schedule time for chatting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Have fun and be lighthearted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Let them speak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Give them recognition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Speak about people and feelings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Remember to follow up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Move closer</a:t>
            </a:r>
          </a:p>
        </p:txBody>
      </p:sp>
    </p:spTree>
    <p:extLst>
      <p:ext uri="{BB962C8B-B14F-4D97-AF65-F5344CB8AC3E}">
        <p14:creationId xmlns:p14="http://schemas.microsoft.com/office/powerpoint/2010/main" val="17899953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B971A4-3C59-B3B8-0C3A-D83FDEB608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414F043-8F29-2C43-0867-009EF3465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9" y="1196196"/>
            <a:ext cx="2374796" cy="610863"/>
          </a:xfrm>
        </p:spPr>
        <p:txBody>
          <a:bodyPr>
            <a:noAutofit/>
          </a:bodyPr>
          <a:lstStyle/>
          <a:p>
            <a:r>
              <a:rPr lang="en-US" sz="2000" dirty="0"/>
              <a:t>How the S-style communicates:</a:t>
            </a:r>
          </a:p>
        </p:txBody>
      </p:sp>
      <p:pic>
        <p:nvPicPr>
          <p:cNvPr id="25" name="Picture 2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F1B3F1BA-4764-0A28-5203-8EE7D99CA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89" y="2332141"/>
            <a:ext cx="2911708" cy="2986480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85A9BC26-1A9D-FDF0-3FC7-05E4B8969768}"/>
              </a:ext>
            </a:extLst>
          </p:cNvPr>
          <p:cNvSpPr txBox="1">
            <a:spLocks/>
          </p:cNvSpPr>
          <p:nvPr/>
        </p:nvSpPr>
        <p:spPr>
          <a:xfrm>
            <a:off x="4545094" y="1196196"/>
            <a:ext cx="2579958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Remember when communicating with an S-style:</a:t>
            </a:r>
          </a:p>
        </p:txBody>
      </p:sp>
      <p:pic>
        <p:nvPicPr>
          <p:cNvPr id="28" name="Picture 27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2FD3FBCC-2E88-A884-FCDE-2575EF283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94" y="2323751"/>
            <a:ext cx="2911709" cy="2986482"/>
          </a:xfrm>
          <a:prstGeom prst="rect">
            <a:avLst/>
          </a:prstGeom>
        </p:spPr>
      </p:pic>
      <p:pic>
        <p:nvPicPr>
          <p:cNvPr id="30" name="Picture 29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9B40769D-0DAB-CA4B-9943-75A84C51A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500" y="2332141"/>
            <a:ext cx="2911709" cy="2986482"/>
          </a:xfrm>
          <a:prstGeom prst="rect">
            <a:avLst/>
          </a:prstGeom>
        </p:spPr>
      </p:pic>
      <p:sp>
        <p:nvSpPr>
          <p:cNvPr id="31" name="Rectangle 57">
            <a:extLst>
              <a:ext uri="{FF2B5EF4-FFF2-40B4-BE49-F238E27FC236}">
                <a16:creationId xmlns:a16="http://schemas.microsoft.com/office/drawing/2014/main" id="{E4BACED6-EC2A-E30B-8443-1ACA242A43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73855" y="2859412"/>
            <a:ext cx="2116997" cy="1931940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Talk more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Focus a little less on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Speed up your presentation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Keep emotions under control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more expressive and animated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careful not to come across as too opinionated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more results-oriented in your   communication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endParaRPr lang="en-US" alt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1CD91BA-6F6B-EF7E-63C1-5EC9FDCAE335}"/>
              </a:ext>
            </a:extLst>
          </p:cNvPr>
          <p:cNvSpPr txBox="1">
            <a:spLocks/>
          </p:cNvSpPr>
          <p:nvPr/>
        </p:nvSpPr>
        <p:spPr>
          <a:xfrm>
            <a:off x="8176500" y="1233945"/>
            <a:ext cx="2579958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Communication tips for S-styles</a:t>
            </a:r>
          </a:p>
        </p:txBody>
      </p:sp>
      <p:sp>
        <p:nvSpPr>
          <p:cNvPr id="2" name="Rectangle 57">
            <a:extLst>
              <a:ext uri="{FF2B5EF4-FFF2-40B4-BE49-F238E27FC236}">
                <a16:creationId xmlns:a16="http://schemas.microsoft.com/office/drawing/2014/main" id="{A04A7520-541A-136C-6070-BB101E251C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0187" y="2963060"/>
            <a:ext cx="2020576" cy="17934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Creates trust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Talks calmly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Talks about issues they’ve mastered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Often in one direction: they listen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More comfortable communicating one-on-one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Can see things from many viewpoints; patient listener</a:t>
            </a:r>
          </a:p>
        </p:txBody>
      </p:sp>
      <p:sp>
        <p:nvSpPr>
          <p:cNvPr id="3" name="Rectangle 57">
            <a:extLst>
              <a:ext uri="{FF2B5EF4-FFF2-40B4-BE49-F238E27FC236}">
                <a16:creationId xmlns:a16="http://schemas.microsoft.com/office/drawing/2014/main" id="{F04FD6B2-61D8-C222-1B4E-59E33D872C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13649" y="2989521"/>
            <a:ext cx="1976116" cy="16549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Slow down your presentation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Build trust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Focus on people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Provide the information they need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Present issues logically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Secure commitment piece by piece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sincere; do not dominate</a:t>
            </a:r>
          </a:p>
        </p:txBody>
      </p:sp>
    </p:spTree>
    <p:extLst>
      <p:ext uri="{BB962C8B-B14F-4D97-AF65-F5344CB8AC3E}">
        <p14:creationId xmlns:p14="http://schemas.microsoft.com/office/powerpoint/2010/main" val="3710082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B971A4-3C59-B3B8-0C3A-D83FDEB608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414F043-8F29-2C43-0867-009EF3465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9" y="1196196"/>
            <a:ext cx="2374796" cy="610863"/>
          </a:xfrm>
        </p:spPr>
        <p:txBody>
          <a:bodyPr>
            <a:noAutofit/>
          </a:bodyPr>
          <a:lstStyle/>
          <a:p>
            <a:r>
              <a:rPr lang="en-US" sz="2000" dirty="0"/>
              <a:t>How the C-style communicates:</a:t>
            </a:r>
          </a:p>
        </p:txBody>
      </p:sp>
      <p:pic>
        <p:nvPicPr>
          <p:cNvPr id="25" name="Picture 2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F1B3F1BA-4764-0A28-5203-8EE7D99CA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89" y="2332141"/>
            <a:ext cx="2911708" cy="2986480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85A9BC26-1A9D-FDF0-3FC7-05E4B8969768}"/>
              </a:ext>
            </a:extLst>
          </p:cNvPr>
          <p:cNvSpPr txBox="1">
            <a:spLocks/>
          </p:cNvSpPr>
          <p:nvPr/>
        </p:nvSpPr>
        <p:spPr>
          <a:xfrm>
            <a:off x="4545094" y="1196196"/>
            <a:ext cx="2579958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Remember when communicating with a C-style:</a:t>
            </a:r>
          </a:p>
        </p:txBody>
      </p:sp>
      <p:pic>
        <p:nvPicPr>
          <p:cNvPr id="28" name="Picture 27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2FD3FBCC-2E88-A884-FCDE-2575EF283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94" y="2323751"/>
            <a:ext cx="2911709" cy="2986482"/>
          </a:xfrm>
          <a:prstGeom prst="rect">
            <a:avLst/>
          </a:prstGeom>
        </p:spPr>
      </p:pic>
      <p:pic>
        <p:nvPicPr>
          <p:cNvPr id="30" name="Picture 29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9B40769D-0DAB-CA4B-9943-75A84C51A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500" y="2332141"/>
            <a:ext cx="2911709" cy="2986482"/>
          </a:xfrm>
          <a:prstGeom prst="rect">
            <a:avLst/>
          </a:prstGeom>
        </p:spPr>
      </p:pic>
      <p:sp>
        <p:nvSpPr>
          <p:cNvPr id="31" name="Rectangle 57">
            <a:extLst>
              <a:ext uri="{FF2B5EF4-FFF2-40B4-BE49-F238E27FC236}">
                <a16:creationId xmlns:a16="http://schemas.microsoft.com/office/drawing/2014/main" id="{E4BACED6-EC2A-E30B-8443-1ACA242A43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73855" y="2920271"/>
            <a:ext cx="2116997" cy="17934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Talk more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more expressive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Spend more time chatting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Focus on being more inspiring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Speak more about people and emotions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Talk less about detail, facts and figures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careful not to appear cold, impolite and distant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1CD91BA-6F6B-EF7E-63C1-5EC9FDCAE335}"/>
              </a:ext>
            </a:extLst>
          </p:cNvPr>
          <p:cNvSpPr txBox="1">
            <a:spLocks/>
          </p:cNvSpPr>
          <p:nvPr/>
        </p:nvSpPr>
        <p:spPr>
          <a:xfrm>
            <a:off x="8176500" y="1233945"/>
            <a:ext cx="2579958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/>
              <a:t>Communication tips for C-styles:</a:t>
            </a:r>
          </a:p>
        </p:txBody>
      </p:sp>
      <p:sp>
        <p:nvSpPr>
          <p:cNvPr id="2" name="Rectangle 57">
            <a:extLst>
              <a:ext uri="{FF2B5EF4-FFF2-40B4-BE49-F238E27FC236}">
                <a16:creationId xmlns:a16="http://schemas.microsoft.com/office/drawing/2014/main" id="{2D8627C8-78F4-CDE4-6C36-825984A99B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50823" y="2920271"/>
            <a:ext cx="2063497" cy="17934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May lose the essentials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Fairly quiet and reserved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Focuses on providing detailed information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Does not talk about personal issues openly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Critical listener if issues not presented logically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Does not easily talk about own view and opinions</a:t>
            </a:r>
          </a:p>
        </p:txBody>
      </p:sp>
      <p:sp>
        <p:nvSpPr>
          <p:cNvPr id="3" name="Rectangle 57">
            <a:extLst>
              <a:ext uri="{FF2B5EF4-FFF2-40B4-BE49-F238E27FC236}">
                <a16:creationId xmlns:a16="http://schemas.microsoft.com/office/drawing/2014/main" id="{435E8606-F41A-E887-EFB8-3F737559AB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69199" y="2904395"/>
            <a:ext cx="2063497" cy="179344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5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0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Provide facts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 not touch them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Be patient; slow down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Give plenty of detailed information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Control your own activity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 not talk about personal 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Do not pressure them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900" dirty="0">
                <a:solidFill>
                  <a:schemeClr val="bg1"/>
                </a:solidFill>
                <a:latin typeface="+mj-lt"/>
              </a:rPr>
              <a:t>Focus on the issues</a:t>
            </a:r>
          </a:p>
        </p:txBody>
      </p:sp>
    </p:spTree>
    <p:extLst>
      <p:ext uri="{BB962C8B-B14F-4D97-AF65-F5344CB8AC3E}">
        <p14:creationId xmlns:p14="http://schemas.microsoft.com/office/powerpoint/2010/main" val="3207874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9A69F302-E60C-421B-A8A3-ECA1A30036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b1e698-aa57-491a-8be0-67a35c9272f9"/>
    <ds:schemaRef ds:uri="dd92814c-ecee-4db5-bab6-a54e0b0838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0. HRPS New Template - Slides</Template>
  <TotalTime>8732</TotalTime>
  <Words>1395</Words>
  <Application>Microsoft Office PowerPoint</Application>
  <PresentationFormat>Widescreen</PresentationFormat>
  <Paragraphs>315</Paragraphs>
  <Slides>35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Arial (heading)</vt:lpstr>
      <vt:lpstr>Calibri</vt:lpstr>
      <vt:lpstr>Century Gothic</vt:lpstr>
      <vt:lpstr>Wingdings</vt:lpstr>
      <vt:lpstr>Theme1</vt:lpstr>
      <vt:lpstr>Adjusting Our Styles Leading Others</vt:lpstr>
      <vt:lpstr>Agenda</vt:lpstr>
      <vt:lpstr>About The Styles</vt:lpstr>
      <vt:lpstr>D-Style</vt:lpstr>
      <vt:lpstr>Gen. Patton Madonna J.R. Ewing of Dallas Coach Bobby Knight Jennifer Lopez Pink  Venus Williams John McEnroe Captain Kirk Hillary Clinton Charles Barkley Dr. Phil</vt:lpstr>
      <vt:lpstr>I-Style</vt:lpstr>
      <vt:lpstr>Robin Williams Bill Clinton Jay Leno Ashton Kutcher Will Smith Serena Williams Dr. McCoy Dolly Parton “Hawkeye” Pierce    Arnold Schwarzenegger Jim Carrey Arsenio Hall</vt:lpstr>
      <vt:lpstr>S-Style</vt:lpstr>
      <vt:lpstr>Gandhi Mr. Sulu of Star Trek Princess Diana Dr. Carter of ER Tom Cruise Halle Berry Magic Johnson Ron Howard Michael J. Fox Tom Brokaw Mother Teresa</vt:lpstr>
      <vt:lpstr>C-Style</vt:lpstr>
      <vt:lpstr>Spock Al Gore Albert Einstein Johnny Depp Tiger Woods Keanu Reeves Jack Nicklaus Jimmy Carter Ted Koppel Bjorn Borg Clint Eastwood</vt:lpstr>
      <vt:lpstr>Identifying  Different Styles</vt:lpstr>
      <vt:lpstr>Identifying Behavioural Styles</vt:lpstr>
      <vt:lpstr>Preferred environment</vt:lpstr>
      <vt:lpstr>Doing</vt:lpstr>
      <vt:lpstr>Questions the Styles Ask</vt:lpstr>
      <vt:lpstr>Leadership</vt:lpstr>
      <vt:lpstr>Leadership and the Styles</vt:lpstr>
      <vt:lpstr>Leadership and the Styles</vt:lpstr>
      <vt:lpstr>Leadership and the Styles</vt:lpstr>
      <vt:lpstr>Leadership and the Styles</vt:lpstr>
      <vt:lpstr>Decision Making</vt:lpstr>
      <vt:lpstr>Decision Making and the Styles</vt:lpstr>
      <vt:lpstr>Decision Making and the Styles</vt:lpstr>
      <vt:lpstr>Decision Making and the Styles</vt:lpstr>
      <vt:lpstr>Decision Making and the Styles</vt:lpstr>
      <vt:lpstr>Motivating the Different Styles</vt:lpstr>
      <vt:lpstr>Motivating the Different Styles</vt:lpstr>
      <vt:lpstr>Motivating the Different Styles</vt:lpstr>
      <vt:lpstr>Adjusting Our Communication</vt:lpstr>
      <vt:lpstr>How the D-style communicates:</vt:lpstr>
      <vt:lpstr>How the I-style communicates:</vt:lpstr>
      <vt:lpstr>How the S-style communicates:</vt:lpstr>
      <vt:lpstr>How the C-style communicates: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Katarina Makarova Gibson</dc:creator>
  <cp:lastModifiedBy>Katarina Makarova Gibson</cp:lastModifiedBy>
  <cp:revision>2</cp:revision>
  <dcterms:created xsi:type="dcterms:W3CDTF">2023-07-18T03:51:02Z</dcterms:created>
  <dcterms:modified xsi:type="dcterms:W3CDTF">2024-09-25T02:10:44Z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