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27"/>
  </p:notesMasterIdLst>
  <p:sldIdLst>
    <p:sldId id="290" r:id="rId5"/>
    <p:sldId id="258" r:id="rId6"/>
    <p:sldId id="283" r:id="rId7"/>
    <p:sldId id="267" r:id="rId8"/>
    <p:sldId id="303" r:id="rId9"/>
    <p:sldId id="398" r:id="rId10"/>
    <p:sldId id="292" r:id="rId11"/>
    <p:sldId id="399" r:id="rId12"/>
    <p:sldId id="400" r:id="rId13"/>
    <p:sldId id="295" r:id="rId14"/>
    <p:sldId id="300" r:id="rId15"/>
    <p:sldId id="433" r:id="rId16"/>
    <p:sldId id="395" r:id="rId17"/>
    <p:sldId id="394" r:id="rId18"/>
    <p:sldId id="434" r:id="rId19"/>
    <p:sldId id="265" r:id="rId20"/>
    <p:sldId id="270" r:id="rId21"/>
    <p:sldId id="268" r:id="rId22"/>
    <p:sldId id="271" r:id="rId23"/>
    <p:sldId id="403" r:id="rId24"/>
    <p:sldId id="418" r:id="rId25"/>
    <p:sldId id="436" r:id="rId26"/>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75BC"/>
    <a:srgbClr val="DDEDBD"/>
    <a:srgbClr val="ED0C6D"/>
    <a:srgbClr val="EA0038"/>
    <a:srgbClr val="F1001C"/>
    <a:srgbClr val="7BBE56"/>
    <a:srgbClr val="3A3459"/>
    <a:srgbClr val="F87060"/>
    <a:srgbClr val="F9FAFD"/>
    <a:srgbClr val="FF5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3" d="100"/>
          <a:sy n="123"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amund Rendall" userId="8fb0c555-fe95-46e5-b678-bca23932cdce" providerId="ADAL" clId="{2A0C1A60-3189-44E7-8D3A-9FD19248AE4F}"/>
    <pc:docChg chg="modSld">
      <pc:chgData name="Rosamund Rendall" userId="8fb0c555-fe95-46e5-b678-bca23932cdce" providerId="ADAL" clId="{2A0C1A60-3189-44E7-8D3A-9FD19248AE4F}" dt="2023-09-11T05:10:23.217" v="3" actId="20577"/>
      <pc:docMkLst>
        <pc:docMk/>
      </pc:docMkLst>
      <pc:sldChg chg="modSp mod">
        <pc:chgData name="Rosamund Rendall" userId="8fb0c555-fe95-46e5-b678-bca23932cdce" providerId="ADAL" clId="{2A0C1A60-3189-44E7-8D3A-9FD19248AE4F}" dt="2023-09-11T05:10:23.217" v="3" actId="20577"/>
        <pc:sldMkLst>
          <pc:docMk/>
          <pc:sldMk cId="1594627709" sldId="267"/>
        </pc:sldMkLst>
      </pc:sldChg>
    </pc:docChg>
  </pc:docChgLst>
  <pc:docChgLst>
    <pc:chgData name="Katarina Makarova Gibson" userId="63924466-b66a-4d66-a742-a0fe68013c47" providerId="ADAL" clId="{CCB4D6E9-043D-4CD4-8D36-E6A34A4EB680}"/>
    <pc:docChg chg="undo custSel addSld delSld modSld">
      <pc:chgData name="Katarina Makarova Gibson" userId="63924466-b66a-4d66-a742-a0fe68013c47" providerId="ADAL" clId="{CCB4D6E9-043D-4CD4-8D36-E6A34A4EB680}" dt="2023-09-13T04:36:59.330" v="412" actId="1076"/>
      <pc:docMkLst>
        <pc:docMk/>
      </pc:docMkLst>
      <pc:sldChg chg="addSp delSp modSp mod setBg">
        <pc:chgData name="Katarina Makarova Gibson" userId="63924466-b66a-4d66-a742-a0fe68013c47" providerId="ADAL" clId="{CCB4D6E9-043D-4CD4-8D36-E6A34A4EB680}" dt="2023-09-13T04:24:52.279" v="377" actId="1076"/>
        <pc:sldMkLst>
          <pc:docMk/>
          <pc:sldMk cId="1782178359" sldId="258"/>
        </pc:sldMkLst>
      </pc:sldChg>
      <pc:sldChg chg="delSp modSp mod">
        <pc:chgData name="Katarina Makarova Gibson" userId="63924466-b66a-4d66-a742-a0fe68013c47" providerId="ADAL" clId="{CCB4D6E9-043D-4CD4-8D36-E6A34A4EB680}" dt="2023-09-13T04:20:35.387" v="320" actId="478"/>
        <pc:sldMkLst>
          <pc:docMk/>
          <pc:sldMk cId="1524223153" sldId="265"/>
        </pc:sldMkLst>
      </pc:sldChg>
      <pc:sldChg chg="addSp delSp modSp mod">
        <pc:chgData name="Katarina Makarova Gibson" userId="63924466-b66a-4d66-a742-a0fe68013c47" providerId="ADAL" clId="{CCB4D6E9-043D-4CD4-8D36-E6A34A4EB680}" dt="2023-09-13T04:16:01.491" v="265" actId="2085"/>
        <pc:sldMkLst>
          <pc:docMk/>
          <pc:sldMk cId="1594627709" sldId="267"/>
        </pc:sldMkLst>
      </pc:sldChg>
      <pc:sldChg chg="delSp modSp mod">
        <pc:chgData name="Katarina Makarova Gibson" userId="63924466-b66a-4d66-a742-a0fe68013c47" providerId="ADAL" clId="{CCB4D6E9-043D-4CD4-8D36-E6A34A4EB680}" dt="2023-09-13T04:20:30.178" v="316" actId="2085"/>
        <pc:sldMkLst>
          <pc:docMk/>
          <pc:sldMk cId="3387418483" sldId="268"/>
        </pc:sldMkLst>
      </pc:sldChg>
      <pc:sldChg chg="delSp modSp mod">
        <pc:chgData name="Katarina Makarova Gibson" userId="63924466-b66a-4d66-a742-a0fe68013c47" providerId="ADAL" clId="{CCB4D6E9-043D-4CD4-8D36-E6A34A4EB680}" dt="2023-09-13T04:20:23.451" v="310" actId="2085"/>
        <pc:sldMkLst>
          <pc:docMk/>
          <pc:sldMk cId="3111111447" sldId="270"/>
        </pc:sldMkLst>
      </pc:sldChg>
      <pc:sldChg chg="delSp mod">
        <pc:chgData name="Katarina Makarova Gibson" userId="63924466-b66a-4d66-a742-a0fe68013c47" providerId="ADAL" clId="{CCB4D6E9-043D-4CD4-8D36-E6A34A4EB680}" dt="2023-09-13T04:21:04.336" v="326" actId="478"/>
        <pc:sldMkLst>
          <pc:docMk/>
          <pc:sldMk cId="161434210" sldId="271"/>
        </pc:sldMkLst>
      </pc:sldChg>
      <pc:sldChg chg="modSp mod">
        <pc:chgData name="Katarina Makarova Gibson" userId="63924466-b66a-4d66-a742-a0fe68013c47" providerId="ADAL" clId="{CCB4D6E9-043D-4CD4-8D36-E6A34A4EB680}" dt="2023-09-13T04:23:32.901" v="366" actId="2085"/>
        <pc:sldMkLst>
          <pc:docMk/>
          <pc:sldMk cId="2832225523" sldId="280"/>
        </pc:sldMkLst>
      </pc:sldChg>
      <pc:sldChg chg="delSp modSp mod">
        <pc:chgData name="Katarina Makarova Gibson" userId="63924466-b66a-4d66-a742-a0fe68013c47" providerId="ADAL" clId="{CCB4D6E9-043D-4CD4-8D36-E6A34A4EB680}" dt="2023-09-13T04:16:05.410" v="267" actId="2085"/>
        <pc:sldMkLst>
          <pc:docMk/>
          <pc:sldMk cId="45368557" sldId="283"/>
        </pc:sldMkLst>
      </pc:sldChg>
      <pc:sldChg chg="modSp add mod setBg">
        <pc:chgData name="Katarina Makarova Gibson" userId="63924466-b66a-4d66-a742-a0fe68013c47" providerId="ADAL" clId="{CCB4D6E9-043D-4CD4-8D36-E6A34A4EB680}" dt="2023-09-13T04:29:35.020" v="406" actId="20577"/>
        <pc:sldMkLst>
          <pc:docMk/>
          <pc:sldMk cId="2356064738" sldId="290"/>
        </pc:sldMkLst>
      </pc:sldChg>
      <pc:sldChg chg="addSp delSp modSp mod">
        <pc:chgData name="Katarina Makarova Gibson" userId="63924466-b66a-4d66-a742-a0fe68013c47" providerId="ADAL" clId="{CCB4D6E9-043D-4CD4-8D36-E6A34A4EB680}" dt="2023-09-13T04:26:22.676" v="388" actId="404"/>
        <pc:sldMkLst>
          <pc:docMk/>
          <pc:sldMk cId="3983174168" sldId="292"/>
        </pc:sldMkLst>
      </pc:sldChg>
      <pc:sldChg chg="modSp mod">
        <pc:chgData name="Katarina Makarova Gibson" userId="63924466-b66a-4d66-a742-a0fe68013c47" providerId="ADAL" clId="{CCB4D6E9-043D-4CD4-8D36-E6A34A4EB680}" dt="2023-09-13T04:27:03.621" v="393" actId="1076"/>
        <pc:sldMkLst>
          <pc:docMk/>
          <pc:sldMk cId="4194681299" sldId="295"/>
        </pc:sldMkLst>
      </pc:sldChg>
      <pc:sldChg chg="addSp delSp modSp mod">
        <pc:chgData name="Katarina Makarova Gibson" userId="63924466-b66a-4d66-a742-a0fe68013c47" providerId="ADAL" clId="{CCB4D6E9-043D-4CD4-8D36-E6A34A4EB680}" dt="2023-09-13T04:27:24.296" v="399" actId="171"/>
        <pc:sldMkLst>
          <pc:docMk/>
          <pc:sldMk cId="2010626329" sldId="300"/>
        </pc:sldMkLst>
      </pc:sldChg>
      <pc:sldChg chg="addSp delSp modSp mod">
        <pc:chgData name="Katarina Makarova Gibson" userId="63924466-b66a-4d66-a742-a0fe68013c47" providerId="ADAL" clId="{CCB4D6E9-043D-4CD4-8D36-E6A34A4EB680}" dt="2023-09-13T04:24:22.040" v="372" actId="207"/>
        <pc:sldMkLst>
          <pc:docMk/>
          <pc:sldMk cId="2822755691" sldId="303"/>
        </pc:sldMkLst>
      </pc:sldChg>
      <pc:sldChg chg="del">
        <pc:chgData name="Katarina Makarova Gibson" userId="63924466-b66a-4d66-a742-a0fe68013c47" providerId="ADAL" clId="{CCB4D6E9-043D-4CD4-8D36-E6A34A4EB680}" dt="2023-09-13T01:32:23.829" v="117" actId="47"/>
        <pc:sldMkLst>
          <pc:docMk/>
          <pc:sldMk cId="4013563175" sldId="307"/>
        </pc:sldMkLst>
      </pc:sldChg>
      <pc:sldChg chg="modSp mod">
        <pc:chgData name="Katarina Makarova Gibson" userId="63924466-b66a-4d66-a742-a0fe68013c47" providerId="ADAL" clId="{CCB4D6E9-043D-4CD4-8D36-E6A34A4EB680}" dt="2023-09-13T04:27:40.360" v="400" actId="1076"/>
        <pc:sldMkLst>
          <pc:docMk/>
          <pc:sldMk cId="692736013" sldId="394"/>
        </pc:sldMkLst>
      </pc:sldChg>
      <pc:sldChg chg="modSp mod">
        <pc:chgData name="Katarina Makarova Gibson" userId="63924466-b66a-4d66-a742-a0fe68013c47" providerId="ADAL" clId="{CCB4D6E9-043D-4CD4-8D36-E6A34A4EB680}" dt="2023-09-13T04:20:01.878" v="302" actId="2085"/>
        <pc:sldMkLst>
          <pc:docMk/>
          <pc:sldMk cId="639649268" sldId="395"/>
        </pc:sldMkLst>
      </pc:sldChg>
      <pc:sldChg chg="delSp modSp mod">
        <pc:chgData name="Katarina Makarova Gibson" userId="63924466-b66a-4d66-a742-a0fe68013c47" providerId="ADAL" clId="{CCB4D6E9-043D-4CD4-8D36-E6A34A4EB680}" dt="2023-09-13T04:25:15.054" v="378" actId="1076"/>
        <pc:sldMkLst>
          <pc:docMk/>
          <pc:sldMk cId="882280744" sldId="398"/>
        </pc:sldMkLst>
      </pc:sldChg>
      <pc:sldChg chg="delSp modSp mod">
        <pc:chgData name="Katarina Makarova Gibson" userId="63924466-b66a-4d66-a742-a0fe68013c47" providerId="ADAL" clId="{CCB4D6E9-043D-4CD4-8D36-E6A34A4EB680}" dt="2023-09-13T04:25:45.204" v="384" actId="1440"/>
        <pc:sldMkLst>
          <pc:docMk/>
          <pc:sldMk cId="3850573396" sldId="399"/>
        </pc:sldMkLst>
      </pc:sldChg>
      <pc:sldChg chg="delSp modSp mod">
        <pc:chgData name="Katarina Makarova Gibson" userId="63924466-b66a-4d66-a742-a0fe68013c47" providerId="ADAL" clId="{CCB4D6E9-043D-4CD4-8D36-E6A34A4EB680}" dt="2023-09-13T04:26:48.044" v="392" actId="207"/>
        <pc:sldMkLst>
          <pc:docMk/>
          <pc:sldMk cId="324314992" sldId="400"/>
        </pc:sldMkLst>
      </pc:sldChg>
      <pc:sldChg chg="delSp modSp mod">
        <pc:chgData name="Katarina Makarova Gibson" userId="63924466-b66a-4d66-a742-a0fe68013c47" providerId="ADAL" clId="{CCB4D6E9-043D-4CD4-8D36-E6A34A4EB680}" dt="2023-09-13T04:23:09.342" v="359" actId="1076"/>
        <pc:sldMkLst>
          <pc:docMk/>
          <pc:sldMk cId="1133274907" sldId="403"/>
        </pc:sldMkLst>
      </pc:sldChg>
      <pc:sldChg chg="delSp modSp mod">
        <pc:chgData name="Katarina Makarova Gibson" userId="63924466-b66a-4d66-a742-a0fe68013c47" providerId="ADAL" clId="{CCB4D6E9-043D-4CD4-8D36-E6A34A4EB680}" dt="2023-09-13T04:23:52.903" v="368" actId="2085"/>
        <pc:sldMkLst>
          <pc:docMk/>
          <pc:sldMk cId="136181093" sldId="418"/>
        </pc:sldMkLst>
      </pc:sldChg>
      <pc:sldChg chg="del">
        <pc:chgData name="Katarina Makarova Gibson" userId="63924466-b66a-4d66-a742-a0fe68013c47" providerId="ADAL" clId="{CCB4D6E9-043D-4CD4-8D36-E6A34A4EB680}" dt="2023-09-13T01:34:03.254" v="121" actId="47"/>
        <pc:sldMkLst>
          <pc:docMk/>
          <pc:sldMk cId="3912387705" sldId="429"/>
        </pc:sldMkLst>
      </pc:sldChg>
      <pc:sldChg chg="addSp delSp modSp mod">
        <pc:chgData name="Katarina Makarova Gibson" userId="63924466-b66a-4d66-a742-a0fe68013c47" providerId="ADAL" clId="{CCB4D6E9-043D-4CD4-8D36-E6A34A4EB680}" dt="2023-09-13T04:13:28.546" v="197" actId="478"/>
        <pc:sldMkLst>
          <pc:docMk/>
          <pc:sldMk cId="2075001527" sldId="430"/>
        </pc:sldMkLst>
      </pc:sldChg>
      <pc:sldChg chg="addSp delSp modSp mod">
        <pc:chgData name="Katarina Makarova Gibson" userId="63924466-b66a-4d66-a742-a0fe68013c47" providerId="ADAL" clId="{CCB4D6E9-043D-4CD4-8D36-E6A34A4EB680}" dt="2023-09-13T04:36:59.330" v="412" actId="1076"/>
        <pc:sldMkLst>
          <pc:docMk/>
          <pc:sldMk cId="1722228137" sldId="431"/>
        </pc:sldMkLst>
      </pc:sldChg>
      <pc:sldChg chg="addSp delSp modSp del mod">
        <pc:chgData name="Katarina Makarova Gibson" userId="63924466-b66a-4d66-a742-a0fe68013c47" providerId="ADAL" clId="{CCB4D6E9-043D-4CD4-8D36-E6A34A4EB680}" dt="2023-09-13T04:36:54.339" v="410" actId="47"/>
        <pc:sldMkLst>
          <pc:docMk/>
          <pc:sldMk cId="1142252049" sldId="432"/>
        </pc:sldMkLst>
      </pc:sldChg>
      <pc:sldChg chg="modSp mod">
        <pc:chgData name="Katarina Makarova Gibson" userId="63924466-b66a-4d66-a742-a0fe68013c47" providerId="ADAL" clId="{CCB4D6E9-043D-4CD4-8D36-E6A34A4EB680}" dt="2023-09-13T04:19:57.872" v="300" actId="2085"/>
        <pc:sldMkLst>
          <pc:docMk/>
          <pc:sldMk cId="2836007593" sldId="433"/>
        </pc:sldMkLst>
      </pc:sldChg>
      <pc:sldChg chg="modSp mod">
        <pc:chgData name="Katarina Makarova Gibson" userId="63924466-b66a-4d66-a742-a0fe68013c47" providerId="ADAL" clId="{CCB4D6E9-043D-4CD4-8D36-E6A34A4EB680}" dt="2023-09-13T04:20:49.373" v="323" actId="1076"/>
        <pc:sldMkLst>
          <pc:docMk/>
          <pc:sldMk cId="399207307" sldId="434"/>
        </pc:sldMkLst>
      </pc:sldChg>
      <pc:sldChg chg="del">
        <pc:chgData name="Katarina Makarova Gibson" userId="63924466-b66a-4d66-a742-a0fe68013c47" providerId="ADAL" clId="{CCB4D6E9-043D-4CD4-8D36-E6A34A4EB680}" dt="2023-09-13T01:25:51.698" v="0" actId="47"/>
        <pc:sldMkLst>
          <pc:docMk/>
          <pc:sldMk cId="2470527647" sldId="435"/>
        </pc:sldMkLst>
      </pc:sldChg>
      <pc:sldChg chg="modSp mod">
        <pc:chgData name="Katarina Makarova Gibson" userId="63924466-b66a-4d66-a742-a0fe68013c47" providerId="ADAL" clId="{CCB4D6E9-043D-4CD4-8D36-E6A34A4EB680}" dt="2023-09-13T04:09:04.418" v="182"/>
        <pc:sldMkLst>
          <pc:docMk/>
          <pc:sldMk cId="2296364992" sldId="436"/>
        </pc:sldMkLst>
      </pc:sldChg>
    </pc:docChg>
  </pc:docChgLst>
  <pc:docChgLst>
    <pc:chgData name="Michelle Pelser" userId="6a977191-35cb-430a-b678-141e7fb84214" providerId="ADAL" clId="{CE5BDF48-8D1E-4154-B002-5E32A375E418}"/>
    <pc:docChg chg="delSld">
      <pc:chgData name="Michelle Pelser" userId="6a977191-35cb-430a-b678-141e7fb84214" providerId="ADAL" clId="{CE5BDF48-8D1E-4154-B002-5E32A375E418}" dt="2025-08-26T03:11:56.534" v="2" actId="47"/>
      <pc:docMkLst>
        <pc:docMk/>
      </pc:docMkLst>
      <pc:sldChg chg="del">
        <pc:chgData name="Michelle Pelser" userId="6a977191-35cb-430a-b678-141e7fb84214" providerId="ADAL" clId="{CE5BDF48-8D1E-4154-B002-5E32A375E418}" dt="2025-08-26T03:11:05.964" v="0" actId="47"/>
        <pc:sldMkLst>
          <pc:docMk/>
          <pc:sldMk cId="2832225523" sldId="280"/>
        </pc:sldMkLst>
      </pc:sldChg>
      <pc:sldChg chg="del">
        <pc:chgData name="Michelle Pelser" userId="6a977191-35cb-430a-b678-141e7fb84214" providerId="ADAL" clId="{CE5BDF48-8D1E-4154-B002-5E32A375E418}" dt="2025-08-26T03:11:56.534" v="2" actId="47"/>
        <pc:sldMkLst>
          <pc:docMk/>
          <pc:sldMk cId="2075001527" sldId="430"/>
        </pc:sldMkLst>
      </pc:sldChg>
      <pc:sldChg chg="del">
        <pc:chgData name="Michelle Pelser" userId="6a977191-35cb-430a-b678-141e7fb84214" providerId="ADAL" clId="{CE5BDF48-8D1E-4154-B002-5E32A375E418}" dt="2025-08-26T03:11:12.341" v="1" actId="47"/>
        <pc:sldMkLst>
          <pc:docMk/>
          <pc:sldMk cId="1722228137" sldId="43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A87B4B-B0A8-47F4-8D12-042A31710A05}" type="doc">
      <dgm:prSet loTypeId="urn:microsoft.com/office/officeart/2005/8/layout/chevron2" loCatId="process" qsTypeId="urn:microsoft.com/office/officeart/2005/8/quickstyle/simple1" qsCatId="simple" csTypeId="urn:microsoft.com/office/officeart/2005/8/colors/accent0_3" csCatId="mainScheme" phldr="1"/>
      <dgm:spPr/>
      <dgm:t>
        <a:bodyPr/>
        <a:lstStyle/>
        <a:p>
          <a:endParaRPr lang="en-NZ"/>
        </a:p>
      </dgm:t>
    </dgm:pt>
    <dgm:pt modelId="{BA3A6FFE-8502-432E-834E-1BC0E028FB93}">
      <dgm:prSet phldrT="[Text]"/>
      <dgm:spPr>
        <a:solidFill>
          <a:srgbClr val="1B75BC"/>
        </a:solidFill>
        <a:ln>
          <a:noFill/>
        </a:ln>
      </dgm:spPr>
      <dgm:t>
        <a:bodyPr/>
        <a:lstStyle/>
        <a:p>
          <a:r>
            <a:rPr lang="en-NZ">
              <a:latin typeface="Century Gothic" panose="020B0502020202020204" pitchFamily="34" charset="0"/>
            </a:rPr>
            <a:t>Send Link</a:t>
          </a:r>
        </a:p>
      </dgm:t>
    </dgm:pt>
    <dgm:pt modelId="{D23A6BE5-F6A8-487C-9ABE-D2A7286F2D0A}" type="parTrans" cxnId="{98F9C169-5D04-4F0F-BF95-BADA319FB50F}">
      <dgm:prSet/>
      <dgm:spPr/>
      <dgm:t>
        <a:bodyPr/>
        <a:lstStyle/>
        <a:p>
          <a:endParaRPr lang="en-NZ"/>
        </a:p>
      </dgm:t>
    </dgm:pt>
    <dgm:pt modelId="{430A54BC-9A4D-486D-9470-6E75A7F56835}" type="sibTrans" cxnId="{98F9C169-5D04-4F0F-BF95-BADA319FB50F}">
      <dgm:prSet/>
      <dgm:spPr/>
      <dgm:t>
        <a:bodyPr/>
        <a:lstStyle/>
        <a:p>
          <a:endParaRPr lang="en-NZ"/>
        </a:p>
      </dgm:t>
    </dgm:pt>
    <dgm:pt modelId="{3B93A0DF-3AF3-4E67-A613-D932DCBBCE8D}">
      <dgm:prSet phldrT="[Text]"/>
      <dgm:spPr>
        <a:ln>
          <a:solidFill>
            <a:srgbClr val="1B75BC"/>
          </a:solidFill>
        </a:ln>
      </dgm:spPr>
      <dgm:t>
        <a:bodyPr/>
        <a:lstStyle/>
        <a:p>
          <a:pPr>
            <a:buSzPct val="110000"/>
            <a:buFont typeface="Arial" panose="020B0604020202020204" pitchFamily="34" charset="0"/>
            <a:buChar char="•"/>
          </a:pPr>
          <a:r>
            <a:rPr lang="en-NZ" dirty="0">
              <a:latin typeface="Century Gothic" panose="020B0502020202020204" pitchFamily="34" charset="0"/>
              <a:ea typeface="Open Sans" panose="020B0606030504020204" pitchFamily="34" charset="0"/>
              <a:cs typeface="Open Sans" panose="020B0606030504020204" pitchFamily="34" charset="0"/>
            </a:rPr>
            <a:t>Your candidates are sent a URL and access code to complete the assessment online.</a:t>
          </a:r>
          <a:endParaRPr lang="en-NZ" dirty="0">
            <a:latin typeface="Century Gothic" panose="020B0502020202020204" pitchFamily="34" charset="0"/>
          </a:endParaRPr>
        </a:p>
      </dgm:t>
    </dgm:pt>
    <dgm:pt modelId="{1F95E9F0-48EA-4638-9BFE-4C1E96AD1435}" type="parTrans" cxnId="{CA8D2EB5-39F2-4922-B756-2EBF6A1E4A7A}">
      <dgm:prSet/>
      <dgm:spPr/>
      <dgm:t>
        <a:bodyPr/>
        <a:lstStyle/>
        <a:p>
          <a:endParaRPr lang="en-NZ"/>
        </a:p>
      </dgm:t>
    </dgm:pt>
    <dgm:pt modelId="{6B29F442-F7DA-423B-966A-AE845ED2CF9A}" type="sibTrans" cxnId="{CA8D2EB5-39F2-4922-B756-2EBF6A1E4A7A}">
      <dgm:prSet/>
      <dgm:spPr/>
      <dgm:t>
        <a:bodyPr/>
        <a:lstStyle/>
        <a:p>
          <a:endParaRPr lang="en-NZ"/>
        </a:p>
      </dgm:t>
    </dgm:pt>
    <dgm:pt modelId="{08E8A978-D6AE-4737-BC2D-84FFEF2081B1}">
      <dgm:prSet phldrT="[Text]" custT="1"/>
      <dgm:spPr>
        <a:solidFill>
          <a:srgbClr val="1B75BC"/>
        </a:solidFill>
        <a:ln w="19050" cap="rnd" cmpd="sng" algn="ctr">
          <a:noFill/>
          <a:prstDash val="solid"/>
        </a:ln>
        <a:effectLst/>
      </dgm:spPr>
      <dgm:t>
        <a:bodyPr spcFirstLastPara="0" vert="horz" wrap="square" lIns="8890" tIns="8890" rIns="8890" bIns="8890" numCol="1" spcCol="1270" anchor="ctr" anchorCtr="0"/>
        <a:lstStyle/>
        <a:p>
          <a:pPr marL="0" lvl="0" indent="0" algn="ctr" defTabSz="622300">
            <a:lnSpc>
              <a:spcPct val="90000"/>
            </a:lnSpc>
            <a:spcBef>
              <a:spcPct val="0"/>
            </a:spcBef>
            <a:spcAft>
              <a:spcPct val="35000"/>
            </a:spcAft>
            <a:buNone/>
          </a:pPr>
          <a:r>
            <a:rPr lang="en-NZ" sz="1400" kern="1200">
              <a:solidFill>
                <a:prstClr val="white"/>
              </a:solidFill>
              <a:latin typeface="Century Gothic" panose="020B0502020202020204" pitchFamily="34" charset="0"/>
              <a:ea typeface="+mn-ea"/>
              <a:cs typeface="+mn-cs"/>
            </a:rPr>
            <a:t>Complete Assessment</a:t>
          </a:r>
        </a:p>
      </dgm:t>
    </dgm:pt>
    <dgm:pt modelId="{74BE1A7F-0A06-4D0F-BE15-9AADC147D0A6}" type="parTrans" cxnId="{BACC79FE-35E9-4274-B23D-9EA8EB34DA6B}">
      <dgm:prSet/>
      <dgm:spPr/>
      <dgm:t>
        <a:bodyPr/>
        <a:lstStyle/>
        <a:p>
          <a:endParaRPr lang="en-NZ"/>
        </a:p>
      </dgm:t>
    </dgm:pt>
    <dgm:pt modelId="{394B757E-BF2A-4844-B3C6-27D1F1A43498}" type="sibTrans" cxnId="{BACC79FE-35E9-4274-B23D-9EA8EB34DA6B}">
      <dgm:prSet/>
      <dgm:spPr/>
      <dgm:t>
        <a:bodyPr/>
        <a:lstStyle/>
        <a:p>
          <a:endParaRPr lang="en-NZ"/>
        </a:p>
      </dgm:t>
    </dgm:pt>
    <dgm:pt modelId="{F8BF8D87-41DB-4A68-93FB-67C890CE10A9}">
      <dgm:prSet phldrT="[Text]"/>
      <dgm:spPr>
        <a:ln>
          <a:solidFill>
            <a:srgbClr val="1B75BC"/>
          </a:solidFill>
        </a:ln>
      </dgm:spPr>
      <dgm:t>
        <a:bodyPr/>
        <a:lstStyle/>
        <a:p>
          <a:pPr>
            <a:buSzPct val="110000"/>
            <a:buFont typeface="Arial" panose="020B0604020202020204" pitchFamily="34" charset="0"/>
            <a:buChar char="•"/>
          </a:pPr>
          <a:r>
            <a:rPr lang="en-NZ">
              <a:latin typeface="Century Gothic" panose="020B0502020202020204" pitchFamily="34" charset="0"/>
              <a:ea typeface="Open Sans" panose="020B0606030504020204" pitchFamily="34" charset="0"/>
              <a:cs typeface="Open Sans" panose="020B0606030504020204" pitchFamily="34" charset="0"/>
            </a:rPr>
            <a:t>The Behavioural Assessment takes 8 – 12 minutes to complete. </a:t>
          </a:r>
          <a:endParaRPr lang="en-NZ">
            <a:latin typeface="Century Gothic" panose="020B0502020202020204" pitchFamily="34" charset="0"/>
          </a:endParaRPr>
        </a:p>
      </dgm:t>
    </dgm:pt>
    <dgm:pt modelId="{4D671B25-D7C8-44F7-A869-1DBF809B84A8}" type="parTrans" cxnId="{ABA33D0B-9102-4117-97E5-B1A8B7E3D5A5}">
      <dgm:prSet/>
      <dgm:spPr/>
      <dgm:t>
        <a:bodyPr/>
        <a:lstStyle/>
        <a:p>
          <a:endParaRPr lang="en-NZ"/>
        </a:p>
      </dgm:t>
    </dgm:pt>
    <dgm:pt modelId="{8CFDDD2B-6CA8-4D60-BB98-E5DE596889D2}" type="sibTrans" cxnId="{ABA33D0B-9102-4117-97E5-B1A8B7E3D5A5}">
      <dgm:prSet/>
      <dgm:spPr/>
      <dgm:t>
        <a:bodyPr/>
        <a:lstStyle/>
        <a:p>
          <a:endParaRPr lang="en-NZ"/>
        </a:p>
      </dgm:t>
    </dgm:pt>
    <dgm:pt modelId="{8DF70044-000B-4E3A-A150-62D1C4C5342A}">
      <dgm:prSet phldrT="[Text]" custT="1"/>
      <dgm:spPr>
        <a:solidFill>
          <a:srgbClr val="1B75BC"/>
        </a:solidFill>
        <a:ln w="19050" cap="rnd" cmpd="sng" algn="ctr">
          <a:noFill/>
          <a:prstDash val="solid"/>
        </a:ln>
        <a:effectLst/>
      </dgm:spPr>
      <dgm:t>
        <a:bodyPr spcFirstLastPara="0" vert="horz" wrap="square" lIns="8890" tIns="8890" rIns="8890" bIns="8890" numCol="1" spcCol="1270" anchor="ctr" anchorCtr="0"/>
        <a:lstStyle/>
        <a:p>
          <a:pPr marL="0" lvl="0" indent="0" algn="ctr" defTabSz="622300">
            <a:lnSpc>
              <a:spcPct val="90000"/>
            </a:lnSpc>
            <a:spcBef>
              <a:spcPct val="0"/>
            </a:spcBef>
            <a:spcAft>
              <a:spcPct val="35000"/>
            </a:spcAft>
            <a:buNone/>
          </a:pPr>
          <a:r>
            <a:rPr lang="en-NZ" sz="1400" kern="1200">
              <a:solidFill>
                <a:prstClr val="white"/>
              </a:solidFill>
              <a:latin typeface="Century Gothic" panose="020B0502020202020204" pitchFamily="34" charset="0"/>
              <a:ea typeface="+mn-ea"/>
              <a:cs typeface="+mn-cs"/>
            </a:rPr>
            <a:t>Send Results</a:t>
          </a:r>
        </a:p>
      </dgm:t>
    </dgm:pt>
    <dgm:pt modelId="{5E31A1A4-937F-4D4E-97D5-17FBDE7446BC}" type="parTrans" cxnId="{9372F762-37AA-4B1A-A81F-4273AF18D119}">
      <dgm:prSet/>
      <dgm:spPr/>
      <dgm:t>
        <a:bodyPr/>
        <a:lstStyle/>
        <a:p>
          <a:endParaRPr lang="en-NZ"/>
        </a:p>
      </dgm:t>
    </dgm:pt>
    <dgm:pt modelId="{654AE5CA-613F-4F1A-A157-55B5DDF0642E}" type="sibTrans" cxnId="{9372F762-37AA-4B1A-A81F-4273AF18D119}">
      <dgm:prSet/>
      <dgm:spPr/>
      <dgm:t>
        <a:bodyPr/>
        <a:lstStyle/>
        <a:p>
          <a:endParaRPr lang="en-NZ"/>
        </a:p>
      </dgm:t>
    </dgm:pt>
    <dgm:pt modelId="{75F805FD-C6AF-46CB-BCA4-51679E03DFAC}">
      <dgm:prSet phldrT="[Text]"/>
      <dgm:spPr>
        <a:ln>
          <a:solidFill>
            <a:srgbClr val="1B75BC"/>
          </a:solidFill>
        </a:ln>
      </dgm:spPr>
      <dgm:t>
        <a:bodyPr/>
        <a:lstStyle/>
        <a:p>
          <a:pPr>
            <a:buSzPct val="110000"/>
            <a:buFont typeface="Arial" panose="020B0604020202020204" pitchFamily="34" charset="0"/>
            <a:buChar char="•"/>
          </a:pPr>
          <a:r>
            <a:rPr lang="en-NZ" dirty="0">
              <a:latin typeface="Century Gothic" panose="020B0502020202020204" pitchFamily="34" charset="0"/>
              <a:ea typeface="Open Sans" panose="020B0606030504020204" pitchFamily="34" charset="0"/>
              <a:cs typeface="Open Sans" panose="020B0606030504020204" pitchFamily="34" charset="0"/>
            </a:rPr>
            <a:t>Report results are sent within minutes of completion to a nominated email address/es.</a:t>
          </a:r>
          <a:endParaRPr lang="en-NZ" dirty="0">
            <a:latin typeface="Century Gothic" panose="020B0502020202020204" pitchFamily="34" charset="0"/>
          </a:endParaRPr>
        </a:p>
      </dgm:t>
    </dgm:pt>
    <dgm:pt modelId="{F36FF897-E3BE-4E96-B066-AB17740A5C01}" type="parTrans" cxnId="{B10889D8-CC9D-42F1-9FA8-831C7D0BE8A6}">
      <dgm:prSet/>
      <dgm:spPr/>
      <dgm:t>
        <a:bodyPr/>
        <a:lstStyle/>
        <a:p>
          <a:endParaRPr lang="en-NZ"/>
        </a:p>
      </dgm:t>
    </dgm:pt>
    <dgm:pt modelId="{6095E8DC-C792-46B9-AC93-9DD01FCAC955}" type="sibTrans" cxnId="{B10889D8-CC9D-42F1-9FA8-831C7D0BE8A6}">
      <dgm:prSet/>
      <dgm:spPr/>
      <dgm:t>
        <a:bodyPr/>
        <a:lstStyle/>
        <a:p>
          <a:endParaRPr lang="en-NZ"/>
        </a:p>
      </dgm:t>
    </dgm:pt>
    <dgm:pt modelId="{1C77F0EB-F502-4A47-988D-E87007DA6122}" type="pres">
      <dgm:prSet presAssocID="{32A87B4B-B0A8-47F4-8D12-042A31710A05}" presName="linearFlow" presStyleCnt="0">
        <dgm:presLayoutVars>
          <dgm:dir/>
          <dgm:animLvl val="lvl"/>
          <dgm:resizeHandles val="exact"/>
        </dgm:presLayoutVars>
      </dgm:prSet>
      <dgm:spPr/>
    </dgm:pt>
    <dgm:pt modelId="{E6E54D55-C71E-45F3-BD4B-6D2172BCBD9C}" type="pres">
      <dgm:prSet presAssocID="{BA3A6FFE-8502-432E-834E-1BC0E028FB93}" presName="composite" presStyleCnt="0"/>
      <dgm:spPr/>
    </dgm:pt>
    <dgm:pt modelId="{B2D8620D-CA4C-4D38-92C7-6F6D387D9B07}" type="pres">
      <dgm:prSet presAssocID="{BA3A6FFE-8502-432E-834E-1BC0E028FB93}" presName="parentText" presStyleLbl="alignNode1" presStyleIdx="0" presStyleCnt="3">
        <dgm:presLayoutVars>
          <dgm:chMax val="1"/>
          <dgm:bulletEnabled val="1"/>
        </dgm:presLayoutVars>
      </dgm:prSet>
      <dgm:spPr/>
    </dgm:pt>
    <dgm:pt modelId="{C6F0A482-025D-423A-AC7C-B25261F8E2FC}" type="pres">
      <dgm:prSet presAssocID="{BA3A6FFE-8502-432E-834E-1BC0E028FB93}" presName="descendantText" presStyleLbl="alignAcc1" presStyleIdx="0" presStyleCnt="3" custLinFactNeighborY="1599">
        <dgm:presLayoutVars>
          <dgm:bulletEnabled val="1"/>
        </dgm:presLayoutVars>
      </dgm:prSet>
      <dgm:spPr/>
    </dgm:pt>
    <dgm:pt modelId="{31DD1E31-94FD-48FC-B525-9AF9B6D5BFB3}" type="pres">
      <dgm:prSet presAssocID="{430A54BC-9A4D-486D-9470-6E75A7F56835}" presName="sp" presStyleCnt="0"/>
      <dgm:spPr/>
    </dgm:pt>
    <dgm:pt modelId="{1B789D63-EC2F-4D28-84A9-CDFBE0E328DF}" type="pres">
      <dgm:prSet presAssocID="{08E8A978-D6AE-4737-BC2D-84FFEF2081B1}" presName="composite" presStyleCnt="0"/>
      <dgm:spPr/>
    </dgm:pt>
    <dgm:pt modelId="{F9B210A8-8DBA-4774-9E94-755C157710B2}" type="pres">
      <dgm:prSet presAssocID="{08E8A978-D6AE-4737-BC2D-84FFEF2081B1}" presName="parentText" presStyleLbl="alignNode1" presStyleIdx="1" presStyleCnt="3">
        <dgm:presLayoutVars>
          <dgm:chMax val="1"/>
          <dgm:bulletEnabled val="1"/>
        </dgm:presLayoutVars>
      </dgm:prSet>
      <dgm:spPr>
        <a:xfrm rot="5400000">
          <a:off x="-222646" y="1512490"/>
          <a:ext cx="1484312" cy="1039018"/>
        </a:xfrm>
        <a:prstGeom prst="chevron">
          <a:avLst/>
        </a:prstGeom>
      </dgm:spPr>
    </dgm:pt>
    <dgm:pt modelId="{7BE66A7B-D5EA-4656-A4B3-5AEBD4DBDC22}" type="pres">
      <dgm:prSet presAssocID="{08E8A978-D6AE-4737-BC2D-84FFEF2081B1}" presName="descendantText" presStyleLbl="alignAcc1" presStyleIdx="1" presStyleCnt="3">
        <dgm:presLayoutVars>
          <dgm:bulletEnabled val="1"/>
        </dgm:presLayoutVars>
      </dgm:prSet>
      <dgm:spPr/>
    </dgm:pt>
    <dgm:pt modelId="{CF826F9A-ABC4-4A27-8E99-DD3592A6A555}" type="pres">
      <dgm:prSet presAssocID="{394B757E-BF2A-4844-B3C6-27D1F1A43498}" presName="sp" presStyleCnt="0"/>
      <dgm:spPr/>
    </dgm:pt>
    <dgm:pt modelId="{08E45F00-1CDA-4030-B58D-CAAE2E8D5EAC}" type="pres">
      <dgm:prSet presAssocID="{8DF70044-000B-4E3A-A150-62D1C4C5342A}" presName="composite" presStyleCnt="0"/>
      <dgm:spPr/>
    </dgm:pt>
    <dgm:pt modelId="{415431C3-64F0-44F8-8CEA-51CF75E1FA00}" type="pres">
      <dgm:prSet presAssocID="{8DF70044-000B-4E3A-A150-62D1C4C5342A}" presName="parentText" presStyleLbl="alignNode1" presStyleIdx="2" presStyleCnt="3">
        <dgm:presLayoutVars>
          <dgm:chMax val="1"/>
          <dgm:bulletEnabled val="1"/>
        </dgm:presLayoutVars>
      </dgm:prSet>
      <dgm:spPr>
        <a:xfrm rot="5400000">
          <a:off x="-222646" y="2801154"/>
          <a:ext cx="1484312" cy="1039018"/>
        </a:xfrm>
        <a:prstGeom prst="chevron">
          <a:avLst/>
        </a:prstGeom>
      </dgm:spPr>
    </dgm:pt>
    <dgm:pt modelId="{F4E777E6-29A4-4EBB-AF4C-AC6950AAF0DE}" type="pres">
      <dgm:prSet presAssocID="{8DF70044-000B-4E3A-A150-62D1C4C5342A}" presName="descendantText" presStyleLbl="alignAcc1" presStyleIdx="2" presStyleCnt="3">
        <dgm:presLayoutVars>
          <dgm:bulletEnabled val="1"/>
        </dgm:presLayoutVars>
      </dgm:prSet>
      <dgm:spPr/>
    </dgm:pt>
  </dgm:ptLst>
  <dgm:cxnLst>
    <dgm:cxn modelId="{ABA33D0B-9102-4117-97E5-B1A8B7E3D5A5}" srcId="{08E8A978-D6AE-4737-BC2D-84FFEF2081B1}" destId="{F8BF8D87-41DB-4A68-93FB-67C890CE10A9}" srcOrd="0" destOrd="0" parTransId="{4D671B25-D7C8-44F7-A869-1DBF809B84A8}" sibTransId="{8CFDDD2B-6CA8-4D60-BB98-E5DE596889D2}"/>
    <dgm:cxn modelId="{3AFE421E-1F3D-4114-966C-85C1CB35ECC3}" type="presOf" srcId="{32A87B4B-B0A8-47F4-8D12-042A31710A05}" destId="{1C77F0EB-F502-4A47-988D-E87007DA6122}" srcOrd="0" destOrd="0" presId="urn:microsoft.com/office/officeart/2005/8/layout/chevron2"/>
    <dgm:cxn modelId="{8C469E23-0EAF-4B23-A356-2937FFDEF132}" type="presOf" srcId="{75F805FD-C6AF-46CB-BCA4-51679E03DFAC}" destId="{F4E777E6-29A4-4EBB-AF4C-AC6950AAF0DE}" srcOrd="0" destOrd="0" presId="urn:microsoft.com/office/officeart/2005/8/layout/chevron2"/>
    <dgm:cxn modelId="{FAA49926-8AE3-4EA6-BC07-03C5F0F2B89E}" type="presOf" srcId="{BA3A6FFE-8502-432E-834E-1BC0E028FB93}" destId="{B2D8620D-CA4C-4D38-92C7-6F6D387D9B07}" srcOrd="0" destOrd="0" presId="urn:microsoft.com/office/officeart/2005/8/layout/chevron2"/>
    <dgm:cxn modelId="{C8904A5E-2A52-4FAC-9647-679E0F627360}" type="presOf" srcId="{F8BF8D87-41DB-4A68-93FB-67C890CE10A9}" destId="{7BE66A7B-D5EA-4656-A4B3-5AEBD4DBDC22}" srcOrd="0" destOrd="0" presId="urn:microsoft.com/office/officeart/2005/8/layout/chevron2"/>
    <dgm:cxn modelId="{9372F762-37AA-4B1A-A81F-4273AF18D119}" srcId="{32A87B4B-B0A8-47F4-8D12-042A31710A05}" destId="{8DF70044-000B-4E3A-A150-62D1C4C5342A}" srcOrd="2" destOrd="0" parTransId="{5E31A1A4-937F-4D4E-97D5-17FBDE7446BC}" sibTransId="{654AE5CA-613F-4F1A-A157-55B5DDF0642E}"/>
    <dgm:cxn modelId="{98F9C169-5D04-4F0F-BF95-BADA319FB50F}" srcId="{32A87B4B-B0A8-47F4-8D12-042A31710A05}" destId="{BA3A6FFE-8502-432E-834E-1BC0E028FB93}" srcOrd="0" destOrd="0" parTransId="{D23A6BE5-F6A8-487C-9ABE-D2A7286F2D0A}" sibTransId="{430A54BC-9A4D-486D-9470-6E75A7F56835}"/>
    <dgm:cxn modelId="{8D80ED8B-DE31-4177-A30D-DF927737E206}" type="presOf" srcId="{08E8A978-D6AE-4737-BC2D-84FFEF2081B1}" destId="{F9B210A8-8DBA-4774-9E94-755C157710B2}" srcOrd="0" destOrd="0" presId="urn:microsoft.com/office/officeart/2005/8/layout/chevron2"/>
    <dgm:cxn modelId="{CA8D2EB5-39F2-4922-B756-2EBF6A1E4A7A}" srcId="{BA3A6FFE-8502-432E-834E-1BC0E028FB93}" destId="{3B93A0DF-3AF3-4E67-A613-D932DCBBCE8D}" srcOrd="0" destOrd="0" parTransId="{1F95E9F0-48EA-4638-9BFE-4C1E96AD1435}" sibTransId="{6B29F442-F7DA-423B-966A-AE845ED2CF9A}"/>
    <dgm:cxn modelId="{F6791AD8-F1CB-4E4F-B744-2136A994497B}" type="presOf" srcId="{3B93A0DF-3AF3-4E67-A613-D932DCBBCE8D}" destId="{C6F0A482-025D-423A-AC7C-B25261F8E2FC}" srcOrd="0" destOrd="0" presId="urn:microsoft.com/office/officeart/2005/8/layout/chevron2"/>
    <dgm:cxn modelId="{B10889D8-CC9D-42F1-9FA8-831C7D0BE8A6}" srcId="{8DF70044-000B-4E3A-A150-62D1C4C5342A}" destId="{75F805FD-C6AF-46CB-BCA4-51679E03DFAC}" srcOrd="0" destOrd="0" parTransId="{F36FF897-E3BE-4E96-B066-AB17740A5C01}" sibTransId="{6095E8DC-C792-46B9-AC93-9DD01FCAC955}"/>
    <dgm:cxn modelId="{CD57E1F1-1905-4EEA-948C-A6157AD0343F}" type="presOf" srcId="{8DF70044-000B-4E3A-A150-62D1C4C5342A}" destId="{415431C3-64F0-44F8-8CEA-51CF75E1FA00}" srcOrd="0" destOrd="0" presId="urn:microsoft.com/office/officeart/2005/8/layout/chevron2"/>
    <dgm:cxn modelId="{BACC79FE-35E9-4274-B23D-9EA8EB34DA6B}" srcId="{32A87B4B-B0A8-47F4-8D12-042A31710A05}" destId="{08E8A978-D6AE-4737-BC2D-84FFEF2081B1}" srcOrd="1" destOrd="0" parTransId="{74BE1A7F-0A06-4D0F-BE15-9AADC147D0A6}" sibTransId="{394B757E-BF2A-4844-B3C6-27D1F1A43498}"/>
    <dgm:cxn modelId="{2BE462AE-EA36-4937-9FAA-C8446BF1A265}" type="presParOf" srcId="{1C77F0EB-F502-4A47-988D-E87007DA6122}" destId="{E6E54D55-C71E-45F3-BD4B-6D2172BCBD9C}" srcOrd="0" destOrd="0" presId="urn:microsoft.com/office/officeart/2005/8/layout/chevron2"/>
    <dgm:cxn modelId="{3454468E-7199-4E42-820B-53760CDBAB27}" type="presParOf" srcId="{E6E54D55-C71E-45F3-BD4B-6D2172BCBD9C}" destId="{B2D8620D-CA4C-4D38-92C7-6F6D387D9B07}" srcOrd="0" destOrd="0" presId="urn:microsoft.com/office/officeart/2005/8/layout/chevron2"/>
    <dgm:cxn modelId="{0807BACF-3C1F-4741-ACED-19234B4064C0}" type="presParOf" srcId="{E6E54D55-C71E-45F3-BD4B-6D2172BCBD9C}" destId="{C6F0A482-025D-423A-AC7C-B25261F8E2FC}" srcOrd="1" destOrd="0" presId="urn:microsoft.com/office/officeart/2005/8/layout/chevron2"/>
    <dgm:cxn modelId="{168DF416-2837-4E1E-9CDB-4042698E35C9}" type="presParOf" srcId="{1C77F0EB-F502-4A47-988D-E87007DA6122}" destId="{31DD1E31-94FD-48FC-B525-9AF9B6D5BFB3}" srcOrd="1" destOrd="0" presId="urn:microsoft.com/office/officeart/2005/8/layout/chevron2"/>
    <dgm:cxn modelId="{9BBA2242-58C8-400E-B8BC-5B6B81F283F2}" type="presParOf" srcId="{1C77F0EB-F502-4A47-988D-E87007DA6122}" destId="{1B789D63-EC2F-4D28-84A9-CDFBE0E328DF}" srcOrd="2" destOrd="0" presId="urn:microsoft.com/office/officeart/2005/8/layout/chevron2"/>
    <dgm:cxn modelId="{BD7FDDBD-9EC3-482F-A748-A2AE3B3B3F4E}" type="presParOf" srcId="{1B789D63-EC2F-4D28-84A9-CDFBE0E328DF}" destId="{F9B210A8-8DBA-4774-9E94-755C157710B2}" srcOrd="0" destOrd="0" presId="urn:microsoft.com/office/officeart/2005/8/layout/chevron2"/>
    <dgm:cxn modelId="{486EC092-B01C-45C7-9F46-EDA8B5B07F54}" type="presParOf" srcId="{1B789D63-EC2F-4D28-84A9-CDFBE0E328DF}" destId="{7BE66A7B-D5EA-4656-A4B3-5AEBD4DBDC22}" srcOrd="1" destOrd="0" presId="urn:microsoft.com/office/officeart/2005/8/layout/chevron2"/>
    <dgm:cxn modelId="{10D33340-55AD-4D7D-B3D1-D39320DDD684}" type="presParOf" srcId="{1C77F0EB-F502-4A47-988D-E87007DA6122}" destId="{CF826F9A-ABC4-4A27-8E99-DD3592A6A555}" srcOrd="3" destOrd="0" presId="urn:microsoft.com/office/officeart/2005/8/layout/chevron2"/>
    <dgm:cxn modelId="{476707A5-E327-4CC4-B895-29D8CC1FC50F}" type="presParOf" srcId="{1C77F0EB-F502-4A47-988D-E87007DA6122}" destId="{08E45F00-1CDA-4030-B58D-CAAE2E8D5EAC}" srcOrd="4" destOrd="0" presId="urn:microsoft.com/office/officeart/2005/8/layout/chevron2"/>
    <dgm:cxn modelId="{05A35ED4-378D-43C5-B2B3-F12D65354686}" type="presParOf" srcId="{08E45F00-1CDA-4030-B58D-CAAE2E8D5EAC}" destId="{415431C3-64F0-44F8-8CEA-51CF75E1FA00}" srcOrd="0" destOrd="0" presId="urn:microsoft.com/office/officeart/2005/8/layout/chevron2"/>
    <dgm:cxn modelId="{7999AAF6-0C5C-45B4-8083-F9B79B820DD1}" type="presParOf" srcId="{08E45F00-1CDA-4030-B58D-CAAE2E8D5EAC}" destId="{F4E777E6-29A4-4EBB-AF4C-AC6950AAF0D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05F67698-C998-4026-9718-1610FC245C2D}"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NZ"/>
        </a:p>
      </dgm:t>
    </dgm:pt>
    <dgm:pt modelId="{8C5AC9D5-BAE4-4B62-A1CE-2A912C77027D}">
      <dgm:prSet phldrT="[Text]" custT="1"/>
      <dgm:spPr>
        <a:solidFill>
          <a:srgbClr val="1B75BC"/>
        </a:solidFill>
      </dgm:spPr>
      <dgm:t>
        <a:bodyPr/>
        <a:lstStyle/>
        <a:p>
          <a:r>
            <a:rPr lang="en-NZ" sz="1200" b="1">
              <a:latin typeface="Century Gothic" panose="020B0502020202020204" pitchFamily="34" charset="0"/>
            </a:rPr>
            <a:t>Organisation Applications</a:t>
          </a:r>
        </a:p>
      </dgm:t>
    </dgm:pt>
    <dgm:pt modelId="{DD95641D-5667-4B7D-937C-3398B0865A2D}" type="parTrans" cxnId="{AD43CEFB-635F-4AD7-ACA8-AEE04237344D}">
      <dgm:prSet/>
      <dgm:spPr/>
      <dgm:t>
        <a:bodyPr/>
        <a:lstStyle/>
        <a:p>
          <a:endParaRPr lang="en-NZ" sz="1600"/>
        </a:p>
      </dgm:t>
    </dgm:pt>
    <dgm:pt modelId="{870A009A-692B-4D70-9EF3-E8D2586BDDFA}" type="sibTrans" cxnId="{AD43CEFB-635F-4AD7-ACA8-AEE04237344D}">
      <dgm:prSet/>
      <dgm:spPr/>
      <dgm:t>
        <a:bodyPr/>
        <a:lstStyle/>
        <a:p>
          <a:endParaRPr lang="en-NZ" sz="1600"/>
        </a:p>
      </dgm:t>
    </dgm:pt>
    <dgm:pt modelId="{F741F577-2B44-440A-B1B1-F3F05607720B}">
      <dgm:prSet phldrT="[Text]" custT="1"/>
      <dgm:spPr>
        <a:solidFill>
          <a:srgbClr val="1B75BC"/>
        </a:solidFill>
      </dgm:spPr>
      <dgm:t>
        <a:bodyPr/>
        <a:lstStyle/>
        <a:p>
          <a:r>
            <a:rPr lang="en-NZ" sz="900" b="1">
              <a:latin typeface="Century Gothic" panose="020B0502020202020204" pitchFamily="34" charset="0"/>
            </a:rPr>
            <a:t>Leadership Development</a:t>
          </a:r>
        </a:p>
      </dgm:t>
    </dgm:pt>
    <dgm:pt modelId="{29BF8F5E-2AFF-43B5-BCFB-5F58BBE90BC5}" type="parTrans" cxnId="{6830F882-A6D3-44A9-A607-C4D0B910D4E8}">
      <dgm:prSet/>
      <dgm:spPr/>
      <dgm:t>
        <a:bodyPr/>
        <a:lstStyle/>
        <a:p>
          <a:endParaRPr lang="en-NZ" sz="1600"/>
        </a:p>
      </dgm:t>
    </dgm:pt>
    <dgm:pt modelId="{8F3FA0D3-6B8E-4E6F-BFB0-B18F69E17907}" type="sibTrans" cxnId="{6830F882-A6D3-44A9-A607-C4D0B910D4E8}">
      <dgm:prSet/>
      <dgm:spPr/>
      <dgm:t>
        <a:bodyPr/>
        <a:lstStyle/>
        <a:p>
          <a:endParaRPr lang="en-NZ" sz="1600"/>
        </a:p>
      </dgm:t>
    </dgm:pt>
    <dgm:pt modelId="{0108A849-2A3C-418D-933B-32099BD496EA}">
      <dgm:prSet phldrT="[Text]" custT="1"/>
      <dgm:spPr>
        <a:solidFill>
          <a:srgbClr val="1B75BC"/>
        </a:solidFill>
      </dgm:spPr>
      <dgm:t>
        <a:bodyPr/>
        <a:lstStyle/>
        <a:p>
          <a:r>
            <a:rPr lang="en-NZ" sz="900" b="1">
              <a:latin typeface="Century Gothic" panose="020B0502020202020204" pitchFamily="34" charset="0"/>
            </a:rPr>
            <a:t>Team Development</a:t>
          </a:r>
        </a:p>
      </dgm:t>
    </dgm:pt>
    <dgm:pt modelId="{4739AF47-A8D7-4530-AEA6-7FEDA6CB4D89}" type="parTrans" cxnId="{C1F2B22E-46BD-42D1-BE0B-9454BDE46185}">
      <dgm:prSet/>
      <dgm:spPr/>
      <dgm:t>
        <a:bodyPr/>
        <a:lstStyle/>
        <a:p>
          <a:endParaRPr lang="en-NZ" sz="1600"/>
        </a:p>
      </dgm:t>
    </dgm:pt>
    <dgm:pt modelId="{62E06BF2-6617-4C18-BC62-1662F0F69DCB}" type="sibTrans" cxnId="{C1F2B22E-46BD-42D1-BE0B-9454BDE46185}">
      <dgm:prSet/>
      <dgm:spPr/>
      <dgm:t>
        <a:bodyPr/>
        <a:lstStyle/>
        <a:p>
          <a:endParaRPr lang="en-NZ" sz="1600"/>
        </a:p>
      </dgm:t>
    </dgm:pt>
    <dgm:pt modelId="{76EBAD97-1615-4762-9BD4-F80634D3EA8C}">
      <dgm:prSet phldrT="[Text]" custT="1"/>
      <dgm:spPr>
        <a:solidFill>
          <a:srgbClr val="1B75BC"/>
        </a:solidFill>
      </dgm:spPr>
      <dgm:t>
        <a:bodyPr/>
        <a:lstStyle/>
        <a:p>
          <a:r>
            <a:rPr lang="en-NZ" sz="900" b="1">
              <a:latin typeface="Century Gothic" panose="020B0502020202020204" pitchFamily="34" charset="0"/>
            </a:rPr>
            <a:t>Recruitment</a:t>
          </a:r>
        </a:p>
      </dgm:t>
    </dgm:pt>
    <dgm:pt modelId="{956CCBFA-54F2-431A-BBA9-0B8E1809AC16}" type="parTrans" cxnId="{755223CF-7315-4A72-9744-68AC89A24812}">
      <dgm:prSet/>
      <dgm:spPr/>
      <dgm:t>
        <a:bodyPr/>
        <a:lstStyle/>
        <a:p>
          <a:endParaRPr lang="en-NZ" sz="1600"/>
        </a:p>
      </dgm:t>
    </dgm:pt>
    <dgm:pt modelId="{73C16E43-A6FF-4458-A774-4B3899E20B01}" type="sibTrans" cxnId="{755223CF-7315-4A72-9744-68AC89A24812}">
      <dgm:prSet/>
      <dgm:spPr/>
      <dgm:t>
        <a:bodyPr/>
        <a:lstStyle/>
        <a:p>
          <a:endParaRPr lang="en-NZ" sz="1600"/>
        </a:p>
      </dgm:t>
    </dgm:pt>
    <dgm:pt modelId="{CC1DF54A-6C96-486C-90BF-9E2DCDDFBD3C}">
      <dgm:prSet phldrT="[Text]" custT="1"/>
      <dgm:spPr>
        <a:solidFill>
          <a:srgbClr val="1B75BC"/>
        </a:solidFill>
      </dgm:spPr>
      <dgm:t>
        <a:bodyPr/>
        <a:lstStyle/>
        <a:p>
          <a:r>
            <a:rPr lang="en-NZ" sz="900" b="1">
              <a:latin typeface="Century Gothic" panose="020B0502020202020204" pitchFamily="34" charset="0"/>
            </a:rPr>
            <a:t>Sales Development</a:t>
          </a:r>
        </a:p>
      </dgm:t>
    </dgm:pt>
    <dgm:pt modelId="{2ECBF7A3-57E0-4C8C-BCA6-31E402BEF65B}" type="parTrans" cxnId="{D1158256-459C-4C05-A2E7-D880D6DF9BB4}">
      <dgm:prSet/>
      <dgm:spPr/>
      <dgm:t>
        <a:bodyPr/>
        <a:lstStyle/>
        <a:p>
          <a:endParaRPr lang="en-NZ" sz="1600"/>
        </a:p>
      </dgm:t>
    </dgm:pt>
    <dgm:pt modelId="{23E00076-32F0-45A2-A7B6-C34E3A261588}" type="sibTrans" cxnId="{D1158256-459C-4C05-A2E7-D880D6DF9BB4}">
      <dgm:prSet/>
      <dgm:spPr/>
      <dgm:t>
        <a:bodyPr/>
        <a:lstStyle/>
        <a:p>
          <a:endParaRPr lang="en-NZ" sz="1600"/>
        </a:p>
      </dgm:t>
    </dgm:pt>
    <dgm:pt modelId="{46BDCB6F-D402-4283-A465-816DFD53C4A7}" type="pres">
      <dgm:prSet presAssocID="{05F67698-C998-4026-9718-1610FC245C2D}" presName="Name0" presStyleCnt="0">
        <dgm:presLayoutVars>
          <dgm:chMax val="1"/>
          <dgm:dir/>
          <dgm:animLvl val="ctr"/>
          <dgm:resizeHandles val="exact"/>
        </dgm:presLayoutVars>
      </dgm:prSet>
      <dgm:spPr/>
    </dgm:pt>
    <dgm:pt modelId="{8D16325E-3706-47B4-8A61-18BA2C70681C}" type="pres">
      <dgm:prSet presAssocID="{8C5AC9D5-BAE4-4B62-A1CE-2A912C77027D}" presName="centerShape" presStyleLbl="node0" presStyleIdx="0" presStyleCnt="1" custLinFactNeighborX="0" custLinFactNeighborY="1498"/>
      <dgm:spPr/>
    </dgm:pt>
    <dgm:pt modelId="{ACE834B8-46A3-447A-A6C6-371063C9B4DA}" type="pres">
      <dgm:prSet presAssocID="{F741F577-2B44-440A-B1B1-F3F05607720B}" presName="node" presStyleLbl="node1" presStyleIdx="0" presStyleCnt="4">
        <dgm:presLayoutVars>
          <dgm:bulletEnabled val="1"/>
        </dgm:presLayoutVars>
      </dgm:prSet>
      <dgm:spPr/>
    </dgm:pt>
    <dgm:pt modelId="{BC20BB5D-1EDE-45A5-9715-5BB9B43674A7}" type="pres">
      <dgm:prSet presAssocID="{F741F577-2B44-440A-B1B1-F3F05607720B}" presName="dummy" presStyleCnt="0"/>
      <dgm:spPr/>
    </dgm:pt>
    <dgm:pt modelId="{B619D604-3677-4D39-98D9-D3DF3D9111C8}" type="pres">
      <dgm:prSet presAssocID="{8F3FA0D3-6B8E-4E6F-BFB0-B18F69E17907}" presName="sibTrans" presStyleLbl="sibTrans2D1" presStyleIdx="0" presStyleCnt="4"/>
      <dgm:spPr/>
    </dgm:pt>
    <dgm:pt modelId="{E84DFE17-58BB-402E-83B9-DAFFD1F57457}" type="pres">
      <dgm:prSet presAssocID="{0108A849-2A3C-418D-933B-32099BD496EA}" presName="node" presStyleLbl="node1" presStyleIdx="1" presStyleCnt="4">
        <dgm:presLayoutVars>
          <dgm:bulletEnabled val="1"/>
        </dgm:presLayoutVars>
      </dgm:prSet>
      <dgm:spPr/>
    </dgm:pt>
    <dgm:pt modelId="{83C60F14-FE00-46F9-9937-614D2F6C0159}" type="pres">
      <dgm:prSet presAssocID="{0108A849-2A3C-418D-933B-32099BD496EA}" presName="dummy" presStyleCnt="0"/>
      <dgm:spPr/>
    </dgm:pt>
    <dgm:pt modelId="{5D9FBD98-7B3B-44CD-82FE-238608D15A21}" type="pres">
      <dgm:prSet presAssocID="{62E06BF2-6617-4C18-BC62-1662F0F69DCB}" presName="sibTrans" presStyleLbl="sibTrans2D1" presStyleIdx="1" presStyleCnt="4"/>
      <dgm:spPr/>
    </dgm:pt>
    <dgm:pt modelId="{BAF986D1-9A8D-4F65-8075-1F1CAB902D1E}" type="pres">
      <dgm:prSet presAssocID="{76EBAD97-1615-4762-9BD4-F80634D3EA8C}" presName="node" presStyleLbl="node1" presStyleIdx="2" presStyleCnt="4">
        <dgm:presLayoutVars>
          <dgm:bulletEnabled val="1"/>
        </dgm:presLayoutVars>
      </dgm:prSet>
      <dgm:spPr/>
    </dgm:pt>
    <dgm:pt modelId="{3DB4F601-29FB-44C1-9A2E-449EB7DE5454}" type="pres">
      <dgm:prSet presAssocID="{76EBAD97-1615-4762-9BD4-F80634D3EA8C}" presName="dummy" presStyleCnt="0"/>
      <dgm:spPr/>
    </dgm:pt>
    <dgm:pt modelId="{691104A7-3E95-41AB-B1CC-B45A8382D711}" type="pres">
      <dgm:prSet presAssocID="{73C16E43-A6FF-4458-A774-4B3899E20B01}" presName="sibTrans" presStyleLbl="sibTrans2D1" presStyleIdx="2" presStyleCnt="4"/>
      <dgm:spPr/>
    </dgm:pt>
    <dgm:pt modelId="{C53873A8-5403-4DAB-950D-F0983EC4FB55}" type="pres">
      <dgm:prSet presAssocID="{CC1DF54A-6C96-486C-90BF-9E2DCDDFBD3C}" presName="node" presStyleLbl="node1" presStyleIdx="3" presStyleCnt="4">
        <dgm:presLayoutVars>
          <dgm:bulletEnabled val="1"/>
        </dgm:presLayoutVars>
      </dgm:prSet>
      <dgm:spPr/>
    </dgm:pt>
    <dgm:pt modelId="{F7D2F87C-E766-47CA-BBF8-9A4682217FF6}" type="pres">
      <dgm:prSet presAssocID="{CC1DF54A-6C96-486C-90BF-9E2DCDDFBD3C}" presName="dummy" presStyleCnt="0"/>
      <dgm:spPr/>
    </dgm:pt>
    <dgm:pt modelId="{976BBDF2-9E54-4F48-BC56-140710F42AEC}" type="pres">
      <dgm:prSet presAssocID="{23E00076-32F0-45A2-A7B6-C34E3A261588}" presName="sibTrans" presStyleLbl="sibTrans2D1" presStyleIdx="3" presStyleCnt="4"/>
      <dgm:spPr/>
    </dgm:pt>
  </dgm:ptLst>
  <dgm:cxnLst>
    <dgm:cxn modelId="{5171D612-BCE0-4F7D-A060-0D49AF3F89B9}" type="presOf" srcId="{76EBAD97-1615-4762-9BD4-F80634D3EA8C}" destId="{BAF986D1-9A8D-4F65-8075-1F1CAB902D1E}" srcOrd="0" destOrd="0" presId="urn:microsoft.com/office/officeart/2005/8/layout/radial6"/>
    <dgm:cxn modelId="{C1F2B22E-46BD-42D1-BE0B-9454BDE46185}" srcId="{8C5AC9D5-BAE4-4B62-A1CE-2A912C77027D}" destId="{0108A849-2A3C-418D-933B-32099BD496EA}" srcOrd="1" destOrd="0" parTransId="{4739AF47-A8D7-4530-AEA6-7FEDA6CB4D89}" sibTransId="{62E06BF2-6617-4C18-BC62-1662F0F69DCB}"/>
    <dgm:cxn modelId="{D1158256-459C-4C05-A2E7-D880D6DF9BB4}" srcId="{8C5AC9D5-BAE4-4B62-A1CE-2A912C77027D}" destId="{CC1DF54A-6C96-486C-90BF-9E2DCDDFBD3C}" srcOrd="3" destOrd="0" parTransId="{2ECBF7A3-57E0-4C8C-BCA6-31E402BEF65B}" sibTransId="{23E00076-32F0-45A2-A7B6-C34E3A261588}"/>
    <dgm:cxn modelId="{A9CDBC77-7F81-49DF-A375-250392AD1EEE}" type="presOf" srcId="{23E00076-32F0-45A2-A7B6-C34E3A261588}" destId="{976BBDF2-9E54-4F48-BC56-140710F42AEC}" srcOrd="0" destOrd="0" presId="urn:microsoft.com/office/officeart/2005/8/layout/radial6"/>
    <dgm:cxn modelId="{6830F882-A6D3-44A9-A607-C4D0B910D4E8}" srcId="{8C5AC9D5-BAE4-4B62-A1CE-2A912C77027D}" destId="{F741F577-2B44-440A-B1B1-F3F05607720B}" srcOrd="0" destOrd="0" parTransId="{29BF8F5E-2AFF-43B5-BCFB-5F58BBE90BC5}" sibTransId="{8F3FA0D3-6B8E-4E6F-BFB0-B18F69E17907}"/>
    <dgm:cxn modelId="{ADE60C93-E274-4141-9EFB-ABEB7C395962}" type="presOf" srcId="{05F67698-C998-4026-9718-1610FC245C2D}" destId="{46BDCB6F-D402-4283-A465-816DFD53C4A7}" srcOrd="0" destOrd="0" presId="urn:microsoft.com/office/officeart/2005/8/layout/radial6"/>
    <dgm:cxn modelId="{7E9E6CB2-0030-44A3-8377-F9BFF8F144E0}" type="presOf" srcId="{73C16E43-A6FF-4458-A774-4B3899E20B01}" destId="{691104A7-3E95-41AB-B1CC-B45A8382D711}" srcOrd="0" destOrd="0" presId="urn:microsoft.com/office/officeart/2005/8/layout/radial6"/>
    <dgm:cxn modelId="{BBB34FB2-C909-46BC-A6DF-3D4D99B6DFC3}" type="presOf" srcId="{62E06BF2-6617-4C18-BC62-1662F0F69DCB}" destId="{5D9FBD98-7B3B-44CD-82FE-238608D15A21}" srcOrd="0" destOrd="0" presId="urn:microsoft.com/office/officeart/2005/8/layout/radial6"/>
    <dgm:cxn modelId="{1C0FA9B5-8059-4B2B-AF25-ACB65A12D3B2}" type="presOf" srcId="{8F3FA0D3-6B8E-4E6F-BFB0-B18F69E17907}" destId="{B619D604-3677-4D39-98D9-D3DF3D9111C8}" srcOrd="0" destOrd="0" presId="urn:microsoft.com/office/officeart/2005/8/layout/radial6"/>
    <dgm:cxn modelId="{2D23F9BC-94BF-444A-B787-E7AE876DC5BE}" type="presOf" srcId="{8C5AC9D5-BAE4-4B62-A1CE-2A912C77027D}" destId="{8D16325E-3706-47B4-8A61-18BA2C70681C}" srcOrd="0" destOrd="0" presId="urn:microsoft.com/office/officeart/2005/8/layout/radial6"/>
    <dgm:cxn modelId="{755223CF-7315-4A72-9744-68AC89A24812}" srcId="{8C5AC9D5-BAE4-4B62-A1CE-2A912C77027D}" destId="{76EBAD97-1615-4762-9BD4-F80634D3EA8C}" srcOrd="2" destOrd="0" parTransId="{956CCBFA-54F2-431A-BBA9-0B8E1809AC16}" sibTransId="{73C16E43-A6FF-4458-A774-4B3899E20B01}"/>
    <dgm:cxn modelId="{D15726D6-2ADE-4AD3-BFEE-2D2F68DB8135}" type="presOf" srcId="{F741F577-2B44-440A-B1B1-F3F05607720B}" destId="{ACE834B8-46A3-447A-A6C6-371063C9B4DA}" srcOrd="0" destOrd="0" presId="urn:microsoft.com/office/officeart/2005/8/layout/radial6"/>
    <dgm:cxn modelId="{916842D9-8A49-4581-ACD9-B835DF380588}" type="presOf" srcId="{CC1DF54A-6C96-486C-90BF-9E2DCDDFBD3C}" destId="{C53873A8-5403-4DAB-950D-F0983EC4FB55}" srcOrd="0" destOrd="0" presId="urn:microsoft.com/office/officeart/2005/8/layout/radial6"/>
    <dgm:cxn modelId="{131C71FA-C533-4198-96C5-0EEFFFC49F47}" type="presOf" srcId="{0108A849-2A3C-418D-933B-32099BD496EA}" destId="{E84DFE17-58BB-402E-83B9-DAFFD1F57457}" srcOrd="0" destOrd="0" presId="urn:microsoft.com/office/officeart/2005/8/layout/radial6"/>
    <dgm:cxn modelId="{AD43CEFB-635F-4AD7-ACA8-AEE04237344D}" srcId="{05F67698-C998-4026-9718-1610FC245C2D}" destId="{8C5AC9D5-BAE4-4B62-A1CE-2A912C77027D}" srcOrd="0" destOrd="0" parTransId="{DD95641D-5667-4B7D-937C-3398B0865A2D}" sibTransId="{870A009A-692B-4D70-9EF3-E8D2586BDDFA}"/>
    <dgm:cxn modelId="{03093604-CC4B-4286-B5CD-9644721A71C3}" type="presParOf" srcId="{46BDCB6F-D402-4283-A465-816DFD53C4A7}" destId="{8D16325E-3706-47B4-8A61-18BA2C70681C}" srcOrd="0" destOrd="0" presId="urn:microsoft.com/office/officeart/2005/8/layout/radial6"/>
    <dgm:cxn modelId="{76B1B827-3D24-49D6-A9A3-251DAFA54F3E}" type="presParOf" srcId="{46BDCB6F-D402-4283-A465-816DFD53C4A7}" destId="{ACE834B8-46A3-447A-A6C6-371063C9B4DA}" srcOrd="1" destOrd="0" presId="urn:microsoft.com/office/officeart/2005/8/layout/radial6"/>
    <dgm:cxn modelId="{C321E9A2-77A5-4B53-9133-CB1FCAC3FA50}" type="presParOf" srcId="{46BDCB6F-D402-4283-A465-816DFD53C4A7}" destId="{BC20BB5D-1EDE-45A5-9715-5BB9B43674A7}" srcOrd="2" destOrd="0" presId="urn:microsoft.com/office/officeart/2005/8/layout/radial6"/>
    <dgm:cxn modelId="{F655F390-476F-46E3-B106-3C010B2E05AC}" type="presParOf" srcId="{46BDCB6F-D402-4283-A465-816DFD53C4A7}" destId="{B619D604-3677-4D39-98D9-D3DF3D9111C8}" srcOrd="3" destOrd="0" presId="urn:microsoft.com/office/officeart/2005/8/layout/radial6"/>
    <dgm:cxn modelId="{3F9C9BBE-6E18-4575-A064-85D82DA8FAD3}" type="presParOf" srcId="{46BDCB6F-D402-4283-A465-816DFD53C4A7}" destId="{E84DFE17-58BB-402E-83B9-DAFFD1F57457}" srcOrd="4" destOrd="0" presId="urn:microsoft.com/office/officeart/2005/8/layout/radial6"/>
    <dgm:cxn modelId="{1940EB32-3CFE-4537-9B8C-9BECE983C0AB}" type="presParOf" srcId="{46BDCB6F-D402-4283-A465-816DFD53C4A7}" destId="{83C60F14-FE00-46F9-9937-614D2F6C0159}" srcOrd="5" destOrd="0" presId="urn:microsoft.com/office/officeart/2005/8/layout/radial6"/>
    <dgm:cxn modelId="{B879E3BF-A78F-4085-A5CA-6E9B6B6A3701}" type="presParOf" srcId="{46BDCB6F-D402-4283-A465-816DFD53C4A7}" destId="{5D9FBD98-7B3B-44CD-82FE-238608D15A21}" srcOrd="6" destOrd="0" presId="urn:microsoft.com/office/officeart/2005/8/layout/radial6"/>
    <dgm:cxn modelId="{4A062361-17E5-40C3-904A-104C3A7400C9}" type="presParOf" srcId="{46BDCB6F-D402-4283-A465-816DFD53C4A7}" destId="{BAF986D1-9A8D-4F65-8075-1F1CAB902D1E}" srcOrd="7" destOrd="0" presId="urn:microsoft.com/office/officeart/2005/8/layout/radial6"/>
    <dgm:cxn modelId="{F887937E-B4E5-4556-A09A-179F4C3C03DF}" type="presParOf" srcId="{46BDCB6F-D402-4283-A465-816DFD53C4A7}" destId="{3DB4F601-29FB-44C1-9A2E-449EB7DE5454}" srcOrd="8" destOrd="0" presId="urn:microsoft.com/office/officeart/2005/8/layout/radial6"/>
    <dgm:cxn modelId="{124B114D-BB9A-4A76-8D07-0496AEBD89A8}" type="presParOf" srcId="{46BDCB6F-D402-4283-A465-816DFD53C4A7}" destId="{691104A7-3E95-41AB-B1CC-B45A8382D711}" srcOrd="9" destOrd="0" presId="urn:microsoft.com/office/officeart/2005/8/layout/radial6"/>
    <dgm:cxn modelId="{05264044-8596-4AA9-A16C-581FD5B7E1FE}" type="presParOf" srcId="{46BDCB6F-D402-4283-A465-816DFD53C4A7}" destId="{C53873A8-5403-4DAB-950D-F0983EC4FB55}" srcOrd="10" destOrd="0" presId="urn:microsoft.com/office/officeart/2005/8/layout/radial6"/>
    <dgm:cxn modelId="{C8BB146B-D1DC-459A-BB94-CEE0B657594A}" type="presParOf" srcId="{46BDCB6F-D402-4283-A465-816DFD53C4A7}" destId="{F7D2F87C-E766-47CA-BBF8-9A4682217FF6}" srcOrd="11" destOrd="0" presId="urn:microsoft.com/office/officeart/2005/8/layout/radial6"/>
    <dgm:cxn modelId="{E166A765-235B-4D06-A9E9-8E0949DC906E}" type="presParOf" srcId="{46BDCB6F-D402-4283-A465-816DFD53C4A7}" destId="{976BBDF2-9E54-4F48-BC56-140710F42AEC}"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8620D-CA4C-4D38-92C7-6F6D387D9B07}">
      <dsp:nvSpPr>
        <dsp:cNvPr id="0" name=""/>
        <dsp:cNvSpPr/>
      </dsp:nvSpPr>
      <dsp:spPr>
        <a:xfrm rot="5400000">
          <a:off x="-222646" y="223826"/>
          <a:ext cx="1484312" cy="1039018"/>
        </a:xfrm>
        <a:prstGeom prst="chevron">
          <a:avLst/>
        </a:prstGeom>
        <a:solidFill>
          <a:srgbClr val="1B75BC"/>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NZ" sz="1700" kern="1200">
              <a:latin typeface="Century Gothic" panose="020B0502020202020204" pitchFamily="34" charset="0"/>
            </a:rPr>
            <a:t>Send Link</a:t>
          </a:r>
        </a:p>
      </dsp:txBody>
      <dsp:txXfrm rot="-5400000">
        <a:off x="1" y="520688"/>
        <a:ext cx="1039018" cy="445294"/>
      </dsp:txXfrm>
    </dsp:sp>
    <dsp:sp modelId="{C6F0A482-025D-423A-AC7C-B25261F8E2FC}">
      <dsp:nvSpPr>
        <dsp:cNvPr id="0" name=""/>
        <dsp:cNvSpPr/>
      </dsp:nvSpPr>
      <dsp:spPr>
        <a:xfrm rot="5400000">
          <a:off x="3085107" y="-2029481"/>
          <a:ext cx="964803" cy="5056981"/>
        </a:xfrm>
        <a:prstGeom prst="round2SameRect">
          <a:avLst/>
        </a:prstGeom>
        <a:solidFill>
          <a:schemeClr val="lt2">
            <a:alpha val="90000"/>
            <a:hueOff val="0"/>
            <a:satOff val="0"/>
            <a:lumOff val="0"/>
            <a:alphaOff val="0"/>
          </a:schemeClr>
        </a:solidFill>
        <a:ln w="19050" cap="rnd" cmpd="sng" algn="ctr">
          <a:solidFill>
            <a:srgbClr val="1B75BC"/>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SzPct val="110000"/>
            <a:buFont typeface="Arial" panose="020B0604020202020204" pitchFamily="34" charset="0"/>
            <a:buChar char="•"/>
          </a:pPr>
          <a:r>
            <a:rPr lang="en-NZ" sz="2000" kern="1200" dirty="0">
              <a:latin typeface="Century Gothic" panose="020B0502020202020204" pitchFamily="34" charset="0"/>
              <a:ea typeface="Open Sans" panose="020B0606030504020204" pitchFamily="34" charset="0"/>
              <a:cs typeface="Open Sans" panose="020B0606030504020204" pitchFamily="34" charset="0"/>
            </a:rPr>
            <a:t>Your candidates are sent a URL and access code to complete the assessment online.</a:t>
          </a:r>
          <a:endParaRPr lang="en-NZ" sz="2000" kern="1200" dirty="0">
            <a:latin typeface="Century Gothic" panose="020B0502020202020204" pitchFamily="34" charset="0"/>
          </a:endParaRPr>
        </a:p>
      </dsp:txBody>
      <dsp:txXfrm rot="-5400000">
        <a:off x="1039018" y="63706"/>
        <a:ext cx="5009883" cy="870607"/>
      </dsp:txXfrm>
    </dsp:sp>
    <dsp:sp modelId="{F9B210A8-8DBA-4774-9E94-755C157710B2}">
      <dsp:nvSpPr>
        <dsp:cNvPr id="0" name=""/>
        <dsp:cNvSpPr/>
      </dsp:nvSpPr>
      <dsp:spPr>
        <a:xfrm rot="5400000">
          <a:off x="-222646" y="1512490"/>
          <a:ext cx="1484312" cy="1039018"/>
        </a:xfrm>
        <a:prstGeom prst="chevron">
          <a:avLst/>
        </a:prstGeom>
        <a:solidFill>
          <a:srgbClr val="1B75BC"/>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NZ" sz="1400" kern="1200">
              <a:solidFill>
                <a:prstClr val="white"/>
              </a:solidFill>
              <a:latin typeface="Century Gothic" panose="020B0502020202020204" pitchFamily="34" charset="0"/>
              <a:ea typeface="+mn-ea"/>
              <a:cs typeface="+mn-cs"/>
            </a:rPr>
            <a:t>Complete Assessment</a:t>
          </a:r>
        </a:p>
      </dsp:txBody>
      <dsp:txXfrm rot="-5400000">
        <a:off x="1" y="1809352"/>
        <a:ext cx="1039018" cy="445294"/>
      </dsp:txXfrm>
    </dsp:sp>
    <dsp:sp modelId="{7BE66A7B-D5EA-4656-A4B3-5AEBD4DBDC22}">
      <dsp:nvSpPr>
        <dsp:cNvPr id="0" name=""/>
        <dsp:cNvSpPr/>
      </dsp:nvSpPr>
      <dsp:spPr>
        <a:xfrm rot="5400000">
          <a:off x="3085107" y="-756245"/>
          <a:ext cx="964803" cy="5056981"/>
        </a:xfrm>
        <a:prstGeom prst="round2SameRect">
          <a:avLst/>
        </a:prstGeom>
        <a:solidFill>
          <a:schemeClr val="lt2">
            <a:alpha val="90000"/>
            <a:hueOff val="0"/>
            <a:satOff val="0"/>
            <a:lumOff val="0"/>
            <a:alphaOff val="0"/>
          </a:schemeClr>
        </a:solidFill>
        <a:ln w="19050" cap="rnd" cmpd="sng" algn="ctr">
          <a:solidFill>
            <a:srgbClr val="1B75BC"/>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SzPct val="110000"/>
            <a:buFont typeface="Arial" panose="020B0604020202020204" pitchFamily="34" charset="0"/>
            <a:buChar char="•"/>
          </a:pPr>
          <a:r>
            <a:rPr lang="en-NZ" sz="2000" kern="1200">
              <a:latin typeface="Century Gothic" panose="020B0502020202020204" pitchFamily="34" charset="0"/>
              <a:ea typeface="Open Sans" panose="020B0606030504020204" pitchFamily="34" charset="0"/>
              <a:cs typeface="Open Sans" panose="020B0606030504020204" pitchFamily="34" charset="0"/>
            </a:rPr>
            <a:t>The Behavioural Assessment takes 8 – 12 minutes to complete. </a:t>
          </a:r>
          <a:endParaRPr lang="en-NZ" sz="2000" kern="1200">
            <a:latin typeface="Century Gothic" panose="020B0502020202020204" pitchFamily="34" charset="0"/>
          </a:endParaRPr>
        </a:p>
      </dsp:txBody>
      <dsp:txXfrm rot="-5400000">
        <a:off x="1039018" y="1336942"/>
        <a:ext cx="5009883" cy="870607"/>
      </dsp:txXfrm>
    </dsp:sp>
    <dsp:sp modelId="{415431C3-64F0-44F8-8CEA-51CF75E1FA00}">
      <dsp:nvSpPr>
        <dsp:cNvPr id="0" name=""/>
        <dsp:cNvSpPr/>
      </dsp:nvSpPr>
      <dsp:spPr>
        <a:xfrm rot="5400000">
          <a:off x="-222646" y="2801154"/>
          <a:ext cx="1484312" cy="1039018"/>
        </a:xfrm>
        <a:prstGeom prst="chevron">
          <a:avLst/>
        </a:prstGeom>
        <a:solidFill>
          <a:srgbClr val="1B75BC"/>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NZ" sz="1400" kern="1200">
              <a:solidFill>
                <a:prstClr val="white"/>
              </a:solidFill>
              <a:latin typeface="Century Gothic" panose="020B0502020202020204" pitchFamily="34" charset="0"/>
              <a:ea typeface="+mn-ea"/>
              <a:cs typeface="+mn-cs"/>
            </a:rPr>
            <a:t>Send Results</a:t>
          </a:r>
        </a:p>
      </dsp:txBody>
      <dsp:txXfrm rot="-5400000">
        <a:off x="1" y="3098016"/>
        <a:ext cx="1039018" cy="445294"/>
      </dsp:txXfrm>
    </dsp:sp>
    <dsp:sp modelId="{F4E777E6-29A4-4EBB-AF4C-AC6950AAF0DE}">
      <dsp:nvSpPr>
        <dsp:cNvPr id="0" name=""/>
        <dsp:cNvSpPr/>
      </dsp:nvSpPr>
      <dsp:spPr>
        <a:xfrm rot="5400000">
          <a:off x="3085107" y="532418"/>
          <a:ext cx="964803" cy="5056981"/>
        </a:xfrm>
        <a:prstGeom prst="round2SameRect">
          <a:avLst/>
        </a:prstGeom>
        <a:solidFill>
          <a:schemeClr val="lt2">
            <a:alpha val="90000"/>
            <a:hueOff val="0"/>
            <a:satOff val="0"/>
            <a:lumOff val="0"/>
            <a:alphaOff val="0"/>
          </a:schemeClr>
        </a:solidFill>
        <a:ln w="19050" cap="rnd" cmpd="sng" algn="ctr">
          <a:solidFill>
            <a:srgbClr val="1B75BC"/>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SzPct val="110000"/>
            <a:buFont typeface="Arial" panose="020B0604020202020204" pitchFamily="34" charset="0"/>
            <a:buChar char="•"/>
          </a:pPr>
          <a:r>
            <a:rPr lang="en-NZ" sz="2000" kern="1200" dirty="0">
              <a:latin typeface="Century Gothic" panose="020B0502020202020204" pitchFamily="34" charset="0"/>
              <a:ea typeface="Open Sans" panose="020B0606030504020204" pitchFamily="34" charset="0"/>
              <a:cs typeface="Open Sans" panose="020B0606030504020204" pitchFamily="34" charset="0"/>
            </a:rPr>
            <a:t>Report results are sent within minutes of completion to a nominated email address/es.</a:t>
          </a:r>
          <a:endParaRPr lang="en-NZ" sz="2000" kern="1200" dirty="0">
            <a:latin typeface="Century Gothic" panose="020B0502020202020204" pitchFamily="34" charset="0"/>
          </a:endParaRPr>
        </a:p>
      </dsp:txBody>
      <dsp:txXfrm rot="-5400000">
        <a:off x="1039018" y="2625605"/>
        <a:ext cx="5009883" cy="8706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6BBDF2-9E54-4F48-BC56-140710F42AEC}">
      <dsp:nvSpPr>
        <dsp:cNvPr id="0" name=""/>
        <dsp:cNvSpPr/>
      </dsp:nvSpPr>
      <dsp:spPr>
        <a:xfrm>
          <a:off x="2068980" y="526936"/>
          <a:ext cx="3513470" cy="3513470"/>
        </a:xfrm>
        <a:prstGeom prst="blockArc">
          <a:avLst>
            <a:gd name="adj1" fmla="val 10800000"/>
            <a:gd name="adj2" fmla="val 162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1104A7-3E95-41AB-B1CC-B45A8382D711}">
      <dsp:nvSpPr>
        <dsp:cNvPr id="0" name=""/>
        <dsp:cNvSpPr/>
      </dsp:nvSpPr>
      <dsp:spPr>
        <a:xfrm>
          <a:off x="2068980" y="526936"/>
          <a:ext cx="3513470" cy="3513470"/>
        </a:xfrm>
        <a:prstGeom prst="blockArc">
          <a:avLst>
            <a:gd name="adj1" fmla="val 5400000"/>
            <a:gd name="adj2" fmla="val 108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9FBD98-7B3B-44CD-82FE-238608D15A21}">
      <dsp:nvSpPr>
        <dsp:cNvPr id="0" name=""/>
        <dsp:cNvSpPr/>
      </dsp:nvSpPr>
      <dsp:spPr>
        <a:xfrm>
          <a:off x="2068980" y="526936"/>
          <a:ext cx="3513470" cy="3513470"/>
        </a:xfrm>
        <a:prstGeom prst="blockArc">
          <a:avLst>
            <a:gd name="adj1" fmla="val 0"/>
            <a:gd name="adj2" fmla="val 54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19D604-3677-4D39-98D9-D3DF3D9111C8}">
      <dsp:nvSpPr>
        <dsp:cNvPr id="0" name=""/>
        <dsp:cNvSpPr/>
      </dsp:nvSpPr>
      <dsp:spPr>
        <a:xfrm>
          <a:off x="2068980" y="526936"/>
          <a:ext cx="3513470" cy="3513470"/>
        </a:xfrm>
        <a:prstGeom prst="blockArc">
          <a:avLst>
            <a:gd name="adj1" fmla="val 16200000"/>
            <a:gd name="adj2" fmla="val 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D16325E-3706-47B4-8A61-18BA2C70681C}">
      <dsp:nvSpPr>
        <dsp:cNvPr id="0" name=""/>
        <dsp:cNvSpPr/>
      </dsp:nvSpPr>
      <dsp:spPr>
        <a:xfrm>
          <a:off x="3016861" y="1526227"/>
          <a:ext cx="1617709" cy="1617709"/>
        </a:xfrm>
        <a:prstGeom prst="ellipse">
          <a:avLst/>
        </a:prstGeom>
        <a:solidFill>
          <a:srgbClr val="1B75BC"/>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NZ" sz="1200" b="1" kern="1200">
              <a:latin typeface="Century Gothic" panose="020B0502020202020204" pitchFamily="34" charset="0"/>
            </a:rPr>
            <a:t>Organisation Applications</a:t>
          </a:r>
        </a:p>
      </dsp:txBody>
      <dsp:txXfrm>
        <a:off x="3253769" y="1763135"/>
        <a:ext cx="1143893" cy="1143893"/>
      </dsp:txXfrm>
    </dsp:sp>
    <dsp:sp modelId="{ACE834B8-46A3-447A-A6C6-371063C9B4DA}">
      <dsp:nvSpPr>
        <dsp:cNvPr id="0" name=""/>
        <dsp:cNvSpPr/>
      </dsp:nvSpPr>
      <dsp:spPr>
        <a:xfrm>
          <a:off x="3259517" y="1504"/>
          <a:ext cx="1132396" cy="1132396"/>
        </a:xfrm>
        <a:prstGeom prst="ellipse">
          <a:avLst/>
        </a:prstGeom>
        <a:solidFill>
          <a:srgbClr val="1B75BC"/>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NZ" sz="900" b="1" kern="1200">
              <a:latin typeface="Century Gothic" panose="020B0502020202020204" pitchFamily="34" charset="0"/>
            </a:rPr>
            <a:t>Leadership Development</a:t>
          </a:r>
        </a:p>
      </dsp:txBody>
      <dsp:txXfrm>
        <a:off x="3425353" y="167340"/>
        <a:ext cx="800724" cy="800724"/>
      </dsp:txXfrm>
    </dsp:sp>
    <dsp:sp modelId="{E84DFE17-58BB-402E-83B9-DAFFD1F57457}">
      <dsp:nvSpPr>
        <dsp:cNvPr id="0" name=""/>
        <dsp:cNvSpPr/>
      </dsp:nvSpPr>
      <dsp:spPr>
        <a:xfrm>
          <a:off x="4975486" y="1717473"/>
          <a:ext cx="1132396" cy="1132396"/>
        </a:xfrm>
        <a:prstGeom prst="ellipse">
          <a:avLst/>
        </a:prstGeom>
        <a:solidFill>
          <a:srgbClr val="1B75BC"/>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NZ" sz="900" b="1" kern="1200">
              <a:latin typeface="Century Gothic" panose="020B0502020202020204" pitchFamily="34" charset="0"/>
            </a:rPr>
            <a:t>Team Development</a:t>
          </a:r>
        </a:p>
      </dsp:txBody>
      <dsp:txXfrm>
        <a:off x="5141322" y="1883309"/>
        <a:ext cx="800724" cy="800724"/>
      </dsp:txXfrm>
    </dsp:sp>
    <dsp:sp modelId="{BAF986D1-9A8D-4F65-8075-1F1CAB902D1E}">
      <dsp:nvSpPr>
        <dsp:cNvPr id="0" name=""/>
        <dsp:cNvSpPr/>
      </dsp:nvSpPr>
      <dsp:spPr>
        <a:xfrm>
          <a:off x="3259517" y="3433442"/>
          <a:ext cx="1132396" cy="1132396"/>
        </a:xfrm>
        <a:prstGeom prst="ellipse">
          <a:avLst/>
        </a:prstGeom>
        <a:solidFill>
          <a:srgbClr val="1B75BC"/>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NZ" sz="900" b="1" kern="1200">
              <a:latin typeface="Century Gothic" panose="020B0502020202020204" pitchFamily="34" charset="0"/>
            </a:rPr>
            <a:t>Recruitment</a:t>
          </a:r>
        </a:p>
      </dsp:txBody>
      <dsp:txXfrm>
        <a:off x="3425353" y="3599278"/>
        <a:ext cx="800724" cy="800724"/>
      </dsp:txXfrm>
    </dsp:sp>
    <dsp:sp modelId="{C53873A8-5403-4DAB-950D-F0983EC4FB55}">
      <dsp:nvSpPr>
        <dsp:cNvPr id="0" name=""/>
        <dsp:cNvSpPr/>
      </dsp:nvSpPr>
      <dsp:spPr>
        <a:xfrm>
          <a:off x="1543548" y="1717473"/>
          <a:ext cx="1132396" cy="1132396"/>
        </a:xfrm>
        <a:prstGeom prst="ellipse">
          <a:avLst/>
        </a:prstGeom>
        <a:solidFill>
          <a:srgbClr val="1B75BC"/>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NZ" sz="900" b="1" kern="1200">
              <a:latin typeface="Century Gothic" panose="020B0502020202020204" pitchFamily="34" charset="0"/>
            </a:rPr>
            <a:t>Sales Development</a:t>
          </a:r>
        </a:p>
      </dsp:txBody>
      <dsp:txXfrm>
        <a:off x="1709384" y="1883309"/>
        <a:ext cx="800724" cy="80072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06B7C5-9DE1-44CC-94CE-2D6EF3F3E87E}" type="datetimeFigureOut">
              <a:rPr lang="en-NZ" smtClean="0"/>
              <a:t>26/08/2025</a:t>
            </a:fld>
            <a:endParaRPr lang="en-NZ"/>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C3F600-2561-49DD-B9FA-0140EB50B56C}" type="slidenum">
              <a:rPr lang="en-NZ" smtClean="0"/>
              <a:t>‹#›</a:t>
            </a:fld>
            <a:endParaRPr lang="en-NZ"/>
          </a:p>
        </p:txBody>
      </p:sp>
    </p:spTree>
    <p:extLst>
      <p:ext uri="{BB962C8B-B14F-4D97-AF65-F5344CB8AC3E}">
        <p14:creationId xmlns:p14="http://schemas.microsoft.com/office/powerpoint/2010/main" val="39564681"/>
      </p:ext>
    </p:extLst>
  </p:cSld>
  <p:clrMap bg1="lt1" tx1="dk1" bg2="lt2" tx2="dk2" accent1="accent1" accent2="accent2" accent3="accent3" accent4="accent4" accent5="accent5" accent6="accent6" hlink="hlink" folHlink="folHlink"/>
  <p:notesStyle>
    <a:lvl1pPr marL="0" algn="l" defTabSz="713203" rtl="0" eaLnBrk="1" latinLnBrk="0" hangingPunct="1">
      <a:defRPr sz="936" kern="1200">
        <a:solidFill>
          <a:schemeClr val="tx1"/>
        </a:solidFill>
        <a:latin typeface="+mn-lt"/>
        <a:ea typeface="+mn-ea"/>
        <a:cs typeface="+mn-cs"/>
      </a:defRPr>
    </a:lvl1pPr>
    <a:lvl2pPr marL="356602" algn="l" defTabSz="713203" rtl="0" eaLnBrk="1" latinLnBrk="0" hangingPunct="1">
      <a:defRPr sz="936" kern="1200">
        <a:solidFill>
          <a:schemeClr val="tx1"/>
        </a:solidFill>
        <a:latin typeface="+mn-lt"/>
        <a:ea typeface="+mn-ea"/>
        <a:cs typeface="+mn-cs"/>
      </a:defRPr>
    </a:lvl2pPr>
    <a:lvl3pPr marL="713203" algn="l" defTabSz="713203" rtl="0" eaLnBrk="1" latinLnBrk="0" hangingPunct="1">
      <a:defRPr sz="936" kern="1200">
        <a:solidFill>
          <a:schemeClr val="tx1"/>
        </a:solidFill>
        <a:latin typeface="+mn-lt"/>
        <a:ea typeface="+mn-ea"/>
        <a:cs typeface="+mn-cs"/>
      </a:defRPr>
    </a:lvl3pPr>
    <a:lvl4pPr marL="1069805" algn="l" defTabSz="713203" rtl="0" eaLnBrk="1" latinLnBrk="0" hangingPunct="1">
      <a:defRPr sz="936" kern="1200">
        <a:solidFill>
          <a:schemeClr val="tx1"/>
        </a:solidFill>
        <a:latin typeface="+mn-lt"/>
        <a:ea typeface="+mn-ea"/>
        <a:cs typeface="+mn-cs"/>
      </a:defRPr>
    </a:lvl4pPr>
    <a:lvl5pPr marL="1426407" algn="l" defTabSz="713203" rtl="0" eaLnBrk="1" latinLnBrk="0" hangingPunct="1">
      <a:defRPr sz="936" kern="1200">
        <a:solidFill>
          <a:schemeClr val="tx1"/>
        </a:solidFill>
        <a:latin typeface="+mn-lt"/>
        <a:ea typeface="+mn-ea"/>
        <a:cs typeface="+mn-cs"/>
      </a:defRPr>
    </a:lvl5pPr>
    <a:lvl6pPr marL="1783009" algn="l" defTabSz="713203" rtl="0" eaLnBrk="1" latinLnBrk="0" hangingPunct="1">
      <a:defRPr sz="936" kern="1200">
        <a:solidFill>
          <a:schemeClr val="tx1"/>
        </a:solidFill>
        <a:latin typeface="+mn-lt"/>
        <a:ea typeface="+mn-ea"/>
        <a:cs typeface="+mn-cs"/>
      </a:defRPr>
    </a:lvl6pPr>
    <a:lvl7pPr marL="2139610" algn="l" defTabSz="713203" rtl="0" eaLnBrk="1" latinLnBrk="0" hangingPunct="1">
      <a:defRPr sz="936" kern="1200">
        <a:solidFill>
          <a:schemeClr val="tx1"/>
        </a:solidFill>
        <a:latin typeface="+mn-lt"/>
        <a:ea typeface="+mn-ea"/>
        <a:cs typeface="+mn-cs"/>
      </a:defRPr>
    </a:lvl7pPr>
    <a:lvl8pPr marL="2496212" algn="l" defTabSz="713203" rtl="0" eaLnBrk="1" latinLnBrk="0" hangingPunct="1">
      <a:defRPr sz="936" kern="1200">
        <a:solidFill>
          <a:schemeClr val="tx1"/>
        </a:solidFill>
        <a:latin typeface="+mn-lt"/>
        <a:ea typeface="+mn-ea"/>
        <a:cs typeface="+mn-cs"/>
      </a:defRPr>
    </a:lvl8pPr>
    <a:lvl9pPr marL="2852814" algn="l" defTabSz="713203" rtl="0" eaLnBrk="1" latinLnBrk="0" hangingPunct="1">
      <a:defRPr sz="93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A9C3F600-2561-49DD-B9FA-0140EB50B56C}" type="slidenum">
              <a:rPr lang="en-NZ" smtClean="0"/>
              <a:t>4</a:t>
            </a:fld>
            <a:endParaRPr lang="en-NZ"/>
          </a:p>
        </p:txBody>
      </p:sp>
    </p:spTree>
    <p:extLst>
      <p:ext uri="{BB962C8B-B14F-4D97-AF65-F5344CB8AC3E}">
        <p14:creationId xmlns:p14="http://schemas.microsoft.com/office/powerpoint/2010/main" val="2814086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A9C3F600-2561-49DD-B9FA-0140EB50B56C}" type="slidenum">
              <a:rPr lang="en-NZ" smtClean="0"/>
              <a:t>5</a:t>
            </a:fld>
            <a:endParaRPr lang="en-NZ"/>
          </a:p>
        </p:txBody>
      </p:sp>
    </p:spTree>
    <p:extLst>
      <p:ext uri="{BB962C8B-B14F-4D97-AF65-F5344CB8AC3E}">
        <p14:creationId xmlns:p14="http://schemas.microsoft.com/office/powerpoint/2010/main" val="3683489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Z"/>
          </a:p>
        </p:txBody>
      </p:sp>
      <p:sp>
        <p:nvSpPr>
          <p:cNvPr id="4" name="Slide Number Placeholder 3"/>
          <p:cNvSpPr>
            <a:spLocks noGrp="1"/>
          </p:cNvSpPr>
          <p:nvPr>
            <p:ph type="sldNum" sz="quarter" idx="5"/>
          </p:nvPr>
        </p:nvSpPr>
        <p:spPr/>
        <p:txBody>
          <a:bodyPr/>
          <a:lstStyle/>
          <a:p>
            <a:fld id="{5A0CED57-84EE-4F14-BEAC-73A270B6A6B7}" type="slidenum">
              <a:rPr lang="en-GB" smtClean="0"/>
              <a:t>9</a:t>
            </a:fld>
            <a:endParaRPr lang="en-GB"/>
          </a:p>
        </p:txBody>
      </p:sp>
    </p:spTree>
    <p:extLst>
      <p:ext uri="{BB962C8B-B14F-4D97-AF65-F5344CB8AC3E}">
        <p14:creationId xmlns:p14="http://schemas.microsoft.com/office/powerpoint/2010/main" val="2315810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7056"/>
            <a:ext cx="9144000" cy="5722056"/>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003779"/>
            <a:ext cx="5825202" cy="1371918"/>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300" y="3375694"/>
            <a:ext cx="5825202" cy="914083"/>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946CB3-06E5-4BDB-9CFD-4362A68FA9D8}" type="datetime1">
              <a:rPr lang="en-NZ" smtClean="0"/>
              <a:t>26/08/2025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111594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5B202A-CA4E-4689-B890-3D977FE0678F}" type="datetime1">
              <a:rPr lang="en-NZ" smtClean="0"/>
              <a:t>26/08/2025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386547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250723"/>
            <a:ext cx="6447501" cy="1522151"/>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772873"/>
            <a:ext cx="6447501" cy="7170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477149-29FD-410A-B0ED-B7E5DD3EB557}" type="datetime1">
              <a:rPr lang="en-NZ" smtClean="0"/>
              <a:t>26/08/2025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2694369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8001" y="1800491"/>
            <a:ext cx="3138026" cy="3233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17477" y="1800491"/>
            <a:ext cx="3138026" cy="32339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55D137-E083-4811-A838-CCC05AE28467}" type="datetime1">
              <a:rPr lang="en-NZ" smtClean="0"/>
              <a:t>26/08/2025</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4161230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6809" y="1800819"/>
            <a:ext cx="3139217" cy="480218"/>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6809" y="2281038"/>
            <a:ext cx="3139217" cy="275343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16287" y="1800819"/>
            <a:ext cx="3139214" cy="480218"/>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16288" y="2281038"/>
            <a:ext cx="3139213" cy="275343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1134BD4-F35B-4915-AB2A-BAFD4A27A9B4}" type="datetime1">
              <a:rPr lang="en-NZ" smtClean="0"/>
              <a:t>26/08/2025</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3256342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508000"/>
            <a:ext cx="6447501" cy="11006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AEACFE-67D6-41A0-9DA5-09BDA3871ACF}" type="datetime1">
              <a:rPr lang="en-NZ" smtClean="0"/>
              <a:t>26/08/2025</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1753533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F6F698-6086-4DCD-9BBB-2254C4B85D0E}" type="datetime1">
              <a:rPr lang="en-NZ" smtClean="0"/>
              <a:t>26/08/2025</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732366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248837"/>
            <a:ext cx="2890896" cy="1065388"/>
          </a:xfrm>
        </p:spPr>
        <p:txBody>
          <a:bodyPr anchor="b">
            <a:normAutofit/>
          </a:bodyPr>
          <a:lstStyle>
            <a:lvl1pPr>
              <a:defRPr sz="1500"/>
            </a:lvl1pPr>
          </a:lstStyle>
          <a:p>
            <a:r>
              <a:rPr lang="en-US"/>
              <a:t>Click to edit Master title style</a:t>
            </a:r>
            <a:endParaRPr lang="en-US" dirty="0"/>
          </a:p>
        </p:txBody>
      </p:sp>
      <p:sp>
        <p:nvSpPr>
          <p:cNvPr id="3" name="Content Placeholder 2"/>
          <p:cNvSpPr>
            <a:spLocks noGrp="1"/>
          </p:cNvSpPr>
          <p:nvPr>
            <p:ph idx="1"/>
          </p:nvPr>
        </p:nvSpPr>
        <p:spPr>
          <a:xfrm>
            <a:off x="3570346" y="429104"/>
            <a:ext cx="3385156" cy="46053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8001" y="2314224"/>
            <a:ext cx="2890896" cy="2153708"/>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012735E-1069-40E6-B2FD-039176217991}" type="datetime1">
              <a:rPr lang="en-NZ" smtClean="0"/>
              <a:t>26/08/2025</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3779847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000500"/>
            <a:ext cx="6447500" cy="472282"/>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8001" y="508000"/>
            <a:ext cx="6447501" cy="3204765"/>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508001" y="4472782"/>
            <a:ext cx="6447500" cy="561687"/>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A58E83A1-0462-4B55-BA07-4E47BCF8F9CA}" type="datetime1">
              <a:rPr lang="en-NZ" smtClean="0"/>
              <a:t>26/08/2025</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418456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508000"/>
            <a:ext cx="6447501" cy="2836333"/>
          </a:xfrm>
        </p:spPr>
        <p:txBody>
          <a:bodyPr anchor="ctr">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725333"/>
            <a:ext cx="6447501" cy="1309135"/>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48FE36-945C-4D2B-8DA1-D942260B440B}" type="datetime1">
              <a:rPr lang="en-NZ" smtClean="0"/>
              <a:t>26/08/2025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417346769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508000"/>
            <a:ext cx="6070601" cy="2518833"/>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24604" y="3026833"/>
            <a:ext cx="5418393" cy="3175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725333"/>
            <a:ext cx="6447501" cy="1309135"/>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48FE36-945C-4D2B-8DA1-D942260B440B}" type="datetime1">
              <a:rPr lang="en-NZ" smtClean="0"/>
              <a:t>26/08/2025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D5A884B5-116C-4F3C-9593-4E31DAD24D1B}" type="slidenum">
              <a:rPr lang="en-NZ" smtClean="0"/>
              <a:t>‹#›</a:t>
            </a:fld>
            <a:endParaRPr lang="en-NZ"/>
          </a:p>
        </p:txBody>
      </p:sp>
      <p:sp>
        <p:nvSpPr>
          <p:cNvPr id="20" name="TextBox 19"/>
          <p:cNvSpPr txBox="1"/>
          <p:nvPr/>
        </p:nvSpPr>
        <p:spPr>
          <a:xfrm>
            <a:off x="406403" y="658649"/>
            <a:ext cx="457200" cy="487313"/>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405464"/>
            <a:ext cx="457200" cy="487313"/>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350" dirty="0">
              <a:solidFill>
                <a:schemeClr val="accent1">
                  <a:lumMod val="60000"/>
                  <a:lumOff val="40000"/>
                </a:schemeClr>
              </a:solidFill>
              <a:latin typeface="Arial"/>
            </a:endParaRPr>
          </a:p>
        </p:txBody>
      </p:sp>
    </p:spTree>
    <p:extLst>
      <p:ext uri="{BB962C8B-B14F-4D97-AF65-F5344CB8AC3E}">
        <p14:creationId xmlns:p14="http://schemas.microsoft.com/office/powerpoint/2010/main" val="262372603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609990"/>
            <a:ext cx="6447501" cy="2162883"/>
          </a:xfrm>
        </p:spPr>
        <p:txBody>
          <a:bodyPr anchor="b">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772873"/>
            <a:ext cx="6447501" cy="1261595"/>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48FE36-945C-4D2B-8DA1-D942260B440B}" type="datetime1">
              <a:rPr lang="en-NZ" smtClean="0"/>
              <a:t>26/08/2025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144357180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508000"/>
            <a:ext cx="6070601" cy="2518833"/>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344333"/>
            <a:ext cx="6447502" cy="428540"/>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772873"/>
            <a:ext cx="6447501" cy="1261595"/>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48FE36-945C-4D2B-8DA1-D942260B440B}" type="datetime1">
              <a:rPr lang="en-NZ" smtClean="0"/>
              <a:t>26/08/2025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D5A884B5-116C-4F3C-9593-4E31DAD24D1B}" type="slidenum">
              <a:rPr lang="en-NZ" smtClean="0"/>
              <a:t>‹#›</a:t>
            </a:fld>
            <a:endParaRPr lang="en-NZ"/>
          </a:p>
        </p:txBody>
      </p:sp>
      <p:sp>
        <p:nvSpPr>
          <p:cNvPr id="24" name="TextBox 23"/>
          <p:cNvSpPr txBox="1"/>
          <p:nvPr/>
        </p:nvSpPr>
        <p:spPr>
          <a:xfrm>
            <a:off x="406403" y="658649"/>
            <a:ext cx="457200" cy="487313"/>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405464"/>
            <a:ext cx="457200" cy="487313"/>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6684699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508000"/>
            <a:ext cx="6441152" cy="2518833"/>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344333"/>
            <a:ext cx="6447502" cy="42854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772873"/>
            <a:ext cx="6447501" cy="1261595"/>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48FE36-945C-4D2B-8DA1-D942260B440B}" type="datetime1">
              <a:rPr lang="en-NZ" smtClean="0"/>
              <a:t>26/08/2025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320518191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206DEF-54E9-41E0-B978-9BB1E98DEE8A}" type="datetime1">
              <a:rPr lang="en-NZ" smtClean="0"/>
              <a:t>26/08/2025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701795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508000"/>
            <a:ext cx="978557" cy="4376209"/>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508001" y="508000"/>
            <a:ext cx="5295113" cy="437620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C280A3-89A5-4F06-AEE9-13EE020BA0F6}" type="datetime1">
              <a:rPr lang="en-NZ" smtClean="0"/>
              <a:t>26/08/2025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D5A884B5-116C-4F3C-9593-4E31DAD24D1B}" type="slidenum">
              <a:rPr lang="en-NZ" smtClean="0"/>
              <a:t>‹#›</a:t>
            </a:fld>
            <a:endParaRPr lang="en-NZ"/>
          </a:p>
        </p:txBody>
      </p:sp>
    </p:spTree>
    <p:extLst>
      <p:ext uri="{BB962C8B-B14F-4D97-AF65-F5344CB8AC3E}">
        <p14:creationId xmlns:p14="http://schemas.microsoft.com/office/powerpoint/2010/main" val="10562300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7884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7056"/>
            <a:ext cx="9144000" cy="5722056"/>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508000"/>
            <a:ext cx="6447501" cy="1100667"/>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1800491"/>
            <a:ext cx="6447501" cy="323397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5034469"/>
            <a:ext cx="683954" cy="304271"/>
          </a:xfrm>
          <a:prstGeom prst="rect">
            <a:avLst/>
          </a:prstGeom>
        </p:spPr>
        <p:txBody>
          <a:bodyPr vert="horz" lIns="91440" tIns="45720" rIns="91440" bIns="45720" rtlCol="0" anchor="ctr"/>
          <a:lstStyle>
            <a:lvl1pPr algn="r">
              <a:defRPr sz="675">
                <a:solidFill>
                  <a:schemeClr val="tx1">
                    <a:tint val="75000"/>
                  </a:schemeClr>
                </a:solidFill>
              </a:defRPr>
            </a:lvl1pPr>
          </a:lstStyle>
          <a:p>
            <a:fld id="{4A48FE36-945C-4D2B-8DA1-D942260B440B}" type="datetime1">
              <a:rPr lang="en-NZ" smtClean="0"/>
              <a:t>26/08/2025</a:t>
            </a:fld>
            <a:endParaRPr lang="en-NZ"/>
          </a:p>
        </p:txBody>
      </p:sp>
      <p:sp>
        <p:nvSpPr>
          <p:cNvPr id="5" name="Footer Placeholder 4"/>
          <p:cNvSpPr>
            <a:spLocks noGrp="1"/>
          </p:cNvSpPr>
          <p:nvPr>
            <p:ph type="ftr" sz="quarter" idx="3"/>
          </p:nvPr>
        </p:nvSpPr>
        <p:spPr>
          <a:xfrm>
            <a:off x="508001" y="5034469"/>
            <a:ext cx="4723209" cy="304271"/>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6442998" y="5034469"/>
            <a:ext cx="512504" cy="304271"/>
          </a:xfrm>
          <a:prstGeom prst="rect">
            <a:avLst/>
          </a:prstGeom>
        </p:spPr>
        <p:txBody>
          <a:bodyPr vert="horz" lIns="91440" tIns="45720" rIns="91440" bIns="45720" rtlCol="0" anchor="ctr"/>
          <a:lstStyle>
            <a:lvl1pPr algn="r">
              <a:defRPr sz="675">
                <a:solidFill>
                  <a:schemeClr val="accent1"/>
                </a:solidFill>
              </a:defRPr>
            </a:lvl1pPr>
          </a:lstStyle>
          <a:p>
            <a:fld id="{D5A884B5-116C-4F3C-9593-4E31DAD24D1B}" type="slidenum">
              <a:rPr lang="en-NZ" smtClean="0"/>
              <a:t>‹#›</a:t>
            </a:fld>
            <a:endParaRPr lang="en-NZ"/>
          </a:p>
        </p:txBody>
      </p:sp>
    </p:spTree>
    <p:extLst>
      <p:ext uri="{BB962C8B-B14F-4D97-AF65-F5344CB8AC3E}">
        <p14:creationId xmlns:p14="http://schemas.microsoft.com/office/powerpoint/2010/main" val="130915949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hf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vimeo.com/701112216/390dd59172"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orkdrive.zoho.com.au/file/68rflc2e1fc2cdd844cd08b9350c769f400a4"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notesSlide" Target="../notesSlides/notesSlide2.xml"/><Relationship Id="rId16"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18" Type="http://schemas.openxmlformats.org/officeDocument/2006/relationships/image" Target="../media/image30.svg"/><Relationship Id="rId3" Type="http://schemas.openxmlformats.org/officeDocument/2006/relationships/diagramLayout" Target="../diagrams/layout2.xml"/><Relationship Id="rId7" Type="http://schemas.openxmlformats.org/officeDocument/2006/relationships/image" Target="../media/image19.png"/><Relationship Id="rId12" Type="http://schemas.openxmlformats.org/officeDocument/2006/relationships/image" Target="../media/image24.svg"/><Relationship Id="rId17" Type="http://schemas.openxmlformats.org/officeDocument/2006/relationships/image" Target="../media/image29.png"/><Relationship Id="rId2" Type="http://schemas.openxmlformats.org/officeDocument/2006/relationships/diagramData" Target="../diagrams/data2.xml"/><Relationship Id="rId16" Type="http://schemas.openxmlformats.org/officeDocument/2006/relationships/image" Target="../media/image28.svg"/><Relationship Id="rId1" Type="http://schemas.openxmlformats.org/officeDocument/2006/relationships/slideLayout" Target="../slideLayouts/slideLayout7.xml"/><Relationship Id="rId6" Type="http://schemas.microsoft.com/office/2007/relationships/diagramDrawing" Target="../diagrams/drawing2.xml"/><Relationship Id="rId11" Type="http://schemas.openxmlformats.org/officeDocument/2006/relationships/image" Target="../media/image23.png"/><Relationship Id="rId5" Type="http://schemas.openxmlformats.org/officeDocument/2006/relationships/diagramColors" Target="../diagrams/colors2.xml"/><Relationship Id="rId15" Type="http://schemas.openxmlformats.org/officeDocument/2006/relationships/image" Target="../media/image27.png"/><Relationship Id="rId10" Type="http://schemas.openxmlformats.org/officeDocument/2006/relationships/image" Target="../media/image22.svg"/><Relationship Id="rId4" Type="http://schemas.openxmlformats.org/officeDocument/2006/relationships/diagramQuickStyle" Target="../diagrams/quickStyle2.xml"/><Relationship Id="rId9" Type="http://schemas.openxmlformats.org/officeDocument/2006/relationships/image" Target="../media/image21.png"/><Relationship Id="rId14" Type="http://schemas.openxmlformats.org/officeDocument/2006/relationships/image" Target="../media/image26.svg"/></Relationships>
</file>

<file path=ppt/slides/_rels/slide8.xml.rels><?xml version="1.0" encoding="UTF-8" standalone="yes"?>
<Relationships xmlns="http://schemas.openxmlformats.org/package/2006/relationships"><Relationship Id="rId3" Type="http://schemas.openxmlformats.org/officeDocument/2006/relationships/hyperlink" Target="https://www.hays.net.nz/salary-guide" TargetMode="External"/><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35.svg"/><Relationship Id="rId11" Type="http://schemas.openxmlformats.org/officeDocument/2006/relationships/image" Target="../media/image40.sv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hyperlink" Target="https://workdrive.zoho.com.au/file/srt7a74e1725c0df3428db97fc1584c2aa396" TargetMode="External"/><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hyperlink" Target="https://workdrive.zoho.com.au/file/9kjuy513b91662458453aa62feb34bcfe048d" TargetMode="External"/><Relationship Id="rId4" Type="http://schemas.openxmlformats.org/officeDocument/2006/relationships/hyperlink" Target="https://workdrive.zoho.com.au/file/4s5bs1c1e3b64c05e4276b3f352232732a530"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s://workdrive.zoho.com.au/file/srt7a6ac18efbac97438093ebbf100d51f627" TargetMode="External"/><Relationship Id="rId1" Type="http://schemas.openxmlformats.org/officeDocument/2006/relationships/slideLayout" Target="../slideLayouts/slideLayout7.xml"/><Relationship Id="rId4" Type="http://schemas.openxmlformats.org/officeDocument/2006/relationships/hyperlink" Target="https://www.newshub.co.nz/home/money/2021/12/majority-of-new-zealand-staff-give-failing-marks-to-managers-survey.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orkdrive.zoho.com.au/file/4s5bs4fb7461e5a3f429884945e6212041804" TargetMode="External"/><Relationship Id="rId2" Type="http://schemas.openxmlformats.org/officeDocument/2006/relationships/hyperlink" Target="https://workdrive.zoho.com.au/file/4s5bs90da7ce4b87b4db885e64722e9f3c35e" TargetMode="Externa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s://workdrive.zoho.com.au/file/9kjuy50342682e65b4a24880eec229fdf418d" TargetMode="External"/><Relationship Id="rId1" Type="http://schemas.openxmlformats.org/officeDocument/2006/relationships/slideLayout" Target="../slideLayouts/slideLayout7.xml"/><Relationship Id="rId4" Type="http://schemas.openxmlformats.org/officeDocument/2006/relationships/hyperlink" Target="https://www.hcamag.com/nz/specialisation/learning-development/wfh-worries-managers-call-for-more-training-in-remote-worker-management/323018#:~:text=Almost%20half%20of%20managers%20are,26%25%20saying%20it's%20exceptionally%20difficul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workdrive.zoho.com.au/file/srt7a6133aa7ad8454596b135bd54462fc471"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svg"/><Relationship Id="rId3" Type="http://schemas.openxmlformats.org/officeDocument/2006/relationships/image" Target="../media/image48.svg"/><Relationship Id="rId7" Type="http://schemas.openxmlformats.org/officeDocument/2006/relationships/image" Target="../media/image52.svg"/><Relationship Id="rId12" Type="http://schemas.openxmlformats.org/officeDocument/2006/relationships/image" Target="../media/image57.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6.svg"/><Relationship Id="rId5" Type="http://schemas.openxmlformats.org/officeDocument/2006/relationships/image" Target="../media/image50.sv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svg"/></Relationships>
</file>

<file path=ppt/slides/_rels/slide1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6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linkedin.com/company/hrprofiling/" TargetMode="External"/><Relationship Id="rId2" Type="http://schemas.openxmlformats.org/officeDocument/2006/relationships/image" Target="../media/image66.png"/><Relationship Id="rId1" Type="http://schemas.openxmlformats.org/officeDocument/2006/relationships/slideLayout" Target="../slideLayouts/slideLayout7.xml"/><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CC107C-FE51-4A86-9885-A440307B43C1}"/>
              </a:ext>
            </a:extLst>
          </p:cNvPr>
          <p:cNvSpPr txBox="1"/>
          <p:nvPr/>
        </p:nvSpPr>
        <p:spPr>
          <a:xfrm>
            <a:off x="874953" y="625252"/>
            <a:ext cx="6833076" cy="369332"/>
          </a:xfrm>
          <a:prstGeom prst="rect">
            <a:avLst/>
          </a:prstGeom>
          <a:noFill/>
        </p:spPr>
        <p:txBody>
          <a:bodyPr wrap="square" rtlCol="0">
            <a:spAutoFit/>
          </a:bodyPr>
          <a:lstStyle/>
          <a:p>
            <a:pPr algn="ctr"/>
            <a:r>
              <a:rPr lang="en-NZ" b="1" dirty="0">
                <a:latin typeface="Open Sans" panose="020B0606030504020204" pitchFamily="34" charset="0"/>
                <a:ea typeface="Open Sans" panose="020B0606030504020204" pitchFamily="34" charset="0"/>
                <a:cs typeface="Open Sans" panose="020B0606030504020204" pitchFamily="34" charset="0"/>
              </a:rPr>
              <a:t>Instructions: How to modify this PowerPoint presentation</a:t>
            </a:r>
          </a:p>
        </p:txBody>
      </p:sp>
      <p:sp>
        <p:nvSpPr>
          <p:cNvPr id="3" name="TextBox 2">
            <a:extLst>
              <a:ext uri="{FF2B5EF4-FFF2-40B4-BE49-F238E27FC236}">
                <a16:creationId xmlns:a16="http://schemas.microsoft.com/office/drawing/2014/main" id="{89FEF5A9-CA24-4416-A813-1DF5D17F132D}"/>
              </a:ext>
            </a:extLst>
          </p:cNvPr>
          <p:cNvSpPr txBox="1"/>
          <p:nvPr/>
        </p:nvSpPr>
        <p:spPr>
          <a:xfrm>
            <a:off x="867269" y="1561356"/>
            <a:ext cx="6840760" cy="2800767"/>
          </a:xfrm>
          <a:prstGeom prst="rect">
            <a:avLst/>
          </a:prstGeom>
          <a:noFill/>
        </p:spPr>
        <p:txBody>
          <a:bodyPr wrap="square" rtlCol="0">
            <a:spAutoFit/>
          </a:bodyPr>
          <a:lstStyle/>
          <a:p>
            <a:r>
              <a:rPr lang="en-NZ" sz="1600" dirty="0">
                <a:latin typeface="Open Sans" panose="020B0606030504020204" pitchFamily="34" charset="0"/>
                <a:ea typeface="Open Sans" panose="020B0606030504020204" pitchFamily="34" charset="0"/>
                <a:cs typeface="Open Sans" panose="020B0606030504020204" pitchFamily="34" charset="0"/>
              </a:rPr>
              <a:t>1. This presentation can be modified to display your brand colours. Please click </a:t>
            </a:r>
            <a:r>
              <a:rPr lang="en-NZ" sz="1600" dirty="0">
                <a:latin typeface="Open Sans" panose="020B0606030504020204" pitchFamily="34" charset="0"/>
                <a:ea typeface="Open Sans" panose="020B0606030504020204" pitchFamily="34" charset="0"/>
                <a:cs typeface="Open Sans" panose="020B0606030504020204" pitchFamily="34" charset="0"/>
                <a:hlinkClick r:id="rId2"/>
              </a:rPr>
              <a:t>HERE</a:t>
            </a:r>
            <a:r>
              <a:rPr lang="en-NZ" sz="1600" dirty="0">
                <a:latin typeface="Open Sans" panose="020B0606030504020204" pitchFamily="34" charset="0"/>
                <a:ea typeface="Open Sans" panose="020B0606030504020204" pitchFamily="34" charset="0"/>
                <a:cs typeface="Open Sans" panose="020B0606030504020204" pitchFamily="34" charset="0"/>
              </a:rPr>
              <a:t> to watch a short tutorial on how to make updates on PowerPoint.</a:t>
            </a:r>
          </a:p>
          <a:p>
            <a:endParaRPr lang="en-NZ" sz="1600" dirty="0">
              <a:latin typeface="Open Sans" panose="020B0606030504020204" pitchFamily="34" charset="0"/>
              <a:ea typeface="Open Sans" panose="020B0606030504020204" pitchFamily="34" charset="0"/>
              <a:cs typeface="Open Sans" panose="020B0606030504020204" pitchFamily="34" charset="0"/>
            </a:endParaRPr>
          </a:p>
          <a:p>
            <a:r>
              <a:rPr lang="en-NZ" sz="1600" dirty="0">
                <a:latin typeface="Open Sans" panose="020B0606030504020204" pitchFamily="34" charset="0"/>
                <a:ea typeface="Open Sans" panose="020B0606030504020204" pitchFamily="34" charset="0"/>
                <a:cs typeface="Open Sans" panose="020B0606030504020204" pitchFamily="34" charset="0"/>
              </a:rPr>
              <a:t>2. Delete the HR Profiling Logo on the next slide and add your own logo.</a:t>
            </a:r>
          </a:p>
          <a:p>
            <a:endParaRPr lang="en-NZ" sz="1600" dirty="0">
              <a:latin typeface="Open Sans" panose="020B0606030504020204" pitchFamily="34" charset="0"/>
              <a:ea typeface="Open Sans" panose="020B0606030504020204" pitchFamily="34" charset="0"/>
              <a:cs typeface="Open Sans" panose="020B0606030504020204" pitchFamily="34" charset="0"/>
            </a:endParaRPr>
          </a:p>
          <a:p>
            <a:r>
              <a:rPr lang="en-NZ" sz="1600" dirty="0">
                <a:latin typeface="Open Sans" panose="020B0606030504020204" pitchFamily="34" charset="0"/>
                <a:ea typeface="Open Sans" panose="020B0606030504020204" pitchFamily="34" charset="0"/>
                <a:cs typeface="Open Sans" panose="020B0606030504020204" pitchFamily="34" charset="0"/>
              </a:rPr>
              <a:t>3. Add your contact details to the last slide.</a:t>
            </a:r>
          </a:p>
          <a:p>
            <a:endParaRPr lang="en-NZ" sz="1600" dirty="0">
              <a:latin typeface="Open Sans" panose="020B0606030504020204" pitchFamily="34" charset="0"/>
              <a:ea typeface="Open Sans" panose="020B0606030504020204" pitchFamily="34" charset="0"/>
              <a:cs typeface="Open Sans" panose="020B0606030504020204" pitchFamily="34" charset="0"/>
            </a:endParaRPr>
          </a:p>
          <a:p>
            <a:r>
              <a:rPr lang="en-NZ" sz="1600" dirty="0">
                <a:latin typeface="Open Sans" panose="020B0606030504020204" pitchFamily="34" charset="0"/>
                <a:ea typeface="Open Sans" panose="020B0606030504020204" pitchFamily="34" charset="0"/>
                <a:cs typeface="Open Sans" panose="020B0606030504020204" pitchFamily="34" charset="0"/>
              </a:rPr>
              <a:t>4. This PowerPoint is a guideline; you are welcome to change it as you see fit. </a:t>
            </a:r>
          </a:p>
        </p:txBody>
      </p:sp>
      <p:sp>
        <p:nvSpPr>
          <p:cNvPr id="4" name="TextBox 3">
            <a:extLst>
              <a:ext uri="{FF2B5EF4-FFF2-40B4-BE49-F238E27FC236}">
                <a16:creationId xmlns:a16="http://schemas.microsoft.com/office/drawing/2014/main" id="{7C37D3E5-7652-40D5-BD97-837C6E47F032}"/>
              </a:ext>
            </a:extLst>
          </p:cNvPr>
          <p:cNvSpPr txBox="1"/>
          <p:nvPr/>
        </p:nvSpPr>
        <p:spPr>
          <a:xfrm>
            <a:off x="874953" y="4801716"/>
            <a:ext cx="6912768" cy="369332"/>
          </a:xfrm>
          <a:prstGeom prst="rect">
            <a:avLst/>
          </a:prstGeom>
          <a:noFill/>
        </p:spPr>
        <p:txBody>
          <a:bodyPr wrap="square" rtlCol="0">
            <a:spAutoFit/>
          </a:bodyPr>
          <a:lstStyle/>
          <a:p>
            <a:pPr algn="ctr"/>
            <a:r>
              <a:rPr lang="en-NZ" b="1" dirty="0">
                <a:solidFill>
                  <a:srgbClr val="FF0000"/>
                </a:solidFill>
              </a:rPr>
              <a:t>Delete this slide when your presentation is ready to go.</a:t>
            </a:r>
          </a:p>
        </p:txBody>
      </p:sp>
    </p:spTree>
    <p:extLst>
      <p:ext uri="{BB962C8B-B14F-4D97-AF65-F5344CB8AC3E}">
        <p14:creationId xmlns:p14="http://schemas.microsoft.com/office/powerpoint/2010/main" val="2356064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055"/>
            <a:ext cx="9144001" cy="5722055"/>
            <a:chOff x="0" y="-8467"/>
            <a:chExt cx="12192000" cy="6866467"/>
          </a:xfrm>
        </p:grpSpPr>
        <p:cxnSp>
          <p:nvCxnSpPr>
            <p:cNvPr id="13" name="Straight Connector 12">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NZ"/>
            </a:p>
          </p:txBody>
        </p:sp>
        <p:sp>
          <p:nvSpPr>
            <p:cNvPr id="16"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NZ"/>
            </a:p>
          </p:txBody>
        </p:sp>
        <p:sp>
          <p:nvSpPr>
            <p:cNvPr id="17" name="Isosceles Triangle 16">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NZ"/>
            </a:p>
          </p:txBody>
        </p:sp>
        <p:sp>
          <p:nvSpPr>
            <p:cNvPr id="18"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NZ"/>
            </a:p>
          </p:txBody>
        </p:sp>
        <p:sp>
          <p:nvSpPr>
            <p:cNvPr id="19"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NZ"/>
            </a:p>
          </p:txBody>
        </p:sp>
        <p:sp>
          <p:nvSpPr>
            <p:cNvPr id="20"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NZ"/>
            </a:p>
          </p:txBody>
        </p:sp>
        <p:sp>
          <p:nvSpPr>
            <p:cNvPr id="21" name="Isosceles Triangle 20">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NZ"/>
            </a:p>
          </p:txBody>
        </p:sp>
        <p:sp>
          <p:nvSpPr>
            <p:cNvPr id="22" name="Isosceles Triangle 21">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NZ"/>
            </a:p>
          </p:txBody>
        </p:sp>
      </p:grpSp>
      <p:sp>
        <p:nvSpPr>
          <p:cNvPr id="3" name="TextBox 2">
            <a:extLst>
              <a:ext uri="{FF2B5EF4-FFF2-40B4-BE49-F238E27FC236}">
                <a16:creationId xmlns:a16="http://schemas.microsoft.com/office/drawing/2014/main" id="{71DB90A5-EC8C-4E70-89DF-CE9BA772CA43}"/>
              </a:ext>
            </a:extLst>
          </p:cNvPr>
          <p:cNvSpPr txBox="1"/>
          <p:nvPr/>
        </p:nvSpPr>
        <p:spPr>
          <a:xfrm>
            <a:off x="3875676" y="3067845"/>
            <a:ext cx="3869198" cy="1057010"/>
          </a:xfrm>
          <a:prstGeom prst="rect">
            <a:avLst/>
          </a:prstGeom>
        </p:spPr>
        <p:txBody>
          <a:bodyPr vert="horz" lIns="91440" tIns="45720" rIns="91440" bIns="45720" rtlCol="0">
            <a:normAutofit/>
          </a:bodyPr>
          <a:lstStyle/>
          <a:p>
            <a:pPr>
              <a:spcBef>
                <a:spcPts val="1000"/>
              </a:spcBef>
              <a:buClr>
                <a:schemeClr val="accent1"/>
              </a:buClr>
              <a:buSzPct val="80000"/>
            </a:pPr>
            <a:r>
              <a:rPr lang="en-US" b="1" dirty="0">
                <a:solidFill>
                  <a:schemeClr val="tx1">
                    <a:lumMod val="75000"/>
                    <a:lumOff val="25000"/>
                  </a:schemeClr>
                </a:solidFill>
              </a:rPr>
              <a:t>Recruiting and Developing </a:t>
            </a:r>
            <a:br>
              <a:rPr lang="en-US" b="1" dirty="0">
                <a:solidFill>
                  <a:schemeClr val="tx1">
                    <a:lumMod val="75000"/>
                    <a:lumOff val="25000"/>
                  </a:schemeClr>
                </a:solidFill>
              </a:rPr>
            </a:br>
            <a:r>
              <a:rPr lang="en-US" b="1" dirty="0">
                <a:solidFill>
                  <a:schemeClr val="tx1">
                    <a:lumMod val="75000"/>
                    <a:lumOff val="25000"/>
                  </a:schemeClr>
                </a:solidFill>
              </a:rPr>
              <a:t>High Performing</a:t>
            </a:r>
            <a:r>
              <a:rPr lang="en-US" b="1" baseline="0" dirty="0">
                <a:solidFill>
                  <a:schemeClr val="tx1">
                    <a:lumMod val="75000"/>
                    <a:lumOff val="25000"/>
                  </a:schemeClr>
                </a:solidFill>
              </a:rPr>
              <a:t> Individuals and Teams</a:t>
            </a:r>
            <a:endParaRPr lang="en-US" b="1" dirty="0">
              <a:solidFill>
                <a:schemeClr val="tx1">
                  <a:lumMod val="75000"/>
                  <a:lumOff val="25000"/>
                </a:schemeClr>
              </a:solidFill>
            </a:endParaRPr>
          </a:p>
        </p:txBody>
      </p:sp>
      <p:pic>
        <p:nvPicPr>
          <p:cNvPr id="10" name="Picture 7" descr="Colourful carved figures of humans">
            <a:extLst>
              <a:ext uri="{FF2B5EF4-FFF2-40B4-BE49-F238E27FC236}">
                <a16:creationId xmlns:a16="http://schemas.microsoft.com/office/drawing/2014/main" id="{C11F1A7C-003A-238B-8EBB-C05C3F99B63C}"/>
              </a:ext>
            </a:extLst>
          </p:cNvPr>
          <p:cNvPicPr>
            <a:picLocks noChangeAspect="1"/>
          </p:cNvPicPr>
          <p:nvPr/>
        </p:nvPicPr>
        <p:blipFill rotWithShape="1">
          <a:blip r:embed="rId2"/>
          <a:srcRect l="24893" r="24663" b="2"/>
          <a:stretch/>
        </p:blipFill>
        <p:spPr>
          <a:xfrm>
            <a:off x="20" y="10"/>
            <a:ext cx="4046200" cy="5714990"/>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4" name="Isosceles Triangle 23">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4721795"/>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NZ"/>
          </a:p>
        </p:txBody>
      </p:sp>
      <p:sp>
        <p:nvSpPr>
          <p:cNvPr id="6" name="Slide Number Placeholder 5">
            <a:extLst>
              <a:ext uri="{FF2B5EF4-FFF2-40B4-BE49-F238E27FC236}">
                <a16:creationId xmlns:a16="http://schemas.microsoft.com/office/drawing/2014/main" id="{BFEE2396-57C2-4804-9A77-5152F862A569}"/>
              </a:ext>
            </a:extLst>
          </p:cNvPr>
          <p:cNvSpPr>
            <a:spLocks noGrp="1"/>
          </p:cNvSpPr>
          <p:nvPr>
            <p:ph type="sldNum" sz="quarter" idx="12"/>
          </p:nvPr>
        </p:nvSpPr>
        <p:spPr>
          <a:xfrm>
            <a:off x="6631497" y="5034468"/>
            <a:ext cx="324004" cy="304271"/>
          </a:xfrm>
        </p:spPr>
        <p:txBody>
          <a:bodyPr vert="horz" lIns="91440" tIns="45720" rIns="91440" bIns="45720" rtlCol="0" anchor="ctr">
            <a:normAutofit/>
          </a:bodyPr>
          <a:lstStyle/>
          <a:p>
            <a:pPr defTabSz="914400">
              <a:spcAft>
                <a:spcPts val="600"/>
              </a:spcAft>
            </a:pPr>
            <a:fld id="{D5A884B5-116C-4F3C-9593-4E31DAD24D1B}" type="slidenum">
              <a:rPr lang="en-US" sz="900" smtClean="0"/>
              <a:pPr defTabSz="914400">
                <a:spcAft>
                  <a:spcPts val="600"/>
                </a:spcAft>
              </a:pPr>
              <a:t>2</a:t>
            </a:fld>
            <a:endParaRPr lang="en-US" sz="900"/>
          </a:p>
        </p:txBody>
      </p:sp>
      <p:pic>
        <p:nvPicPr>
          <p:cNvPr id="2" name="Picture 1">
            <a:extLst>
              <a:ext uri="{FF2B5EF4-FFF2-40B4-BE49-F238E27FC236}">
                <a16:creationId xmlns:a16="http://schemas.microsoft.com/office/drawing/2014/main" id="{4DF65C07-7C0A-9803-8999-EB755E3634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080" y="2386325"/>
            <a:ext cx="3011919" cy="521660"/>
          </a:xfrm>
          <a:prstGeom prst="rect">
            <a:avLst/>
          </a:prstGeom>
        </p:spPr>
      </p:pic>
    </p:spTree>
    <p:extLst>
      <p:ext uri="{BB962C8B-B14F-4D97-AF65-F5344CB8AC3E}">
        <p14:creationId xmlns:p14="http://schemas.microsoft.com/office/powerpoint/2010/main" val="1782178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Oval 42">
            <a:extLst>
              <a:ext uri="{FF2B5EF4-FFF2-40B4-BE49-F238E27FC236}">
                <a16:creationId xmlns:a16="http://schemas.microsoft.com/office/drawing/2014/main" id="{083D2794-1AF5-4128-891B-8108E19A002D}"/>
              </a:ext>
            </a:extLst>
          </p:cNvPr>
          <p:cNvSpPr/>
          <p:nvPr/>
        </p:nvSpPr>
        <p:spPr>
          <a:xfrm>
            <a:off x="8488514" y="5265556"/>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2" name="Slide Number Placeholder 1">
            <a:extLst>
              <a:ext uri="{FF2B5EF4-FFF2-40B4-BE49-F238E27FC236}">
                <a16:creationId xmlns:a16="http://schemas.microsoft.com/office/drawing/2014/main" id="{627D2054-1A62-4571-AA44-4EE461099D57}"/>
              </a:ext>
            </a:extLst>
          </p:cNvPr>
          <p:cNvSpPr>
            <a:spLocks noGrp="1"/>
          </p:cNvSpPr>
          <p:nvPr>
            <p:ph type="sldNum" sz="quarter" idx="12"/>
          </p:nvPr>
        </p:nvSpPr>
        <p:spPr>
          <a:xfrm>
            <a:off x="6828334" y="5320822"/>
            <a:ext cx="2057400" cy="303212"/>
          </a:xfrm>
        </p:spPr>
        <p:txBody>
          <a:bodyPr/>
          <a:lstStyle/>
          <a:p>
            <a:fld id="{CD4896B6-2F6F-4F66-A02F-15F4549713A4}" type="slidenum">
              <a:rPr lang="en-GB" sz="1200" b="1"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3</a:t>
            </a:fld>
            <a:endParaRPr lang="en-GB" sz="1200" b="1">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3" name="Tytuł 1">
            <a:extLst>
              <a:ext uri="{FF2B5EF4-FFF2-40B4-BE49-F238E27FC236}">
                <a16:creationId xmlns:a16="http://schemas.microsoft.com/office/drawing/2014/main" id="{38F30B8C-3C13-4A87-9938-21C2C5920728}"/>
              </a:ext>
            </a:extLst>
          </p:cNvPr>
          <p:cNvSpPr txBox="1">
            <a:spLocks/>
          </p:cNvSpPr>
          <p:nvPr/>
        </p:nvSpPr>
        <p:spPr>
          <a:xfrm>
            <a:off x="35496" y="223724"/>
            <a:ext cx="11547912" cy="351580"/>
          </a:xfrm>
          <a:prstGeom prst="rect">
            <a:avLst/>
          </a:prstGeom>
        </p:spPr>
        <p:txBody>
          <a:bodyPr/>
          <a:lst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sz="2400" b="1">
                <a:solidFill>
                  <a:schemeClr val="tx1"/>
                </a:solidFill>
                <a:latin typeface="Century Gothic" panose="020B0502020202020204" pitchFamily="34" charset="0"/>
                <a:ea typeface="Open Sans" panose="020B0606030504020204" pitchFamily="34" charset="0"/>
                <a:cs typeface="Open Sans" panose="020B0606030504020204" pitchFamily="34" charset="0"/>
              </a:rPr>
              <a:t>The Four Quadrant Model</a:t>
            </a:r>
          </a:p>
        </p:txBody>
      </p:sp>
      <p:sp>
        <p:nvSpPr>
          <p:cNvPr id="4" name="TextBox 20">
            <a:extLst>
              <a:ext uri="{FF2B5EF4-FFF2-40B4-BE49-F238E27FC236}">
                <a16:creationId xmlns:a16="http://schemas.microsoft.com/office/drawing/2014/main" id="{AC89AD7C-F882-491C-B6F9-E18C014F0731}"/>
              </a:ext>
            </a:extLst>
          </p:cNvPr>
          <p:cNvSpPr txBox="1"/>
          <p:nvPr/>
        </p:nvSpPr>
        <p:spPr>
          <a:xfrm>
            <a:off x="7857034" y="2701453"/>
            <a:ext cx="1779929" cy="951710"/>
          </a:xfrm>
          <a:prstGeom prst="rect">
            <a:avLst/>
          </a:prstGeom>
          <a:noFill/>
        </p:spPr>
        <p:txBody>
          <a:bodyPr wrap="square" lIns="89056" tIns="44533" rIns="89056" bIns="44533">
            <a:spAutoFit/>
          </a:bodyPr>
          <a:lstStyle/>
          <a:p>
            <a:pPr defTabSz="1219170">
              <a:defRPr/>
            </a:pPr>
            <a:r>
              <a:rPr lang="en-NZ"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Extroverted</a:t>
            </a:r>
          </a:p>
          <a:p>
            <a:pPr defTabSz="1219170">
              <a:defRPr/>
            </a:pPr>
            <a:r>
              <a:rPr lang="en-NZ"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Fast Paced</a:t>
            </a:r>
          </a:p>
          <a:p>
            <a:pPr defTabSz="1219170">
              <a:defRPr/>
            </a:pPr>
            <a:r>
              <a:rPr lang="pl-PL"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Intuition</a:t>
            </a:r>
          </a:p>
          <a:p>
            <a:pPr defTabSz="1219170">
              <a:defRPr/>
            </a:pPr>
            <a:r>
              <a:rPr lang="en-US" altLang="pl-PL"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6.</a:t>
            </a:r>
            <a:r>
              <a:rPr lang="pl-PL" altLang="pl-PL"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 </a:t>
            </a:r>
            <a:r>
              <a:rPr lang="pl-PL" altLang="pl-PL" sz="1400" b="1" err="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sense</a:t>
            </a:r>
            <a:endParaRPr lang="en-US" altLang="pl-PL"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5" name="TextBox 22">
            <a:extLst>
              <a:ext uri="{FF2B5EF4-FFF2-40B4-BE49-F238E27FC236}">
                <a16:creationId xmlns:a16="http://schemas.microsoft.com/office/drawing/2014/main" id="{C2C068F3-E94B-410C-886E-46BECA09AA24}"/>
              </a:ext>
            </a:extLst>
          </p:cNvPr>
          <p:cNvSpPr txBox="1"/>
          <p:nvPr/>
        </p:nvSpPr>
        <p:spPr>
          <a:xfrm>
            <a:off x="-499480" y="2701453"/>
            <a:ext cx="2071989" cy="951710"/>
          </a:xfrm>
          <a:prstGeom prst="rect">
            <a:avLst/>
          </a:prstGeom>
          <a:noFill/>
        </p:spPr>
        <p:txBody>
          <a:bodyPr wrap="square" lIns="89056" tIns="44533" rIns="89056" bIns="44533">
            <a:spAutoFit/>
          </a:bodyPr>
          <a:lstStyle/>
          <a:p>
            <a:pPr algn="r" defTabSz="1219170">
              <a:defRPr/>
            </a:pPr>
            <a:r>
              <a:rPr lang="en-NZ"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Introverted</a:t>
            </a:r>
          </a:p>
          <a:p>
            <a:pPr algn="r" defTabSz="1219170">
              <a:defRPr/>
            </a:pPr>
            <a:r>
              <a:rPr lang="en-NZ"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Reserved Pace</a:t>
            </a:r>
          </a:p>
          <a:p>
            <a:pPr algn="r" defTabSz="1219170">
              <a:defRPr/>
            </a:pPr>
            <a:r>
              <a:rPr lang="pl-PL"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Sensing</a:t>
            </a:r>
          </a:p>
          <a:p>
            <a:pPr algn="r" defTabSz="1219170">
              <a:defRPr/>
            </a:pPr>
            <a:r>
              <a:rPr lang="en-US" altLang="pl-PL"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5 </a:t>
            </a:r>
            <a:r>
              <a:rPr lang="pl-PL" altLang="pl-PL" sz="1400" b="1" err="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senses</a:t>
            </a:r>
            <a:endParaRPr lang="en-US" altLang="pl-PL"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6" name="TextBox 24">
            <a:extLst>
              <a:ext uri="{FF2B5EF4-FFF2-40B4-BE49-F238E27FC236}">
                <a16:creationId xmlns:a16="http://schemas.microsoft.com/office/drawing/2014/main" id="{2EA6A30D-F093-42DC-98BE-92E7E1505BA7}"/>
              </a:ext>
            </a:extLst>
          </p:cNvPr>
          <p:cNvSpPr txBox="1"/>
          <p:nvPr/>
        </p:nvSpPr>
        <p:spPr>
          <a:xfrm>
            <a:off x="3797866" y="5125502"/>
            <a:ext cx="1774840" cy="520823"/>
          </a:xfrm>
          <a:prstGeom prst="rect">
            <a:avLst/>
          </a:prstGeom>
          <a:noFill/>
        </p:spPr>
        <p:txBody>
          <a:bodyPr wrap="none" lIns="89056" tIns="44533" rIns="89056" bIns="44533">
            <a:spAutoFit/>
          </a:bodyPr>
          <a:lstStyle/>
          <a:p>
            <a:pPr algn="ctr" defTabSz="1219170">
              <a:defRPr/>
            </a:pPr>
            <a:r>
              <a:rPr lang="en-NZ"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People Orientated</a:t>
            </a:r>
          </a:p>
          <a:p>
            <a:pPr algn="ctr" defTabSz="1219170">
              <a:defRPr/>
            </a:pPr>
            <a:r>
              <a:rPr lang="en-NZ"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 </a:t>
            </a:r>
            <a:r>
              <a:rPr lang="pl-PL"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Feeling</a:t>
            </a:r>
            <a:endParaRPr lang="en-US"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8" name="Prostokąt 9">
            <a:extLst>
              <a:ext uri="{FF2B5EF4-FFF2-40B4-BE49-F238E27FC236}">
                <a16:creationId xmlns:a16="http://schemas.microsoft.com/office/drawing/2014/main" id="{B7887C2A-F719-4AE9-AD75-CC1B852AACE3}"/>
              </a:ext>
            </a:extLst>
          </p:cNvPr>
          <p:cNvSpPr/>
          <p:nvPr/>
        </p:nvSpPr>
        <p:spPr>
          <a:xfrm>
            <a:off x="725928" y="1996090"/>
            <a:ext cx="1959734" cy="389658"/>
          </a:xfrm>
          <a:prstGeom prst="rect">
            <a:avLst/>
          </a:prstGeom>
        </p:spPr>
        <p:txBody>
          <a:bodyPr wrap="square">
            <a:spAutoFit/>
          </a:bodyPr>
          <a:lstStyle/>
          <a:p>
            <a:pPr algn="r" defTabSz="1219170">
              <a:lnSpc>
                <a:spcPct val="70000"/>
              </a:lnSpc>
              <a:spcBef>
                <a:spcPct val="20000"/>
              </a:spcBef>
              <a:defRPr/>
            </a:pPr>
            <a:r>
              <a:rPr lang="pl-PL" sz="1200" b="1">
                <a:solidFill>
                  <a:srgbClr val="0070C0"/>
                </a:solidFill>
                <a:latin typeface="Century Gothic" panose="020B0502020202020204" pitchFamily="34" charset="0"/>
                <a:ea typeface="Open Sans" panose="020B0606030504020204" pitchFamily="34" charset="0"/>
                <a:cs typeface="Open Sans" panose="020B0606030504020204" pitchFamily="34" charset="0"/>
              </a:rPr>
              <a:t>Examining</a:t>
            </a:r>
            <a:endParaRPr lang="en-US" sz="1200" b="1">
              <a:solidFill>
                <a:srgbClr val="0070C0"/>
              </a:solidFill>
              <a:latin typeface="Century Gothic" panose="020B0502020202020204" pitchFamily="34" charset="0"/>
              <a:ea typeface="Open Sans" panose="020B0606030504020204" pitchFamily="34" charset="0"/>
              <a:cs typeface="Open Sans" panose="020B0606030504020204" pitchFamily="34" charset="0"/>
            </a:endParaRPr>
          </a:p>
          <a:p>
            <a:pPr algn="r" defTabSz="1219170">
              <a:lnSpc>
                <a:spcPct val="70000"/>
              </a:lnSpc>
              <a:spcBef>
                <a:spcPct val="20000"/>
              </a:spcBef>
              <a:defRPr/>
            </a:pPr>
            <a:r>
              <a:rPr lang="pl-PL" sz="1200">
                <a:solidFill>
                  <a:srgbClr val="0070C0"/>
                </a:solidFill>
                <a:latin typeface="Century Gothic" panose="020B0502020202020204" pitchFamily="34" charset="0"/>
                <a:ea typeface="Open Sans" panose="020B0606030504020204" pitchFamily="34" charset="0"/>
                <a:cs typeface="Open Sans" panose="020B0606030504020204" pitchFamily="34" charset="0"/>
              </a:rPr>
              <a:t>Instructions</a:t>
            </a:r>
            <a:endParaRPr lang="en-US" sz="1200">
              <a:solidFill>
                <a:srgbClr val="0070C0"/>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9" name="Prostokąt 10">
            <a:extLst>
              <a:ext uri="{FF2B5EF4-FFF2-40B4-BE49-F238E27FC236}">
                <a16:creationId xmlns:a16="http://schemas.microsoft.com/office/drawing/2014/main" id="{2CA1E74C-464A-441C-A4BD-EF4BB0E6BB5E}"/>
              </a:ext>
            </a:extLst>
          </p:cNvPr>
          <p:cNvSpPr/>
          <p:nvPr/>
        </p:nvSpPr>
        <p:spPr>
          <a:xfrm>
            <a:off x="914078" y="1051400"/>
            <a:ext cx="1771584" cy="555858"/>
          </a:xfrm>
          <a:prstGeom prst="rect">
            <a:avLst/>
          </a:prstGeom>
        </p:spPr>
        <p:txBody>
          <a:bodyPr wrap="square">
            <a:spAutoFit/>
          </a:bodyPr>
          <a:lstStyle/>
          <a:p>
            <a:pPr algn="r" defTabSz="1219170">
              <a:lnSpc>
                <a:spcPct val="70000"/>
              </a:lnSpc>
              <a:spcBef>
                <a:spcPct val="20000"/>
              </a:spcBef>
              <a:defRPr/>
            </a:pPr>
            <a:r>
              <a:rPr lang="pl-PL" sz="1200" b="1">
                <a:solidFill>
                  <a:srgbClr val="0070C0"/>
                </a:solidFill>
                <a:latin typeface="Century Gothic" panose="020B0502020202020204" pitchFamily="34" charset="0"/>
                <a:ea typeface="Open Sans" panose="020B0606030504020204" pitchFamily="34" charset="0"/>
                <a:cs typeface="Open Sans" panose="020B0606030504020204" pitchFamily="34" charset="0"/>
              </a:rPr>
              <a:t>Logic</a:t>
            </a:r>
            <a:endParaRPr lang="en-US" sz="1200" b="1">
              <a:solidFill>
                <a:srgbClr val="0070C0"/>
              </a:solidFill>
              <a:latin typeface="Century Gothic" panose="020B0502020202020204" pitchFamily="34" charset="0"/>
              <a:ea typeface="Open Sans" panose="020B0606030504020204" pitchFamily="34" charset="0"/>
              <a:cs typeface="Open Sans" panose="020B0606030504020204" pitchFamily="34" charset="0"/>
            </a:endParaRPr>
          </a:p>
          <a:p>
            <a:pPr algn="r" defTabSz="1219170">
              <a:lnSpc>
                <a:spcPct val="70000"/>
              </a:lnSpc>
              <a:spcBef>
                <a:spcPct val="20000"/>
              </a:spcBef>
              <a:defRPr/>
            </a:pPr>
            <a:r>
              <a:rPr lang="pl-PL" sz="1200">
                <a:solidFill>
                  <a:srgbClr val="0070C0"/>
                </a:solidFill>
                <a:latin typeface="Century Gothic" panose="020B0502020202020204" pitchFamily="34" charset="0"/>
                <a:ea typeface="Open Sans" panose="020B0606030504020204" pitchFamily="34" charset="0"/>
                <a:cs typeface="Open Sans" panose="020B0606030504020204" pitchFamily="34" charset="0"/>
              </a:rPr>
              <a:t>Systems</a:t>
            </a:r>
            <a:endParaRPr lang="en-US" sz="1200">
              <a:solidFill>
                <a:srgbClr val="0070C0"/>
              </a:solidFill>
              <a:latin typeface="Century Gothic" panose="020B0502020202020204" pitchFamily="34" charset="0"/>
              <a:ea typeface="Open Sans" panose="020B0606030504020204" pitchFamily="34" charset="0"/>
              <a:cs typeface="Open Sans" panose="020B0606030504020204" pitchFamily="34" charset="0"/>
            </a:endParaRPr>
          </a:p>
          <a:p>
            <a:pPr algn="r" defTabSz="1219170">
              <a:lnSpc>
                <a:spcPct val="70000"/>
              </a:lnSpc>
              <a:spcBef>
                <a:spcPct val="20000"/>
              </a:spcBef>
              <a:defRPr/>
            </a:pPr>
            <a:r>
              <a:rPr lang="pl-PL" sz="1200">
                <a:solidFill>
                  <a:srgbClr val="0070C0"/>
                </a:solidFill>
                <a:latin typeface="Century Gothic" panose="020B0502020202020204" pitchFamily="34" charset="0"/>
                <a:ea typeface="Open Sans" panose="020B0606030504020204" pitchFamily="34" charset="0"/>
                <a:cs typeface="Open Sans" panose="020B0606030504020204" pitchFamily="34" charset="0"/>
              </a:rPr>
              <a:t>Analyses</a:t>
            </a:r>
            <a:endParaRPr lang="en-US" sz="1200">
              <a:solidFill>
                <a:srgbClr val="0070C0"/>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1" name="Prostokąt 13">
            <a:extLst>
              <a:ext uri="{FF2B5EF4-FFF2-40B4-BE49-F238E27FC236}">
                <a16:creationId xmlns:a16="http://schemas.microsoft.com/office/drawing/2014/main" id="{C2F0A234-9DD2-48B5-A240-67EFC4297889}"/>
              </a:ext>
            </a:extLst>
          </p:cNvPr>
          <p:cNvSpPr/>
          <p:nvPr/>
        </p:nvSpPr>
        <p:spPr>
          <a:xfrm>
            <a:off x="179478" y="4402088"/>
            <a:ext cx="2401831" cy="555858"/>
          </a:xfrm>
          <a:prstGeom prst="rect">
            <a:avLst/>
          </a:prstGeom>
        </p:spPr>
        <p:txBody>
          <a:bodyPr wrap="square">
            <a:spAutoFit/>
          </a:bodyPr>
          <a:lstStyle/>
          <a:p>
            <a:pPr algn="r" defTabSz="1219170">
              <a:lnSpc>
                <a:spcPct val="70000"/>
              </a:lnSpc>
              <a:spcBef>
                <a:spcPct val="20000"/>
              </a:spcBef>
            </a:pPr>
            <a:r>
              <a:rPr lang="pl-PL" altLang="pl-PL" sz="1200">
                <a:solidFill>
                  <a:srgbClr val="00B050"/>
                </a:solidFill>
                <a:latin typeface="Century Gothic" panose="020B0502020202020204" pitchFamily="34" charset="0"/>
                <a:ea typeface="Open Sans" panose="020B0606030504020204" pitchFamily="34" charset="0"/>
                <a:cs typeface="Open Sans" panose="020B0606030504020204" pitchFamily="34" charset="0"/>
              </a:rPr>
              <a:t>Friendliness</a:t>
            </a:r>
            <a:endParaRPr lang="en-US" altLang="pl-PL" sz="1200">
              <a:solidFill>
                <a:srgbClr val="00B050"/>
              </a:solidFill>
              <a:latin typeface="Century Gothic" panose="020B0502020202020204" pitchFamily="34" charset="0"/>
              <a:ea typeface="Open Sans" panose="020B0606030504020204" pitchFamily="34" charset="0"/>
              <a:cs typeface="Open Sans" panose="020B0606030504020204" pitchFamily="34" charset="0"/>
            </a:endParaRPr>
          </a:p>
          <a:p>
            <a:pPr algn="r" defTabSz="1219170">
              <a:lnSpc>
                <a:spcPct val="70000"/>
              </a:lnSpc>
              <a:spcBef>
                <a:spcPct val="20000"/>
              </a:spcBef>
            </a:pPr>
            <a:r>
              <a:rPr lang="pl-PL" altLang="pl-PL" sz="1200" b="1">
                <a:solidFill>
                  <a:srgbClr val="00B050"/>
                </a:solidFill>
                <a:latin typeface="Century Gothic" panose="020B0502020202020204" pitchFamily="34" charset="0"/>
                <a:ea typeface="Open Sans" panose="020B0606030504020204" pitchFamily="34" charset="0"/>
                <a:cs typeface="Open Sans" panose="020B0606030504020204" pitchFamily="34" charset="0"/>
              </a:rPr>
              <a:t>Considering others</a:t>
            </a:r>
            <a:endParaRPr lang="en-US" altLang="pl-PL" sz="1200" b="1">
              <a:solidFill>
                <a:srgbClr val="00B050"/>
              </a:solidFill>
              <a:latin typeface="Century Gothic" panose="020B0502020202020204" pitchFamily="34" charset="0"/>
              <a:ea typeface="Open Sans" panose="020B0606030504020204" pitchFamily="34" charset="0"/>
              <a:cs typeface="Open Sans" panose="020B0606030504020204" pitchFamily="34" charset="0"/>
            </a:endParaRPr>
          </a:p>
          <a:p>
            <a:pPr algn="r" defTabSz="1219170">
              <a:lnSpc>
                <a:spcPct val="70000"/>
              </a:lnSpc>
              <a:spcBef>
                <a:spcPct val="20000"/>
              </a:spcBef>
            </a:pPr>
            <a:r>
              <a:rPr lang="pl-PL" altLang="pl-PL" sz="1200">
                <a:solidFill>
                  <a:srgbClr val="00B050"/>
                </a:solidFill>
                <a:latin typeface="Century Gothic" panose="020B0502020202020204" pitchFamily="34" charset="0"/>
                <a:ea typeface="Open Sans" panose="020B0606030504020204" pitchFamily="34" charset="0"/>
                <a:cs typeface="Open Sans" panose="020B0606030504020204" pitchFamily="34" charset="0"/>
              </a:rPr>
              <a:t>Emotions</a:t>
            </a:r>
            <a:endParaRPr lang="en-US" altLang="pl-PL" sz="1200">
              <a:solidFill>
                <a:srgbClr val="00B050"/>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2" name="Prostokąt 14">
            <a:extLst>
              <a:ext uri="{FF2B5EF4-FFF2-40B4-BE49-F238E27FC236}">
                <a16:creationId xmlns:a16="http://schemas.microsoft.com/office/drawing/2014/main" id="{9CC330EC-1E71-4337-B626-9984B5A6CD87}"/>
              </a:ext>
            </a:extLst>
          </p:cNvPr>
          <p:cNvSpPr/>
          <p:nvPr/>
        </p:nvSpPr>
        <p:spPr>
          <a:xfrm>
            <a:off x="809725" y="3702251"/>
            <a:ext cx="1771584" cy="389658"/>
          </a:xfrm>
          <a:prstGeom prst="rect">
            <a:avLst/>
          </a:prstGeom>
        </p:spPr>
        <p:txBody>
          <a:bodyPr wrap="square">
            <a:spAutoFit/>
          </a:bodyPr>
          <a:lstStyle/>
          <a:p>
            <a:pPr algn="r" defTabSz="1219170">
              <a:lnSpc>
                <a:spcPct val="70000"/>
              </a:lnSpc>
              <a:spcBef>
                <a:spcPct val="20000"/>
              </a:spcBef>
              <a:defRPr/>
            </a:pPr>
            <a:r>
              <a:rPr lang="pl-PL" sz="1200" b="1">
                <a:solidFill>
                  <a:srgbClr val="00B050"/>
                </a:solidFill>
                <a:latin typeface="Century Gothic" panose="020B0502020202020204" pitchFamily="34" charset="0"/>
                <a:ea typeface="Open Sans" panose="020B0606030504020204" pitchFamily="34" charset="0"/>
                <a:cs typeface="Open Sans" panose="020B0606030504020204" pitchFamily="34" charset="0"/>
              </a:rPr>
              <a:t>Trad</a:t>
            </a:r>
            <a:r>
              <a:rPr lang="en-NZ" sz="1200" b="1" err="1">
                <a:solidFill>
                  <a:srgbClr val="00B050"/>
                </a:solidFill>
                <a:latin typeface="Century Gothic" panose="020B0502020202020204" pitchFamily="34" charset="0"/>
                <a:ea typeface="Open Sans" panose="020B0606030504020204" pitchFamily="34" charset="0"/>
                <a:cs typeface="Open Sans" panose="020B0606030504020204" pitchFamily="34" charset="0"/>
              </a:rPr>
              <a:t>i</a:t>
            </a:r>
            <a:r>
              <a:rPr lang="pl-PL" sz="1200" b="1">
                <a:solidFill>
                  <a:srgbClr val="00B050"/>
                </a:solidFill>
                <a:latin typeface="Century Gothic" panose="020B0502020202020204" pitchFamily="34" charset="0"/>
                <a:ea typeface="Open Sans" panose="020B0606030504020204" pitchFamily="34" charset="0"/>
                <a:cs typeface="Open Sans" panose="020B0606030504020204" pitchFamily="34" charset="0"/>
              </a:rPr>
              <a:t>tions</a:t>
            </a:r>
            <a:endParaRPr lang="en-US" sz="1200" b="1">
              <a:solidFill>
                <a:srgbClr val="00B050"/>
              </a:solidFill>
              <a:latin typeface="Century Gothic" panose="020B0502020202020204" pitchFamily="34" charset="0"/>
              <a:ea typeface="Open Sans" panose="020B0606030504020204" pitchFamily="34" charset="0"/>
              <a:cs typeface="Open Sans" panose="020B0606030504020204" pitchFamily="34" charset="0"/>
            </a:endParaRPr>
          </a:p>
          <a:p>
            <a:pPr algn="r" defTabSz="1219170">
              <a:lnSpc>
                <a:spcPct val="70000"/>
              </a:lnSpc>
              <a:spcBef>
                <a:spcPct val="20000"/>
              </a:spcBef>
              <a:defRPr/>
            </a:pPr>
            <a:r>
              <a:rPr lang="pl-PL" sz="1200">
                <a:solidFill>
                  <a:srgbClr val="00B050"/>
                </a:solidFill>
                <a:latin typeface="Century Gothic" panose="020B0502020202020204" pitchFamily="34" charset="0"/>
                <a:ea typeface="Open Sans" panose="020B0606030504020204" pitchFamily="34" charset="0"/>
                <a:cs typeface="Open Sans" panose="020B0606030504020204" pitchFamily="34" charset="0"/>
              </a:rPr>
              <a:t>Checking</a:t>
            </a:r>
            <a:endParaRPr lang="en-US" sz="1200">
              <a:solidFill>
                <a:srgbClr val="00B050"/>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4" name="Prostokąt 18">
            <a:extLst>
              <a:ext uri="{FF2B5EF4-FFF2-40B4-BE49-F238E27FC236}">
                <a16:creationId xmlns:a16="http://schemas.microsoft.com/office/drawing/2014/main" id="{0AAFABEE-76E9-4FD1-9F74-321DAA715454}"/>
              </a:ext>
            </a:extLst>
          </p:cNvPr>
          <p:cNvSpPr/>
          <p:nvPr/>
        </p:nvSpPr>
        <p:spPr>
          <a:xfrm>
            <a:off x="6599690" y="2123677"/>
            <a:ext cx="2065721" cy="389081"/>
          </a:xfrm>
          <a:prstGeom prst="rect">
            <a:avLst/>
          </a:prstGeom>
        </p:spPr>
        <p:txBody>
          <a:bodyPr wrap="square">
            <a:spAutoFit/>
          </a:bodyPr>
          <a:lstStyle/>
          <a:p>
            <a:pPr defTabSz="1219170">
              <a:lnSpc>
                <a:spcPct val="70000"/>
              </a:lnSpc>
              <a:spcBef>
                <a:spcPct val="20000"/>
              </a:spcBef>
              <a:defRPr/>
            </a:pPr>
            <a:r>
              <a:rPr lang="pl-PL" sz="1200">
                <a:solidFill>
                  <a:srgbClr val="F10031"/>
                </a:solidFill>
                <a:latin typeface="Century Gothic" panose="020B0502020202020204" pitchFamily="34" charset="0"/>
                <a:ea typeface="Open Sans" panose="020B0606030504020204" pitchFamily="34" charset="0"/>
                <a:cs typeface="Open Sans" panose="020B0606030504020204" pitchFamily="34" charset="0"/>
              </a:rPr>
              <a:t>Change</a:t>
            </a:r>
            <a:endParaRPr lang="en-US" sz="1200">
              <a:solidFill>
                <a:srgbClr val="F10031"/>
              </a:solidFill>
              <a:latin typeface="Century Gothic" panose="020B0502020202020204" pitchFamily="34" charset="0"/>
              <a:ea typeface="Open Sans" panose="020B0606030504020204" pitchFamily="34" charset="0"/>
              <a:cs typeface="Open Sans" panose="020B0606030504020204" pitchFamily="34" charset="0"/>
            </a:endParaRPr>
          </a:p>
          <a:p>
            <a:pPr defTabSz="1219170">
              <a:lnSpc>
                <a:spcPct val="70000"/>
              </a:lnSpc>
              <a:spcBef>
                <a:spcPct val="20000"/>
              </a:spcBef>
              <a:defRPr/>
            </a:pPr>
            <a:r>
              <a:rPr lang="pl-PL" sz="1200" b="1">
                <a:solidFill>
                  <a:srgbClr val="F10031"/>
                </a:solidFill>
                <a:latin typeface="Century Gothic" panose="020B0502020202020204" pitchFamily="34" charset="0"/>
                <a:ea typeface="Open Sans" panose="020B0606030504020204" pitchFamily="34" charset="0"/>
                <a:cs typeface="Open Sans" panose="020B0606030504020204" pitchFamily="34" charset="0"/>
              </a:rPr>
              <a:t>Renewal</a:t>
            </a:r>
            <a:endParaRPr lang="en-US" sz="1200" b="1">
              <a:solidFill>
                <a:srgbClr val="F1003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5" name="Prostokąt 19">
            <a:extLst>
              <a:ext uri="{FF2B5EF4-FFF2-40B4-BE49-F238E27FC236}">
                <a16:creationId xmlns:a16="http://schemas.microsoft.com/office/drawing/2014/main" id="{7EE559D9-E648-4530-A888-8A84B4790E97}"/>
              </a:ext>
            </a:extLst>
          </p:cNvPr>
          <p:cNvSpPr/>
          <p:nvPr/>
        </p:nvSpPr>
        <p:spPr>
          <a:xfrm>
            <a:off x="6631799" y="1224993"/>
            <a:ext cx="2065721" cy="555858"/>
          </a:xfrm>
          <a:prstGeom prst="rect">
            <a:avLst/>
          </a:prstGeom>
        </p:spPr>
        <p:txBody>
          <a:bodyPr wrap="square">
            <a:spAutoFit/>
          </a:bodyPr>
          <a:lstStyle/>
          <a:p>
            <a:pPr defTabSz="1219170">
              <a:lnSpc>
                <a:spcPct val="70000"/>
              </a:lnSpc>
              <a:spcBef>
                <a:spcPct val="20000"/>
              </a:spcBef>
            </a:pPr>
            <a:r>
              <a:rPr lang="pl-PL" altLang="pl-PL" sz="1200" b="1">
                <a:solidFill>
                  <a:srgbClr val="F10031"/>
                </a:solidFill>
                <a:latin typeface="Century Gothic" panose="020B0502020202020204" pitchFamily="34" charset="0"/>
                <a:ea typeface="Open Sans" panose="020B0606030504020204" pitchFamily="34" charset="0"/>
                <a:cs typeface="Open Sans" panose="020B0606030504020204" pitchFamily="34" charset="0"/>
              </a:rPr>
              <a:t>Facts</a:t>
            </a:r>
            <a:endParaRPr lang="en-US" altLang="pl-PL" sz="1200" b="1">
              <a:solidFill>
                <a:srgbClr val="F10031"/>
              </a:solidFill>
              <a:latin typeface="Century Gothic" panose="020B0502020202020204" pitchFamily="34" charset="0"/>
              <a:ea typeface="Open Sans" panose="020B0606030504020204" pitchFamily="34" charset="0"/>
              <a:cs typeface="Open Sans" panose="020B0606030504020204" pitchFamily="34" charset="0"/>
            </a:endParaRPr>
          </a:p>
          <a:p>
            <a:pPr defTabSz="1219170">
              <a:lnSpc>
                <a:spcPct val="70000"/>
              </a:lnSpc>
              <a:spcBef>
                <a:spcPct val="20000"/>
              </a:spcBef>
            </a:pPr>
            <a:r>
              <a:rPr lang="pl-PL" altLang="pl-PL" sz="1200">
                <a:solidFill>
                  <a:srgbClr val="F10031"/>
                </a:solidFill>
                <a:latin typeface="Century Gothic" panose="020B0502020202020204" pitchFamily="34" charset="0"/>
                <a:ea typeface="Open Sans" panose="020B0606030504020204" pitchFamily="34" charset="0"/>
                <a:cs typeface="Open Sans" panose="020B0606030504020204" pitchFamily="34" charset="0"/>
              </a:rPr>
              <a:t>Hard values</a:t>
            </a:r>
            <a:endParaRPr lang="en-US" altLang="pl-PL" sz="1200">
              <a:solidFill>
                <a:srgbClr val="F10031"/>
              </a:solidFill>
              <a:latin typeface="Century Gothic" panose="020B0502020202020204" pitchFamily="34" charset="0"/>
              <a:ea typeface="Open Sans" panose="020B0606030504020204" pitchFamily="34" charset="0"/>
              <a:cs typeface="Open Sans" panose="020B0606030504020204" pitchFamily="34" charset="0"/>
            </a:endParaRPr>
          </a:p>
          <a:p>
            <a:pPr defTabSz="1219170">
              <a:lnSpc>
                <a:spcPct val="70000"/>
              </a:lnSpc>
              <a:spcBef>
                <a:spcPct val="20000"/>
              </a:spcBef>
            </a:pPr>
            <a:r>
              <a:rPr lang="pl-PL" altLang="pl-PL" sz="1200">
                <a:solidFill>
                  <a:srgbClr val="F10031"/>
                </a:solidFill>
                <a:latin typeface="Century Gothic" panose="020B0502020202020204" pitchFamily="34" charset="0"/>
                <a:ea typeface="Open Sans" panose="020B0606030504020204" pitchFamily="34" charset="0"/>
                <a:cs typeface="Open Sans" panose="020B0606030504020204" pitchFamily="34" charset="0"/>
              </a:rPr>
              <a:t>Results</a:t>
            </a:r>
            <a:endParaRPr lang="en-US" altLang="pl-PL" sz="1200">
              <a:solidFill>
                <a:srgbClr val="F1003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7" name="Prostokąt 23">
            <a:extLst>
              <a:ext uri="{FF2B5EF4-FFF2-40B4-BE49-F238E27FC236}">
                <a16:creationId xmlns:a16="http://schemas.microsoft.com/office/drawing/2014/main" id="{AA7C034B-3319-4E3A-B0A9-C6A9DCAF03F8}"/>
              </a:ext>
            </a:extLst>
          </p:cNvPr>
          <p:cNvSpPr/>
          <p:nvPr/>
        </p:nvSpPr>
        <p:spPr>
          <a:xfrm>
            <a:off x="6318317" y="4529200"/>
            <a:ext cx="2065721" cy="555858"/>
          </a:xfrm>
          <a:prstGeom prst="rect">
            <a:avLst/>
          </a:prstGeom>
        </p:spPr>
        <p:txBody>
          <a:bodyPr wrap="square">
            <a:spAutoFit/>
          </a:bodyPr>
          <a:lstStyle/>
          <a:p>
            <a:pPr defTabSz="1219170">
              <a:lnSpc>
                <a:spcPct val="70000"/>
              </a:lnSpc>
              <a:spcBef>
                <a:spcPct val="20000"/>
              </a:spcBef>
            </a:pPr>
            <a:r>
              <a:rPr lang="pl-PL" altLang="pl-PL" sz="1200" b="1">
                <a:solidFill>
                  <a:srgbClr val="FFC000"/>
                </a:solidFill>
                <a:latin typeface="Century Gothic" panose="020B0502020202020204" pitchFamily="34" charset="0"/>
                <a:ea typeface="Open Sans" panose="020B0606030504020204" pitchFamily="34" charset="0"/>
                <a:cs typeface="Open Sans" panose="020B0606030504020204" pitchFamily="34" charset="0"/>
              </a:rPr>
              <a:t>People</a:t>
            </a:r>
          </a:p>
          <a:p>
            <a:pPr defTabSz="1219170">
              <a:lnSpc>
                <a:spcPct val="70000"/>
              </a:lnSpc>
              <a:spcBef>
                <a:spcPct val="20000"/>
              </a:spcBef>
            </a:pPr>
            <a:r>
              <a:rPr lang="pl-PL" altLang="pl-PL" sz="1200">
                <a:solidFill>
                  <a:srgbClr val="FFC000"/>
                </a:solidFill>
                <a:latin typeface="Century Gothic" panose="020B0502020202020204" pitchFamily="34" charset="0"/>
                <a:ea typeface="Open Sans" panose="020B0606030504020204" pitchFamily="34" charset="0"/>
                <a:cs typeface="Open Sans" panose="020B0606030504020204" pitchFamily="34" charset="0"/>
              </a:rPr>
              <a:t>Communication</a:t>
            </a:r>
            <a:endParaRPr lang="en-US" altLang="pl-PL" sz="1200">
              <a:solidFill>
                <a:srgbClr val="FFC000"/>
              </a:solidFill>
              <a:latin typeface="Century Gothic" panose="020B0502020202020204" pitchFamily="34" charset="0"/>
              <a:ea typeface="Open Sans" panose="020B0606030504020204" pitchFamily="34" charset="0"/>
              <a:cs typeface="Open Sans" panose="020B0606030504020204" pitchFamily="34" charset="0"/>
            </a:endParaRPr>
          </a:p>
          <a:p>
            <a:pPr defTabSz="1219170">
              <a:lnSpc>
                <a:spcPct val="70000"/>
              </a:lnSpc>
              <a:spcBef>
                <a:spcPct val="20000"/>
              </a:spcBef>
            </a:pPr>
            <a:r>
              <a:rPr lang="pl-PL" altLang="pl-PL" sz="1200">
                <a:solidFill>
                  <a:srgbClr val="FFC000"/>
                </a:solidFill>
                <a:latin typeface="Century Gothic" panose="020B0502020202020204" pitchFamily="34" charset="0"/>
                <a:ea typeface="Open Sans" panose="020B0606030504020204" pitchFamily="34" charset="0"/>
                <a:cs typeface="Open Sans" panose="020B0606030504020204" pitchFamily="34" charset="0"/>
              </a:rPr>
              <a:t>Openness</a:t>
            </a:r>
            <a:endParaRPr lang="en-US" altLang="pl-PL" sz="1200">
              <a:solidFill>
                <a:srgbClr val="FFC000"/>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8" name="Prostokąt 24">
            <a:extLst>
              <a:ext uri="{FF2B5EF4-FFF2-40B4-BE49-F238E27FC236}">
                <a16:creationId xmlns:a16="http://schemas.microsoft.com/office/drawing/2014/main" id="{8A29B0A7-2B7E-45C7-8718-49034E53C88B}"/>
              </a:ext>
            </a:extLst>
          </p:cNvPr>
          <p:cNvSpPr/>
          <p:nvPr/>
        </p:nvSpPr>
        <p:spPr>
          <a:xfrm>
            <a:off x="6350425" y="3631859"/>
            <a:ext cx="2227441" cy="408125"/>
          </a:xfrm>
          <a:prstGeom prst="rect">
            <a:avLst/>
          </a:prstGeom>
        </p:spPr>
        <p:txBody>
          <a:bodyPr wrap="square">
            <a:spAutoFit/>
          </a:bodyPr>
          <a:lstStyle/>
          <a:p>
            <a:pPr defTabSz="1219170">
              <a:lnSpc>
                <a:spcPct val="80000"/>
              </a:lnSpc>
              <a:spcBef>
                <a:spcPts val="600"/>
              </a:spcBef>
            </a:pPr>
            <a:r>
              <a:rPr lang="pl-PL" altLang="pl-PL" sz="1200" b="1">
                <a:solidFill>
                  <a:srgbClr val="FFC000"/>
                </a:solidFill>
                <a:latin typeface="Century Gothic" panose="020B0502020202020204" pitchFamily="34" charset="0"/>
                <a:ea typeface="Open Sans" panose="020B0606030504020204" pitchFamily="34" charset="0"/>
                <a:cs typeface="Open Sans" panose="020B0606030504020204" pitchFamily="34" charset="0"/>
              </a:rPr>
              <a:t>Influencing</a:t>
            </a:r>
            <a:endParaRPr lang="en-US" altLang="pl-PL" sz="1200" b="1">
              <a:solidFill>
                <a:srgbClr val="FFC000"/>
              </a:solidFill>
              <a:latin typeface="Century Gothic" panose="020B0502020202020204" pitchFamily="34" charset="0"/>
              <a:ea typeface="Open Sans" panose="020B0606030504020204" pitchFamily="34" charset="0"/>
              <a:cs typeface="Open Sans" panose="020B0606030504020204" pitchFamily="34" charset="0"/>
            </a:endParaRPr>
          </a:p>
          <a:p>
            <a:pPr defTabSz="1219170">
              <a:lnSpc>
                <a:spcPct val="70000"/>
              </a:lnSpc>
              <a:spcBef>
                <a:spcPct val="20000"/>
              </a:spcBef>
            </a:pPr>
            <a:r>
              <a:rPr lang="pl-PL" altLang="pl-PL" sz="1200">
                <a:solidFill>
                  <a:srgbClr val="FFC000"/>
                </a:solidFill>
                <a:latin typeface="Century Gothic" panose="020B0502020202020204" pitchFamily="34" charset="0"/>
                <a:ea typeface="Open Sans" panose="020B0606030504020204" pitchFamily="34" charset="0"/>
                <a:cs typeface="Open Sans" panose="020B0606030504020204" pitchFamily="34" charset="0"/>
              </a:rPr>
              <a:t>Generating ideas</a:t>
            </a:r>
            <a:endParaRPr lang="en-US" altLang="pl-PL" sz="1200">
              <a:solidFill>
                <a:srgbClr val="FFC000"/>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9" name="TextBox 18">
            <a:extLst>
              <a:ext uri="{FF2B5EF4-FFF2-40B4-BE49-F238E27FC236}">
                <a16:creationId xmlns:a16="http://schemas.microsoft.com/office/drawing/2014/main" id="{820D2DE9-C6AC-42C1-94AC-C220388975F8}"/>
              </a:ext>
            </a:extLst>
          </p:cNvPr>
          <p:cNvSpPr txBox="1">
            <a:spLocks noChangeArrowheads="1"/>
          </p:cNvSpPr>
          <p:nvPr/>
        </p:nvSpPr>
        <p:spPr bwMode="auto">
          <a:xfrm>
            <a:off x="3914885" y="542725"/>
            <a:ext cx="1542405" cy="520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56" tIns="44533" rIns="89056" bIns="44533">
            <a:spAutoFit/>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defTabSz="1219170"/>
            <a:r>
              <a:rPr lang="en-NZ" altLang="pl-PL"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Task Orientated</a:t>
            </a:r>
          </a:p>
          <a:p>
            <a:pPr algn="ctr" defTabSz="1219170"/>
            <a:r>
              <a:rPr lang="en-NZ" altLang="pl-PL"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 </a:t>
            </a:r>
            <a:r>
              <a:rPr lang="pl-PL" altLang="pl-PL"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rPr>
              <a:t>Thinking</a:t>
            </a:r>
            <a:endParaRPr lang="en-US" altLang="pl-PL" sz="1400" b="1">
              <a:solidFill>
                <a:srgbClr val="E7E6E6">
                  <a:lumMod val="25000"/>
                </a:srgbClr>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29" name="Symbol zastępczy numeru slajdu 6">
            <a:extLst>
              <a:ext uri="{FF2B5EF4-FFF2-40B4-BE49-F238E27FC236}">
                <a16:creationId xmlns:a16="http://schemas.microsoft.com/office/drawing/2014/main" id="{DB58E0BD-9E19-4DC5-BC8A-F34711B4E1CB}"/>
              </a:ext>
            </a:extLst>
          </p:cNvPr>
          <p:cNvSpPr txBox="1">
            <a:spLocks/>
          </p:cNvSpPr>
          <p:nvPr/>
        </p:nvSpPr>
        <p:spPr>
          <a:xfrm>
            <a:off x="8926492" y="5807755"/>
            <a:ext cx="1155291" cy="365125"/>
          </a:xfrm>
          <a:prstGeom prst="rect">
            <a:avLst/>
          </a:prstGeom>
        </p:spPr>
        <p:txBody>
          <a:bodyPr vert="horz" lIns="91440" tIns="45720" rIns="91440" bIns="45720" rtlCol="0" anchor="ctr"/>
          <a:lstStyle>
            <a:defPPr>
              <a:defRPr lang="en-US"/>
            </a:defPPr>
            <a:lvl1pPr marL="0" algn="r" defTabSz="457200" rtl="0" eaLnBrk="1" latinLnBrk="0" hangingPunct="1">
              <a:defRPr sz="675"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EAEEF22-A4DB-45E7-8C91-9889C89BF273}" type="slidenum">
              <a:rPr lang="pl-PL" sz="1200" smtClean="0">
                <a:solidFill>
                  <a:prstClr val="black">
                    <a:tint val="75000"/>
                  </a:prstClr>
                </a:solidFill>
                <a:latin typeface="Century Gothic" panose="020B0502020202020204" pitchFamily="34" charset="0"/>
              </a:rPr>
              <a:pPr/>
              <a:t>3</a:t>
            </a:fld>
            <a:endParaRPr lang="pl-PL" sz="1200">
              <a:solidFill>
                <a:prstClr val="black">
                  <a:tint val="75000"/>
                </a:prstClr>
              </a:solidFill>
              <a:latin typeface="Century Gothic" panose="020B0502020202020204" pitchFamily="34" charset="0"/>
            </a:endParaRPr>
          </a:p>
        </p:txBody>
      </p:sp>
      <p:sp>
        <p:nvSpPr>
          <p:cNvPr id="31" name="Elipsa 37">
            <a:extLst>
              <a:ext uri="{FF2B5EF4-FFF2-40B4-BE49-F238E27FC236}">
                <a16:creationId xmlns:a16="http://schemas.microsoft.com/office/drawing/2014/main" id="{F5DEEA1E-E1F8-4528-8C53-3B80380951C3}"/>
              </a:ext>
            </a:extLst>
          </p:cNvPr>
          <p:cNvSpPr/>
          <p:nvPr/>
        </p:nvSpPr>
        <p:spPr>
          <a:xfrm>
            <a:off x="4931956" y="3257886"/>
            <a:ext cx="1359151" cy="136504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200">
              <a:solidFill>
                <a:prstClr val="white"/>
              </a:solidFill>
              <a:latin typeface="Century Gothic" panose="020B0502020202020204" pitchFamily="34" charset="0"/>
            </a:endParaRPr>
          </a:p>
        </p:txBody>
      </p:sp>
      <p:sp>
        <p:nvSpPr>
          <p:cNvPr id="32" name="pole tekstowe 38">
            <a:extLst>
              <a:ext uri="{FF2B5EF4-FFF2-40B4-BE49-F238E27FC236}">
                <a16:creationId xmlns:a16="http://schemas.microsoft.com/office/drawing/2014/main" id="{87BA8855-179F-48E8-992E-819193F4A213}"/>
              </a:ext>
            </a:extLst>
          </p:cNvPr>
          <p:cNvSpPr txBox="1"/>
          <p:nvPr/>
        </p:nvSpPr>
        <p:spPr>
          <a:xfrm>
            <a:off x="4970938" y="3775804"/>
            <a:ext cx="1281186" cy="276999"/>
          </a:xfrm>
          <a:prstGeom prst="rect">
            <a:avLst/>
          </a:prstGeom>
          <a:noFill/>
        </p:spPr>
        <p:txBody>
          <a:bodyPr wrap="square" rtlCol="0">
            <a:spAutoFit/>
          </a:bodyPr>
          <a:lstStyle/>
          <a:p>
            <a:pPr algn="ctr"/>
            <a:r>
              <a:rPr lang="en-NZ" sz="1200" b="1">
                <a:solidFill>
                  <a:prstClr val="white"/>
                </a:solidFill>
                <a:latin typeface="Century Gothic" panose="020B0502020202020204" pitchFamily="34" charset="0"/>
              </a:rPr>
              <a:t>Influence</a:t>
            </a:r>
            <a:endParaRPr lang="pl-PL" sz="1200" b="1">
              <a:solidFill>
                <a:prstClr val="white"/>
              </a:solidFill>
              <a:latin typeface="Century Gothic" panose="020B0502020202020204" pitchFamily="34" charset="0"/>
            </a:endParaRPr>
          </a:p>
        </p:txBody>
      </p:sp>
      <p:sp>
        <p:nvSpPr>
          <p:cNvPr id="33" name="Strzałka w cztery strony 2">
            <a:extLst>
              <a:ext uri="{FF2B5EF4-FFF2-40B4-BE49-F238E27FC236}">
                <a16:creationId xmlns:a16="http://schemas.microsoft.com/office/drawing/2014/main" id="{D3080A9E-4CE4-4868-833B-3619BAD192A8}"/>
              </a:ext>
            </a:extLst>
          </p:cNvPr>
          <p:cNvSpPr/>
          <p:nvPr/>
        </p:nvSpPr>
        <p:spPr>
          <a:xfrm>
            <a:off x="1631826" y="1107373"/>
            <a:ext cx="6108525" cy="3850574"/>
          </a:xfrm>
          <a:prstGeom prst="quadArrow">
            <a:avLst>
              <a:gd name="adj1" fmla="val 577"/>
              <a:gd name="adj2" fmla="val 1929"/>
              <a:gd name="adj3" fmla="val 3814"/>
            </a:avLst>
          </a:prstGeom>
          <a:solidFill>
            <a:schemeClr val="bg1">
              <a:lumMod val="50000"/>
            </a:schemeClr>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txBody>
          <a:bodyPr/>
          <a:lstStyle/>
          <a:p>
            <a:endParaRPr lang="en-NZ" sz="1200">
              <a:solidFill>
                <a:prstClr val="black">
                  <a:hueOff val="0"/>
                  <a:satOff val="0"/>
                  <a:lumOff val="0"/>
                  <a:alphaOff val="0"/>
                </a:prstClr>
              </a:solidFill>
              <a:latin typeface="Century Gothic" panose="020B0502020202020204" pitchFamily="34" charset="0"/>
            </a:endParaRPr>
          </a:p>
        </p:txBody>
      </p:sp>
      <p:sp>
        <p:nvSpPr>
          <p:cNvPr id="35" name="Elipsa 37">
            <a:extLst>
              <a:ext uri="{FF2B5EF4-FFF2-40B4-BE49-F238E27FC236}">
                <a16:creationId xmlns:a16="http://schemas.microsoft.com/office/drawing/2014/main" id="{7BF0CC9B-61C8-426B-B790-9506BF66685F}"/>
              </a:ext>
            </a:extLst>
          </p:cNvPr>
          <p:cNvSpPr/>
          <p:nvPr/>
        </p:nvSpPr>
        <p:spPr>
          <a:xfrm>
            <a:off x="2885820" y="3257886"/>
            <a:ext cx="1359151" cy="136504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200">
              <a:solidFill>
                <a:prstClr val="white"/>
              </a:solidFill>
              <a:latin typeface="Century Gothic" panose="020B0502020202020204" pitchFamily="34" charset="0"/>
            </a:endParaRPr>
          </a:p>
        </p:txBody>
      </p:sp>
      <p:sp>
        <p:nvSpPr>
          <p:cNvPr id="36" name="pole tekstowe 38">
            <a:extLst>
              <a:ext uri="{FF2B5EF4-FFF2-40B4-BE49-F238E27FC236}">
                <a16:creationId xmlns:a16="http://schemas.microsoft.com/office/drawing/2014/main" id="{B32DCE6A-E0E2-429A-B209-E1299F36857C}"/>
              </a:ext>
            </a:extLst>
          </p:cNvPr>
          <p:cNvSpPr txBox="1"/>
          <p:nvPr/>
        </p:nvSpPr>
        <p:spPr>
          <a:xfrm>
            <a:off x="2924802" y="3775804"/>
            <a:ext cx="1281186" cy="276999"/>
          </a:xfrm>
          <a:prstGeom prst="rect">
            <a:avLst/>
          </a:prstGeom>
          <a:noFill/>
        </p:spPr>
        <p:txBody>
          <a:bodyPr wrap="square" rtlCol="0">
            <a:spAutoFit/>
          </a:bodyPr>
          <a:lstStyle/>
          <a:p>
            <a:pPr algn="ctr"/>
            <a:r>
              <a:rPr lang="en-NZ" sz="1200" b="1">
                <a:solidFill>
                  <a:prstClr val="white"/>
                </a:solidFill>
                <a:latin typeface="Century Gothic" panose="020B0502020202020204" pitchFamily="34" charset="0"/>
              </a:rPr>
              <a:t>Steadiness</a:t>
            </a:r>
            <a:endParaRPr lang="pl-PL" sz="1200" b="1">
              <a:solidFill>
                <a:prstClr val="white"/>
              </a:solidFill>
              <a:latin typeface="Century Gothic" panose="020B0502020202020204" pitchFamily="34" charset="0"/>
            </a:endParaRPr>
          </a:p>
        </p:txBody>
      </p:sp>
      <p:sp>
        <p:nvSpPr>
          <p:cNvPr id="38" name="Elipsa 37">
            <a:extLst>
              <a:ext uri="{FF2B5EF4-FFF2-40B4-BE49-F238E27FC236}">
                <a16:creationId xmlns:a16="http://schemas.microsoft.com/office/drawing/2014/main" id="{B5C05542-86F6-4AA6-ACCB-DB6983E7318B}"/>
              </a:ext>
            </a:extLst>
          </p:cNvPr>
          <p:cNvSpPr/>
          <p:nvPr/>
        </p:nvSpPr>
        <p:spPr>
          <a:xfrm>
            <a:off x="2924802" y="1488615"/>
            <a:ext cx="1359151" cy="136504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200">
              <a:solidFill>
                <a:prstClr val="white"/>
              </a:solidFill>
              <a:latin typeface="Century Gothic" panose="020B0502020202020204" pitchFamily="34" charset="0"/>
            </a:endParaRPr>
          </a:p>
        </p:txBody>
      </p:sp>
      <p:sp>
        <p:nvSpPr>
          <p:cNvPr id="39" name="pole tekstowe 38">
            <a:extLst>
              <a:ext uri="{FF2B5EF4-FFF2-40B4-BE49-F238E27FC236}">
                <a16:creationId xmlns:a16="http://schemas.microsoft.com/office/drawing/2014/main" id="{09EEEFDC-2179-4D04-B769-C9FFBB05662A}"/>
              </a:ext>
            </a:extLst>
          </p:cNvPr>
          <p:cNvSpPr txBox="1"/>
          <p:nvPr/>
        </p:nvSpPr>
        <p:spPr>
          <a:xfrm>
            <a:off x="2963784" y="2006533"/>
            <a:ext cx="1281186" cy="276999"/>
          </a:xfrm>
          <a:prstGeom prst="rect">
            <a:avLst/>
          </a:prstGeom>
          <a:solidFill>
            <a:srgbClr val="0070C0"/>
          </a:solidFill>
        </p:spPr>
        <p:txBody>
          <a:bodyPr wrap="square" rtlCol="0">
            <a:spAutoFit/>
          </a:bodyPr>
          <a:lstStyle/>
          <a:p>
            <a:pPr algn="ctr"/>
            <a:r>
              <a:rPr lang="en-NZ" sz="1200" b="1">
                <a:solidFill>
                  <a:prstClr val="white"/>
                </a:solidFill>
                <a:latin typeface="Century Gothic" panose="020B0502020202020204" pitchFamily="34" charset="0"/>
              </a:rPr>
              <a:t>Compliance</a:t>
            </a:r>
            <a:endParaRPr lang="pl-PL" sz="1200" b="1">
              <a:solidFill>
                <a:prstClr val="white"/>
              </a:solidFill>
              <a:latin typeface="Century Gothic" panose="020B0502020202020204" pitchFamily="34" charset="0"/>
            </a:endParaRPr>
          </a:p>
        </p:txBody>
      </p:sp>
      <p:sp>
        <p:nvSpPr>
          <p:cNvPr id="41" name="Elipsa 37">
            <a:extLst>
              <a:ext uri="{FF2B5EF4-FFF2-40B4-BE49-F238E27FC236}">
                <a16:creationId xmlns:a16="http://schemas.microsoft.com/office/drawing/2014/main" id="{B3715D86-0F2C-46C7-84AD-3E20B3773B87}"/>
              </a:ext>
            </a:extLst>
          </p:cNvPr>
          <p:cNvSpPr/>
          <p:nvPr/>
        </p:nvSpPr>
        <p:spPr>
          <a:xfrm>
            <a:off x="5068693" y="1526309"/>
            <a:ext cx="1359151" cy="1365047"/>
          </a:xfrm>
          <a:prstGeom prst="ellipse">
            <a:avLst/>
          </a:prstGeom>
          <a:solidFill>
            <a:srgbClr val="F10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200">
              <a:solidFill>
                <a:prstClr val="white"/>
              </a:solidFill>
              <a:latin typeface="Century Gothic" panose="020B0502020202020204" pitchFamily="34" charset="0"/>
            </a:endParaRPr>
          </a:p>
        </p:txBody>
      </p:sp>
      <p:sp>
        <p:nvSpPr>
          <p:cNvPr id="42" name="pole tekstowe 38">
            <a:extLst>
              <a:ext uri="{FF2B5EF4-FFF2-40B4-BE49-F238E27FC236}">
                <a16:creationId xmlns:a16="http://schemas.microsoft.com/office/drawing/2014/main" id="{FB5CC30E-F615-4E79-A632-ADA92A64546A}"/>
              </a:ext>
            </a:extLst>
          </p:cNvPr>
          <p:cNvSpPr txBox="1"/>
          <p:nvPr/>
        </p:nvSpPr>
        <p:spPr>
          <a:xfrm>
            <a:off x="5107675" y="2044227"/>
            <a:ext cx="1281186" cy="276999"/>
          </a:xfrm>
          <a:prstGeom prst="rect">
            <a:avLst/>
          </a:prstGeom>
          <a:solidFill>
            <a:srgbClr val="F10031"/>
          </a:solidFill>
        </p:spPr>
        <p:txBody>
          <a:bodyPr wrap="square" rtlCol="0">
            <a:spAutoFit/>
          </a:bodyPr>
          <a:lstStyle/>
          <a:p>
            <a:pPr algn="ctr"/>
            <a:r>
              <a:rPr lang="en-NZ" sz="1200" b="1">
                <a:solidFill>
                  <a:prstClr val="white"/>
                </a:solidFill>
                <a:latin typeface="Century Gothic" panose="020B0502020202020204" pitchFamily="34" charset="0"/>
              </a:rPr>
              <a:t>Dominance</a:t>
            </a:r>
            <a:endParaRPr lang="pl-PL" sz="1200" b="1">
              <a:solidFill>
                <a:prstClr val="white"/>
              </a:solidFill>
              <a:latin typeface="Century Gothic" panose="020B0502020202020204" pitchFamily="34" charset="0"/>
            </a:endParaRPr>
          </a:p>
        </p:txBody>
      </p:sp>
      <p:sp>
        <p:nvSpPr>
          <p:cNvPr id="20" name="Right Triangle 19">
            <a:extLst>
              <a:ext uri="{FF2B5EF4-FFF2-40B4-BE49-F238E27FC236}">
                <a16:creationId xmlns:a16="http://schemas.microsoft.com/office/drawing/2014/main" id="{36726772-8563-4C79-AD47-1A1442CB2FAA}"/>
              </a:ext>
            </a:extLst>
          </p:cNvPr>
          <p:cNvSpPr/>
          <p:nvPr/>
        </p:nvSpPr>
        <p:spPr>
          <a:xfrm>
            <a:off x="1" y="3865612"/>
            <a:ext cx="395536" cy="1849388"/>
          </a:xfrm>
          <a:prstGeom prst="rtTriangl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Tree>
    <p:extLst>
      <p:ext uri="{BB962C8B-B14F-4D97-AF65-F5344CB8AC3E}">
        <p14:creationId xmlns:p14="http://schemas.microsoft.com/office/powerpoint/2010/main" val="4536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p:bldP spid="11" grpId="0"/>
      <p:bldP spid="12" grpId="0"/>
      <p:bldP spid="14" grpId="0"/>
      <p:bldP spid="15" grpId="0"/>
      <p:bldP spid="17" grpId="0"/>
      <p:bldP spid="18" grpId="0"/>
      <p:bldP spid="19" grpId="0"/>
      <p:bldP spid="31" grpId="0" animBg="1"/>
      <p:bldP spid="32" grpId="0"/>
      <p:bldP spid="35" grpId="0" animBg="1"/>
      <p:bldP spid="36" grpId="0"/>
      <p:bldP spid="38" grpId="0" animBg="1"/>
      <p:bldP spid="39" grpId="0" animBg="1"/>
      <p:bldP spid="41" grpId="0" animBg="1"/>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4B1DF0EA-A85F-489C-B6AC-15E4A8CFC4B9}"/>
              </a:ext>
            </a:extLst>
          </p:cNvPr>
          <p:cNvSpPr/>
          <p:nvPr/>
        </p:nvSpPr>
        <p:spPr>
          <a:xfrm>
            <a:off x="8451205" y="5170042"/>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latin typeface="Century Gothic" panose="020B0502020202020204" pitchFamily="34" charset="0"/>
            </a:endParaRPr>
          </a:p>
        </p:txBody>
      </p:sp>
      <p:sp>
        <p:nvSpPr>
          <p:cNvPr id="3" name="Rectangle: Rounded Corners 2">
            <a:extLst>
              <a:ext uri="{FF2B5EF4-FFF2-40B4-BE49-F238E27FC236}">
                <a16:creationId xmlns:a16="http://schemas.microsoft.com/office/drawing/2014/main" id="{73B9D9BB-3A15-4B4E-9773-0C329F3BEA4C}"/>
              </a:ext>
            </a:extLst>
          </p:cNvPr>
          <p:cNvSpPr/>
          <p:nvPr/>
        </p:nvSpPr>
        <p:spPr>
          <a:xfrm>
            <a:off x="2996639" y="4381907"/>
            <a:ext cx="2999977" cy="1029660"/>
          </a:xfrm>
          <a:prstGeom prst="roundRect">
            <a:avLst/>
          </a:prstGeom>
          <a:solidFill>
            <a:srgbClr val="1B75B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800" dirty="0">
                <a:solidFill>
                  <a:schemeClr val="bg1"/>
                </a:solidFill>
                <a:latin typeface="Century Gothic" panose="020B0502020202020204" pitchFamily="34" charset="0"/>
                <a:hlinkClick r:id="rId3">
                  <a:extLst>
                    <a:ext uri="{A12FA001-AC4F-418D-AE19-62706E023703}">
                      <ahyp:hlinkClr xmlns:ahyp="http://schemas.microsoft.com/office/drawing/2018/hyperlinkcolor" val="tx"/>
                    </a:ext>
                  </a:extLst>
                </a:hlinkClick>
              </a:rPr>
              <a:t>Download the Standard Behavioural Assessment</a:t>
            </a:r>
            <a:endParaRPr lang="en-NZ" sz="1800" dirty="0">
              <a:solidFill>
                <a:schemeClr val="bg1"/>
              </a:solidFill>
              <a:latin typeface="Century Gothic" panose="020B0502020202020204" pitchFamily="34" charset="0"/>
            </a:endParaRPr>
          </a:p>
        </p:txBody>
      </p:sp>
      <p:sp>
        <p:nvSpPr>
          <p:cNvPr id="2" name="TextBox 1">
            <a:extLst>
              <a:ext uri="{FF2B5EF4-FFF2-40B4-BE49-F238E27FC236}">
                <a16:creationId xmlns:a16="http://schemas.microsoft.com/office/drawing/2014/main" id="{A34BFFE8-56DF-4560-8550-2B666571F80C}"/>
              </a:ext>
            </a:extLst>
          </p:cNvPr>
          <p:cNvSpPr txBox="1"/>
          <p:nvPr/>
        </p:nvSpPr>
        <p:spPr>
          <a:xfrm>
            <a:off x="327212" y="303433"/>
            <a:ext cx="8640961" cy="523220"/>
          </a:xfrm>
          <a:prstGeom prst="rect">
            <a:avLst/>
          </a:prstGeom>
          <a:noFill/>
        </p:spPr>
        <p:txBody>
          <a:bodyPr wrap="square" rtlCol="0">
            <a:spAutoFit/>
          </a:bodyPr>
          <a:lstStyle/>
          <a:p>
            <a:pPr algn="ctr"/>
            <a:r>
              <a:rPr lang="en-NZ" sz="2800" b="1" dirty="0">
                <a:latin typeface="Century Gothic" panose="020B0502020202020204" pitchFamily="34" charset="0"/>
                <a:ea typeface="Open Sans" panose="020B0606030504020204" pitchFamily="34" charset="0"/>
                <a:cs typeface="Open Sans" panose="020B0606030504020204" pitchFamily="34" charset="0"/>
              </a:rPr>
              <a:t>What does Extended DISC measure?</a:t>
            </a:r>
            <a:endParaRPr lang="en-GB" sz="2800" b="1" dirty="0">
              <a:latin typeface="Century Gothic" panose="020B0502020202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F02AAA99-442F-486A-B4EB-C3E0110A1117}"/>
              </a:ext>
            </a:extLst>
          </p:cNvPr>
          <p:cNvSpPr txBox="1"/>
          <p:nvPr/>
        </p:nvSpPr>
        <p:spPr>
          <a:xfrm>
            <a:off x="6591789" y="2550796"/>
            <a:ext cx="2224999" cy="1446550"/>
          </a:xfrm>
          <a:prstGeom prst="rect">
            <a:avLst/>
          </a:prstGeom>
          <a:noFill/>
        </p:spPr>
        <p:txBody>
          <a:bodyPr wrap="square" rtlCol="0">
            <a:spAutoFit/>
          </a:bodyPr>
          <a:lstStyle/>
          <a:p>
            <a:r>
              <a:rPr lang="en-NZ" b="1">
                <a:latin typeface="Century Gothic" panose="020B0502020202020204" pitchFamily="34" charset="0"/>
                <a:ea typeface="Open Sans" panose="020B0606030504020204" pitchFamily="34" charset="0"/>
                <a:cs typeface="Open Sans" panose="020B0606030504020204" pitchFamily="34" charset="0"/>
              </a:rPr>
              <a:t>Profile II</a:t>
            </a:r>
          </a:p>
          <a:p>
            <a:r>
              <a:rPr lang="en-NZ" sz="1400">
                <a:latin typeface="Century Gothic" panose="020B0502020202020204" pitchFamily="34" charset="0"/>
                <a:ea typeface="Open Sans" panose="020B0606030504020204" pitchFamily="34" charset="0"/>
                <a:cs typeface="Open Sans" panose="020B0606030504020204" pitchFamily="34" charset="0"/>
              </a:rPr>
              <a:t>Your Natural Behaviour</a:t>
            </a:r>
          </a:p>
          <a:p>
            <a:endParaRPr lang="en-NZ" sz="1400">
              <a:latin typeface="Century Gothic" panose="020B0502020202020204" pitchFamily="34" charset="0"/>
              <a:ea typeface="Open Sans" panose="020B0606030504020204" pitchFamily="34" charset="0"/>
              <a:cs typeface="Open Sans" panose="020B0606030504020204" pitchFamily="34" charset="0"/>
            </a:endParaRPr>
          </a:p>
          <a:p>
            <a:r>
              <a:rPr lang="en-NZ" sz="1400">
                <a:latin typeface="Century Gothic" panose="020B0502020202020204" pitchFamily="34" charset="0"/>
                <a:ea typeface="Open Sans" panose="020B0606030504020204" pitchFamily="34" charset="0"/>
                <a:cs typeface="Open Sans" panose="020B0606030504020204" pitchFamily="34" charset="0"/>
              </a:rPr>
              <a:t>Tells us what your natural behavioural style is</a:t>
            </a:r>
            <a:endParaRPr lang="en-NZ">
              <a:latin typeface="Century Gothic" panose="020B0502020202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3F85FD47-CD9B-4E4B-B094-4BD1B6A54AB2}"/>
              </a:ext>
            </a:extLst>
          </p:cNvPr>
          <p:cNvSpPr txBox="1"/>
          <p:nvPr/>
        </p:nvSpPr>
        <p:spPr>
          <a:xfrm>
            <a:off x="175826" y="2550796"/>
            <a:ext cx="2435837" cy="1446550"/>
          </a:xfrm>
          <a:prstGeom prst="rect">
            <a:avLst/>
          </a:prstGeom>
          <a:noFill/>
        </p:spPr>
        <p:txBody>
          <a:bodyPr wrap="square" rtlCol="0">
            <a:spAutoFit/>
          </a:bodyPr>
          <a:lstStyle/>
          <a:p>
            <a:r>
              <a:rPr lang="en-NZ" b="1" dirty="0">
                <a:latin typeface="Century Gothic" panose="020B0502020202020204" pitchFamily="34" charset="0"/>
                <a:ea typeface="Open Sans" panose="020B0606030504020204" pitchFamily="34" charset="0"/>
                <a:cs typeface="Open Sans" panose="020B0606030504020204" pitchFamily="34" charset="0"/>
              </a:rPr>
              <a:t>Profile I</a:t>
            </a:r>
          </a:p>
          <a:p>
            <a:r>
              <a:rPr lang="en-NZ" sz="1400" dirty="0">
                <a:latin typeface="Century Gothic" panose="020B0502020202020204" pitchFamily="34" charset="0"/>
                <a:ea typeface="Open Sans" panose="020B0606030504020204" pitchFamily="34" charset="0"/>
                <a:cs typeface="Open Sans" panose="020B0606030504020204" pitchFamily="34" charset="0"/>
              </a:rPr>
              <a:t>Your Conscious Behaviour</a:t>
            </a:r>
          </a:p>
          <a:p>
            <a:endParaRPr lang="en-NZ" sz="1400" dirty="0">
              <a:latin typeface="Century Gothic" panose="020B0502020202020204" pitchFamily="34" charset="0"/>
              <a:ea typeface="Open Sans" panose="020B0606030504020204" pitchFamily="34" charset="0"/>
              <a:cs typeface="Open Sans" panose="020B0606030504020204" pitchFamily="34" charset="0"/>
            </a:endParaRPr>
          </a:p>
          <a:p>
            <a:r>
              <a:rPr lang="en-NZ" sz="1400" dirty="0">
                <a:latin typeface="Century Gothic" panose="020B0502020202020204" pitchFamily="34" charset="0"/>
                <a:ea typeface="Open Sans" panose="020B0606030504020204" pitchFamily="34" charset="0"/>
                <a:cs typeface="Open Sans" panose="020B0606030504020204" pitchFamily="34" charset="0"/>
              </a:rPr>
              <a:t>Tells us what your adjusted style is to your work environment </a:t>
            </a:r>
          </a:p>
        </p:txBody>
      </p:sp>
      <p:sp>
        <p:nvSpPr>
          <p:cNvPr id="8" name="Slide Number Placeholder 7">
            <a:extLst>
              <a:ext uri="{FF2B5EF4-FFF2-40B4-BE49-F238E27FC236}">
                <a16:creationId xmlns:a16="http://schemas.microsoft.com/office/drawing/2014/main" id="{32F9F3EE-D2E5-45B5-85B6-C7FAC6FC29CF}"/>
              </a:ext>
            </a:extLst>
          </p:cNvPr>
          <p:cNvSpPr>
            <a:spLocks noGrp="1"/>
          </p:cNvSpPr>
          <p:nvPr>
            <p:ph type="sldNum" sz="quarter" idx="12"/>
          </p:nvPr>
        </p:nvSpPr>
        <p:spPr>
          <a:xfrm>
            <a:off x="6792049" y="5224777"/>
            <a:ext cx="2057400" cy="304271"/>
          </a:xfrm>
        </p:spPr>
        <p:txBody>
          <a:bodyPr/>
          <a:lstStyle/>
          <a:p>
            <a:fld id="{D5A884B5-116C-4F3C-9593-4E31DAD24D1B}" type="slidenum">
              <a:rPr lang="en-NZ" sz="1200" b="1" smtClean="0">
                <a:solidFill>
                  <a:schemeClr val="bg1"/>
                </a:solidFill>
                <a:latin typeface="Century Gothic" panose="020B0502020202020204" pitchFamily="34" charset="0"/>
              </a:rPr>
              <a:t>4</a:t>
            </a:fld>
            <a:endParaRPr lang="en-NZ" sz="1200" b="1">
              <a:solidFill>
                <a:schemeClr val="bg1"/>
              </a:solidFill>
              <a:latin typeface="Century Gothic" panose="020B0502020202020204" pitchFamily="34" charset="0"/>
            </a:endParaRPr>
          </a:p>
        </p:txBody>
      </p:sp>
      <p:pic>
        <p:nvPicPr>
          <p:cNvPr id="4" name="Picture 3">
            <a:extLst>
              <a:ext uri="{FF2B5EF4-FFF2-40B4-BE49-F238E27FC236}">
                <a16:creationId xmlns:a16="http://schemas.microsoft.com/office/drawing/2014/main" id="{D081D620-1BCA-45F4-92D5-C15229B72F71}"/>
              </a:ext>
            </a:extLst>
          </p:cNvPr>
          <p:cNvPicPr>
            <a:picLocks noChangeAspect="1"/>
          </p:cNvPicPr>
          <p:nvPr/>
        </p:nvPicPr>
        <p:blipFill>
          <a:blip r:embed="rId4"/>
          <a:stretch>
            <a:fillRect/>
          </a:stretch>
        </p:blipFill>
        <p:spPr>
          <a:xfrm>
            <a:off x="3219993" y="1597062"/>
            <a:ext cx="2852738" cy="2520876"/>
          </a:xfrm>
          <a:prstGeom prst="rect">
            <a:avLst/>
          </a:prstGeom>
        </p:spPr>
      </p:pic>
      <p:sp>
        <p:nvSpPr>
          <p:cNvPr id="17" name="TextBox 16">
            <a:extLst>
              <a:ext uri="{FF2B5EF4-FFF2-40B4-BE49-F238E27FC236}">
                <a16:creationId xmlns:a16="http://schemas.microsoft.com/office/drawing/2014/main" id="{A5571A00-D8D5-454F-BBE7-7F223B37C079}"/>
              </a:ext>
            </a:extLst>
          </p:cNvPr>
          <p:cNvSpPr txBox="1"/>
          <p:nvPr/>
        </p:nvSpPr>
        <p:spPr>
          <a:xfrm>
            <a:off x="1483017" y="907655"/>
            <a:ext cx="6131859" cy="584775"/>
          </a:xfrm>
          <a:prstGeom prst="rect">
            <a:avLst/>
          </a:prstGeom>
          <a:noFill/>
        </p:spPr>
        <p:txBody>
          <a:bodyPr wrap="square">
            <a:spAutoFit/>
          </a:bodyPr>
          <a:lstStyle/>
          <a:p>
            <a:pPr algn="ctr"/>
            <a:r>
              <a:rPr lang="en-GB" sz="1600">
                <a:latin typeface="Century Gothic" panose="020B0502020202020204" pitchFamily="34" charset="0"/>
                <a:ea typeface="Open Sans" panose="020B0606030504020204" pitchFamily="34" charset="0"/>
                <a:cs typeface="Open Sans" panose="020B0606030504020204" pitchFamily="34" charset="0"/>
              </a:rPr>
              <a:t>Behavioural Assessments are self-assessments that identify the strengths and development areas of an individual.</a:t>
            </a:r>
            <a:endParaRPr lang="en-NZ" sz="1600">
              <a:latin typeface="Century Gothic" panose="020B0502020202020204" pitchFamily="34" charset="0"/>
            </a:endParaRPr>
          </a:p>
        </p:txBody>
      </p:sp>
      <p:sp>
        <p:nvSpPr>
          <p:cNvPr id="10" name="Arrow: Down 9">
            <a:extLst>
              <a:ext uri="{FF2B5EF4-FFF2-40B4-BE49-F238E27FC236}">
                <a16:creationId xmlns:a16="http://schemas.microsoft.com/office/drawing/2014/main" id="{702668DE-681B-4DA2-AA30-BC973E27E1C2}"/>
              </a:ext>
            </a:extLst>
          </p:cNvPr>
          <p:cNvSpPr/>
          <p:nvPr/>
        </p:nvSpPr>
        <p:spPr>
          <a:xfrm rot="5400000">
            <a:off x="6121100" y="2969783"/>
            <a:ext cx="331949" cy="608575"/>
          </a:xfrm>
          <a:prstGeom prst="downArrow">
            <a:avLst/>
          </a:prstGeom>
          <a:solidFill>
            <a:srgbClr val="7BBE56"/>
          </a:solidFill>
          <a:ln>
            <a:solidFill>
              <a:srgbClr val="7BB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21" name="Arrow: Down 20">
            <a:extLst>
              <a:ext uri="{FF2B5EF4-FFF2-40B4-BE49-F238E27FC236}">
                <a16:creationId xmlns:a16="http://schemas.microsoft.com/office/drawing/2014/main" id="{648BB5FC-CE75-42C3-840D-3FA97412B886}"/>
              </a:ext>
            </a:extLst>
          </p:cNvPr>
          <p:cNvSpPr/>
          <p:nvPr/>
        </p:nvSpPr>
        <p:spPr>
          <a:xfrm rot="16200000">
            <a:off x="2735325" y="2912285"/>
            <a:ext cx="331949" cy="608575"/>
          </a:xfrm>
          <a:prstGeom prst="downArrow">
            <a:avLst/>
          </a:prstGeom>
          <a:solidFill>
            <a:srgbClr val="7BBE56"/>
          </a:solidFill>
          <a:ln>
            <a:solidFill>
              <a:srgbClr val="7BB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Tree>
    <p:extLst>
      <p:ext uri="{BB962C8B-B14F-4D97-AF65-F5344CB8AC3E}">
        <p14:creationId xmlns:p14="http://schemas.microsoft.com/office/powerpoint/2010/main" val="1594627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36BF601-3787-49E6-B949-E502DE45B839}"/>
              </a:ext>
            </a:extLst>
          </p:cNvPr>
          <p:cNvSpPr/>
          <p:nvPr/>
        </p:nvSpPr>
        <p:spPr>
          <a:xfrm>
            <a:off x="0" y="0"/>
            <a:ext cx="3577532" cy="5715000"/>
          </a:xfrm>
          <a:prstGeom prst="rect">
            <a:avLst/>
          </a:prstGeom>
          <a:solidFill>
            <a:srgbClr val="1B75B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
        <p:nvSpPr>
          <p:cNvPr id="2" name="Slide Number Placeholder 1">
            <a:extLst>
              <a:ext uri="{FF2B5EF4-FFF2-40B4-BE49-F238E27FC236}">
                <a16:creationId xmlns:a16="http://schemas.microsoft.com/office/drawing/2014/main" id="{56628759-F07B-484C-B82E-B59EEE14D3A4}"/>
              </a:ext>
            </a:extLst>
          </p:cNvPr>
          <p:cNvSpPr>
            <a:spLocks noGrp="1"/>
          </p:cNvSpPr>
          <p:nvPr>
            <p:ph type="sldNum" sz="quarter" idx="12"/>
          </p:nvPr>
        </p:nvSpPr>
        <p:spPr/>
        <p:txBody>
          <a:bodyPr/>
          <a:lstStyle/>
          <a:p>
            <a:fld id="{D5A884B5-116C-4F3C-9593-4E31DAD24D1B}" type="slidenum">
              <a:rPr lang="en-NZ" sz="1200" b="1" smtClean="0">
                <a:solidFill>
                  <a:schemeClr val="bg1"/>
                </a:solidFill>
                <a:latin typeface="Century Gothic" panose="020B0502020202020204" pitchFamily="34" charset="0"/>
              </a:rPr>
              <a:t>5</a:t>
            </a:fld>
            <a:endParaRPr lang="en-NZ" sz="1200" b="1">
              <a:solidFill>
                <a:schemeClr val="bg1"/>
              </a:solidFill>
              <a:latin typeface="Century Gothic" panose="020B0502020202020204" pitchFamily="34" charset="0"/>
            </a:endParaRPr>
          </a:p>
        </p:txBody>
      </p:sp>
      <p:sp>
        <p:nvSpPr>
          <p:cNvPr id="3" name="TextBox 2">
            <a:extLst>
              <a:ext uri="{FF2B5EF4-FFF2-40B4-BE49-F238E27FC236}">
                <a16:creationId xmlns:a16="http://schemas.microsoft.com/office/drawing/2014/main" id="{790A99A9-BD3A-4D29-A897-9132242E3418}"/>
              </a:ext>
            </a:extLst>
          </p:cNvPr>
          <p:cNvSpPr txBox="1"/>
          <p:nvPr/>
        </p:nvSpPr>
        <p:spPr>
          <a:xfrm>
            <a:off x="3743803" y="543463"/>
            <a:ext cx="4581191" cy="2253306"/>
          </a:xfrm>
          <a:prstGeom prst="rect">
            <a:avLst/>
          </a:prstGeom>
          <a:noFill/>
        </p:spPr>
        <p:txBody>
          <a:bodyPr wrap="square" lIns="97914" tIns="48957" rIns="97914" bIns="48957" rtlCol="0">
            <a:spAutoFit/>
          </a:bodyPr>
          <a:lstStyle/>
          <a:p>
            <a:pPr algn="ctr" defTabSz="979139" eaLnBrk="1" fontAlgn="auto" hangingPunct="1">
              <a:spcBef>
                <a:spcPts val="0"/>
              </a:spcBef>
              <a:spcAft>
                <a:spcPts val="0"/>
              </a:spcAft>
              <a:buClr>
                <a:srgbClr val="D0005F"/>
              </a:buClr>
            </a:pPr>
            <a:br>
              <a:rPr lang="en-NZ" sz="1200" dirty="0">
                <a:latin typeface="Century Gothic" panose="020B0502020202020204" pitchFamily="34" charset="0"/>
              </a:rPr>
            </a:br>
            <a:r>
              <a:rPr lang="en-NZ" sz="1600" dirty="0">
                <a:latin typeface="Century Gothic" panose="020B0502020202020204" pitchFamily="34" charset="0"/>
              </a:rPr>
              <a:t>In both Profiles I and II we can recognise patterns in the  </a:t>
            </a:r>
            <a:r>
              <a:rPr lang="en-NZ" sz="1600" b="1" u="sng" dirty="0">
                <a:latin typeface="Century Gothic" panose="020B0502020202020204" pitchFamily="34" charset="0"/>
              </a:rPr>
              <a:t>SIZE</a:t>
            </a:r>
            <a:r>
              <a:rPr lang="en-NZ" sz="1600" dirty="0">
                <a:latin typeface="Century Gothic" panose="020B0502020202020204" pitchFamily="34" charset="0"/>
              </a:rPr>
              <a:t> and </a:t>
            </a:r>
            <a:r>
              <a:rPr lang="en-NZ" sz="1600" b="1" u="sng" dirty="0">
                <a:latin typeface="Century Gothic" panose="020B0502020202020204" pitchFamily="34" charset="0"/>
              </a:rPr>
              <a:t>POSITION </a:t>
            </a:r>
            <a:r>
              <a:rPr lang="en-NZ" sz="1600" dirty="0">
                <a:latin typeface="Century Gothic" panose="020B0502020202020204" pitchFamily="34" charset="0"/>
              </a:rPr>
              <a:t>of the graphs. We can then relate these patterns to key feelings (emotions). </a:t>
            </a:r>
          </a:p>
          <a:p>
            <a:pPr algn="ctr" defTabSz="979139" eaLnBrk="1" fontAlgn="auto" hangingPunct="1">
              <a:spcBef>
                <a:spcPts val="0"/>
              </a:spcBef>
              <a:spcAft>
                <a:spcPts val="0"/>
              </a:spcAft>
              <a:buClr>
                <a:srgbClr val="D0005F"/>
              </a:buClr>
            </a:pPr>
            <a:endParaRPr lang="en-NZ" sz="1600" baseline="0" dirty="0">
              <a:latin typeface="Century Gothic" panose="020B0502020202020204" pitchFamily="34" charset="0"/>
            </a:endParaRPr>
          </a:p>
          <a:p>
            <a:pPr algn="ctr" defTabSz="979139" eaLnBrk="1" fontAlgn="auto" hangingPunct="1">
              <a:spcBef>
                <a:spcPts val="0"/>
              </a:spcBef>
              <a:spcAft>
                <a:spcPts val="0"/>
              </a:spcAft>
              <a:buClr>
                <a:srgbClr val="D0005F"/>
              </a:buClr>
            </a:pPr>
            <a:endParaRPr lang="en-NZ" sz="1600" baseline="0" dirty="0">
              <a:latin typeface="Century Gothic" panose="020B0502020202020204" pitchFamily="34" charset="0"/>
            </a:endParaRPr>
          </a:p>
          <a:p>
            <a:pPr algn="ctr" defTabSz="979139" eaLnBrk="1" fontAlgn="auto" hangingPunct="1">
              <a:spcBef>
                <a:spcPts val="0"/>
              </a:spcBef>
              <a:spcAft>
                <a:spcPts val="0"/>
              </a:spcAft>
              <a:buClr>
                <a:srgbClr val="D0005F"/>
              </a:buClr>
            </a:pPr>
            <a:endParaRPr lang="en-NZ" sz="1600" dirty="0">
              <a:latin typeface="Century Gothic" panose="020B0502020202020204" pitchFamily="34" charset="0"/>
            </a:endParaRPr>
          </a:p>
          <a:p>
            <a:pPr algn="ctr" defTabSz="979139" eaLnBrk="1" fontAlgn="auto" hangingPunct="1">
              <a:spcBef>
                <a:spcPts val="0"/>
              </a:spcBef>
              <a:spcAft>
                <a:spcPts val="0"/>
              </a:spcAft>
              <a:buClr>
                <a:srgbClr val="D0005F"/>
              </a:buClr>
            </a:pPr>
            <a:endParaRPr lang="en-NZ" sz="1600" dirty="0">
              <a:latin typeface="Century Gothic" panose="020B0502020202020204" pitchFamily="34" charset="0"/>
            </a:endParaRPr>
          </a:p>
        </p:txBody>
      </p:sp>
      <p:sp>
        <p:nvSpPr>
          <p:cNvPr id="5" name="TextBox 4">
            <a:extLst>
              <a:ext uri="{FF2B5EF4-FFF2-40B4-BE49-F238E27FC236}">
                <a16:creationId xmlns:a16="http://schemas.microsoft.com/office/drawing/2014/main" id="{A1285F62-C68A-4E36-B66C-DE91E1CA58D9}"/>
              </a:ext>
            </a:extLst>
          </p:cNvPr>
          <p:cNvSpPr txBox="1"/>
          <p:nvPr/>
        </p:nvSpPr>
        <p:spPr>
          <a:xfrm>
            <a:off x="495663" y="1337671"/>
            <a:ext cx="2438399" cy="2677656"/>
          </a:xfrm>
          <a:prstGeom prst="rect">
            <a:avLst/>
          </a:prstGeom>
          <a:noFill/>
        </p:spPr>
        <p:txBody>
          <a:bodyPr wrap="square">
            <a:spAutoFit/>
          </a:bodyPr>
          <a:lstStyle/>
          <a:p>
            <a:pPr algn="ctr"/>
            <a:r>
              <a:rPr lang="en-GB" sz="2800" b="1" dirty="0">
                <a:solidFill>
                  <a:schemeClr val="bg1"/>
                </a:solidFill>
                <a:latin typeface="Century Gothic" panose="020B0502020202020204" pitchFamily="34" charset="0"/>
                <a:ea typeface="Open Sans" panose="020B0606030504020204" pitchFamily="34" charset="0"/>
                <a:cs typeface="Open Sans" panose="020B0606030504020204" pitchFamily="34" charset="0"/>
              </a:rPr>
              <a:t>What makes Extended DISC® different from other assessments </a:t>
            </a:r>
            <a:endParaRPr lang="en-NZ" sz="2800" b="1" dirty="0">
              <a:solidFill>
                <a:schemeClr val="bg1"/>
              </a:solidFill>
              <a:latin typeface="Century Gothic" panose="020B0502020202020204" pitchFamily="34" charset="0"/>
            </a:endParaRPr>
          </a:p>
        </p:txBody>
      </p:sp>
      <p:pic>
        <p:nvPicPr>
          <p:cNvPr id="6" name="Graphic 5" descr="Badge 1 with solid fill">
            <a:extLst>
              <a:ext uri="{FF2B5EF4-FFF2-40B4-BE49-F238E27FC236}">
                <a16:creationId xmlns:a16="http://schemas.microsoft.com/office/drawing/2014/main" id="{B9DDF4BB-DD21-4C47-AA5B-A302D8D065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65715" y="2289842"/>
            <a:ext cx="567658" cy="567658"/>
          </a:xfrm>
          <a:prstGeom prst="rect">
            <a:avLst/>
          </a:prstGeom>
        </p:spPr>
      </p:pic>
      <p:pic>
        <p:nvPicPr>
          <p:cNvPr id="10" name="Graphic 9" descr="Badge with solid fill">
            <a:extLst>
              <a:ext uri="{FF2B5EF4-FFF2-40B4-BE49-F238E27FC236}">
                <a16:creationId xmlns:a16="http://schemas.microsoft.com/office/drawing/2014/main" id="{727276B8-E2E5-4994-B468-56CDF45D2CD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57950" y="2289842"/>
            <a:ext cx="567659" cy="567659"/>
          </a:xfrm>
          <a:prstGeom prst="rect">
            <a:avLst/>
          </a:prstGeom>
        </p:spPr>
      </p:pic>
      <p:pic>
        <p:nvPicPr>
          <p:cNvPr id="12" name="Graphic 11" descr="Badge 3 with solid fill">
            <a:extLst>
              <a:ext uri="{FF2B5EF4-FFF2-40B4-BE49-F238E27FC236}">
                <a16:creationId xmlns:a16="http://schemas.microsoft.com/office/drawing/2014/main" id="{5AF641F7-85B6-4DE5-A05C-4ADBAE5452E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65715" y="3155242"/>
            <a:ext cx="595493" cy="595493"/>
          </a:xfrm>
          <a:prstGeom prst="rect">
            <a:avLst/>
          </a:prstGeom>
        </p:spPr>
      </p:pic>
      <p:pic>
        <p:nvPicPr>
          <p:cNvPr id="14" name="Graphic 13" descr="Badge 4 with solid fill">
            <a:extLst>
              <a:ext uri="{FF2B5EF4-FFF2-40B4-BE49-F238E27FC236}">
                <a16:creationId xmlns:a16="http://schemas.microsoft.com/office/drawing/2014/main" id="{D483413F-5EF3-4D6D-9D02-DBF3C647265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25039" y="3099972"/>
            <a:ext cx="605825" cy="605825"/>
          </a:xfrm>
          <a:prstGeom prst="rect">
            <a:avLst/>
          </a:prstGeom>
        </p:spPr>
      </p:pic>
      <p:pic>
        <p:nvPicPr>
          <p:cNvPr id="16" name="Graphic 15" descr="Badge 5 with solid fill">
            <a:extLst>
              <a:ext uri="{FF2B5EF4-FFF2-40B4-BE49-F238E27FC236}">
                <a16:creationId xmlns:a16="http://schemas.microsoft.com/office/drawing/2014/main" id="{0D7A1EE5-579A-4835-A912-1CD8136E36E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865715" y="4048477"/>
            <a:ext cx="595493" cy="595493"/>
          </a:xfrm>
          <a:prstGeom prst="rect">
            <a:avLst/>
          </a:prstGeom>
        </p:spPr>
      </p:pic>
      <p:pic>
        <p:nvPicPr>
          <p:cNvPr id="18" name="Graphic 17" descr="Badge 6 with solid fill">
            <a:extLst>
              <a:ext uri="{FF2B5EF4-FFF2-40B4-BE49-F238E27FC236}">
                <a16:creationId xmlns:a16="http://schemas.microsoft.com/office/drawing/2014/main" id="{2071AC21-5396-474D-8839-4369181BDBD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456913" y="4015327"/>
            <a:ext cx="595493" cy="595493"/>
          </a:xfrm>
          <a:prstGeom prst="rect">
            <a:avLst/>
          </a:prstGeom>
        </p:spPr>
      </p:pic>
      <p:pic>
        <p:nvPicPr>
          <p:cNvPr id="20" name="Graphic 19" descr="Badge 7 with solid fill">
            <a:extLst>
              <a:ext uri="{FF2B5EF4-FFF2-40B4-BE49-F238E27FC236}">
                <a16:creationId xmlns:a16="http://schemas.microsoft.com/office/drawing/2014/main" id="{1FCABD4B-A627-4A94-AF79-859E26CCDECE}"/>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728990" y="4904921"/>
            <a:ext cx="522838" cy="522838"/>
          </a:xfrm>
          <a:prstGeom prst="rect">
            <a:avLst/>
          </a:prstGeom>
        </p:spPr>
      </p:pic>
      <p:sp>
        <p:nvSpPr>
          <p:cNvPr id="21" name="TextBox 20">
            <a:extLst>
              <a:ext uri="{FF2B5EF4-FFF2-40B4-BE49-F238E27FC236}">
                <a16:creationId xmlns:a16="http://schemas.microsoft.com/office/drawing/2014/main" id="{0BCE4756-34BD-4A03-BEBC-BFB2558AC36A}"/>
              </a:ext>
            </a:extLst>
          </p:cNvPr>
          <p:cNvSpPr txBox="1"/>
          <p:nvPr/>
        </p:nvSpPr>
        <p:spPr>
          <a:xfrm>
            <a:off x="4360350" y="2365401"/>
            <a:ext cx="1002835" cy="369332"/>
          </a:xfrm>
          <a:prstGeom prst="rect">
            <a:avLst/>
          </a:prstGeom>
          <a:noFill/>
        </p:spPr>
        <p:txBody>
          <a:bodyPr wrap="square" rtlCol="0">
            <a:spAutoFit/>
          </a:bodyPr>
          <a:lstStyle/>
          <a:p>
            <a:pPr algn="ctr" defTabSz="979139" eaLnBrk="1" fontAlgn="auto" hangingPunct="1">
              <a:spcBef>
                <a:spcPts val="0"/>
              </a:spcBef>
              <a:spcAft>
                <a:spcPts val="0"/>
              </a:spcAft>
              <a:buClr>
                <a:srgbClr val="D0005F"/>
              </a:buClr>
            </a:pPr>
            <a:r>
              <a:rPr lang="en-NZ" sz="1800" baseline="0">
                <a:latin typeface="Century Gothic" panose="020B0502020202020204" pitchFamily="34" charset="0"/>
              </a:rPr>
              <a:t>Stress</a:t>
            </a:r>
            <a:endParaRPr lang="en-NZ" sz="1800">
              <a:latin typeface="Century Gothic" panose="020B0502020202020204" pitchFamily="34" charset="0"/>
            </a:endParaRPr>
          </a:p>
        </p:txBody>
      </p:sp>
      <p:sp>
        <p:nvSpPr>
          <p:cNvPr id="22" name="TextBox 21">
            <a:extLst>
              <a:ext uri="{FF2B5EF4-FFF2-40B4-BE49-F238E27FC236}">
                <a16:creationId xmlns:a16="http://schemas.microsoft.com/office/drawing/2014/main" id="{451B434D-0907-4F27-9C3B-0E5189ABA8E5}"/>
              </a:ext>
            </a:extLst>
          </p:cNvPr>
          <p:cNvSpPr txBox="1"/>
          <p:nvPr/>
        </p:nvSpPr>
        <p:spPr>
          <a:xfrm>
            <a:off x="7160324" y="2365402"/>
            <a:ext cx="1229933" cy="646331"/>
          </a:xfrm>
          <a:prstGeom prst="rect">
            <a:avLst/>
          </a:prstGeom>
          <a:noFill/>
        </p:spPr>
        <p:txBody>
          <a:bodyPr wrap="square" rtlCol="0">
            <a:spAutoFit/>
          </a:bodyPr>
          <a:lstStyle/>
          <a:p>
            <a:pPr defTabSz="979139">
              <a:buClr>
                <a:srgbClr val="D0005F"/>
              </a:buClr>
            </a:pPr>
            <a:r>
              <a:rPr lang="en-NZ" sz="1800" baseline="0">
                <a:latin typeface="Century Gothic" panose="020B0502020202020204" pitchFamily="34" charset="0"/>
              </a:rPr>
              <a:t>Pressure</a:t>
            </a:r>
            <a:endParaRPr lang="en-NZ" sz="1800">
              <a:latin typeface="Century Gothic" panose="020B0502020202020204" pitchFamily="34" charset="0"/>
            </a:endParaRPr>
          </a:p>
          <a:p>
            <a:pPr algn="ctr" defTabSz="979139" eaLnBrk="1" fontAlgn="auto" hangingPunct="1">
              <a:spcBef>
                <a:spcPts val="0"/>
              </a:spcBef>
              <a:spcAft>
                <a:spcPts val="0"/>
              </a:spcAft>
              <a:buClr>
                <a:srgbClr val="D0005F"/>
              </a:buClr>
            </a:pPr>
            <a:endParaRPr lang="en-NZ" sz="1800">
              <a:latin typeface="Century Gothic" panose="020B0502020202020204" pitchFamily="34" charset="0"/>
            </a:endParaRPr>
          </a:p>
        </p:txBody>
      </p:sp>
      <p:sp>
        <p:nvSpPr>
          <p:cNvPr id="23" name="TextBox 22">
            <a:extLst>
              <a:ext uri="{FF2B5EF4-FFF2-40B4-BE49-F238E27FC236}">
                <a16:creationId xmlns:a16="http://schemas.microsoft.com/office/drawing/2014/main" id="{F9E0FA02-17A6-4D9C-856F-5FA29622BB4A}"/>
              </a:ext>
            </a:extLst>
          </p:cNvPr>
          <p:cNvSpPr txBox="1"/>
          <p:nvPr/>
        </p:nvSpPr>
        <p:spPr>
          <a:xfrm>
            <a:off x="4448073" y="3223419"/>
            <a:ext cx="1361056" cy="646331"/>
          </a:xfrm>
          <a:prstGeom prst="rect">
            <a:avLst/>
          </a:prstGeom>
          <a:noFill/>
        </p:spPr>
        <p:txBody>
          <a:bodyPr wrap="square" rtlCol="0">
            <a:spAutoFit/>
          </a:bodyPr>
          <a:lstStyle/>
          <a:p>
            <a:pPr algn="ctr" defTabSz="979139">
              <a:buClr>
                <a:srgbClr val="D0005F"/>
              </a:buClr>
            </a:pPr>
            <a:r>
              <a:rPr lang="en-NZ" sz="1800" baseline="0">
                <a:latin typeface="Century Gothic" panose="020B0502020202020204" pitchFamily="34" charset="0"/>
              </a:rPr>
              <a:t>Frustration</a:t>
            </a:r>
            <a:endParaRPr lang="en-NZ" sz="1800">
              <a:latin typeface="Century Gothic" panose="020B0502020202020204" pitchFamily="34" charset="0"/>
            </a:endParaRPr>
          </a:p>
          <a:p>
            <a:pPr algn="ctr" defTabSz="979139" eaLnBrk="1" fontAlgn="auto" hangingPunct="1">
              <a:spcBef>
                <a:spcPts val="0"/>
              </a:spcBef>
              <a:spcAft>
                <a:spcPts val="0"/>
              </a:spcAft>
              <a:buClr>
                <a:srgbClr val="D0005F"/>
              </a:buClr>
            </a:pPr>
            <a:endParaRPr lang="en-NZ" sz="1800">
              <a:latin typeface="Century Gothic" panose="020B0502020202020204" pitchFamily="34" charset="0"/>
            </a:endParaRPr>
          </a:p>
        </p:txBody>
      </p:sp>
      <p:sp>
        <p:nvSpPr>
          <p:cNvPr id="24" name="TextBox 23">
            <a:extLst>
              <a:ext uri="{FF2B5EF4-FFF2-40B4-BE49-F238E27FC236}">
                <a16:creationId xmlns:a16="http://schemas.microsoft.com/office/drawing/2014/main" id="{22D212F3-FD74-4B13-B833-0280E6A060CA}"/>
              </a:ext>
            </a:extLst>
          </p:cNvPr>
          <p:cNvSpPr txBox="1"/>
          <p:nvPr/>
        </p:nvSpPr>
        <p:spPr>
          <a:xfrm>
            <a:off x="7160324" y="3141222"/>
            <a:ext cx="1855537" cy="1200329"/>
          </a:xfrm>
          <a:prstGeom prst="rect">
            <a:avLst/>
          </a:prstGeom>
          <a:noFill/>
        </p:spPr>
        <p:txBody>
          <a:bodyPr wrap="square" rtlCol="0">
            <a:spAutoFit/>
          </a:bodyPr>
          <a:lstStyle/>
          <a:p>
            <a:pPr defTabSz="979139">
              <a:buClr>
                <a:srgbClr val="D0005F"/>
              </a:buClr>
            </a:pPr>
            <a:r>
              <a:rPr lang="en-NZ" sz="1800" baseline="0" dirty="0">
                <a:latin typeface="Century Gothic" panose="020B0502020202020204" pitchFamily="34" charset="0"/>
              </a:rPr>
              <a:t>Moral / Ethical </a:t>
            </a:r>
            <a:r>
              <a:rPr lang="en-NZ" dirty="0">
                <a:latin typeface="Century Gothic" panose="020B0502020202020204" pitchFamily="34" charset="0"/>
              </a:rPr>
              <a:t>I</a:t>
            </a:r>
            <a:r>
              <a:rPr lang="en-NZ" sz="1800" baseline="0" dirty="0">
                <a:latin typeface="Century Gothic" panose="020B0502020202020204" pitchFamily="34" charset="0"/>
              </a:rPr>
              <a:t>ssues</a:t>
            </a:r>
          </a:p>
          <a:p>
            <a:pPr algn="ctr" defTabSz="979139">
              <a:buClr>
                <a:srgbClr val="D0005F"/>
              </a:buClr>
            </a:pPr>
            <a:endParaRPr lang="en-NZ" sz="1800" dirty="0">
              <a:latin typeface="Century Gothic" panose="020B0502020202020204" pitchFamily="34" charset="0"/>
            </a:endParaRPr>
          </a:p>
          <a:p>
            <a:pPr algn="ctr" defTabSz="979139" eaLnBrk="1" fontAlgn="auto" hangingPunct="1">
              <a:spcBef>
                <a:spcPts val="0"/>
              </a:spcBef>
              <a:spcAft>
                <a:spcPts val="0"/>
              </a:spcAft>
              <a:buClr>
                <a:srgbClr val="D0005F"/>
              </a:buClr>
            </a:pPr>
            <a:endParaRPr lang="en-NZ" sz="1800" dirty="0">
              <a:latin typeface="Century Gothic" panose="020B0502020202020204" pitchFamily="34" charset="0"/>
            </a:endParaRPr>
          </a:p>
        </p:txBody>
      </p:sp>
      <p:sp>
        <p:nvSpPr>
          <p:cNvPr id="26" name="TextBox 25">
            <a:extLst>
              <a:ext uri="{FF2B5EF4-FFF2-40B4-BE49-F238E27FC236}">
                <a16:creationId xmlns:a16="http://schemas.microsoft.com/office/drawing/2014/main" id="{DA186211-4987-43C0-B006-94B23E3605E9}"/>
              </a:ext>
            </a:extLst>
          </p:cNvPr>
          <p:cNvSpPr txBox="1"/>
          <p:nvPr/>
        </p:nvSpPr>
        <p:spPr>
          <a:xfrm>
            <a:off x="7160324" y="4109216"/>
            <a:ext cx="2208554" cy="923330"/>
          </a:xfrm>
          <a:prstGeom prst="rect">
            <a:avLst/>
          </a:prstGeom>
          <a:noFill/>
        </p:spPr>
        <p:txBody>
          <a:bodyPr wrap="square" rtlCol="0">
            <a:spAutoFit/>
          </a:bodyPr>
          <a:lstStyle/>
          <a:p>
            <a:pPr defTabSz="979139" eaLnBrk="1" fontAlgn="auto" hangingPunct="1">
              <a:spcBef>
                <a:spcPts val="0"/>
              </a:spcBef>
              <a:spcAft>
                <a:spcPts val="0"/>
              </a:spcAft>
              <a:buClr>
                <a:srgbClr val="D0005F"/>
              </a:buClr>
            </a:pPr>
            <a:r>
              <a:rPr lang="en-NZ" sz="1800" baseline="0">
                <a:latin typeface="Open Sans"/>
              </a:rPr>
              <a:t>Insecurity</a:t>
            </a:r>
            <a:endParaRPr lang="en-NZ" sz="1800">
              <a:latin typeface="Open Sans"/>
            </a:endParaRPr>
          </a:p>
          <a:p>
            <a:pPr algn="ctr" defTabSz="979139">
              <a:buClr>
                <a:srgbClr val="D0005F"/>
              </a:buClr>
            </a:pPr>
            <a:endParaRPr lang="en-NZ" sz="1800">
              <a:latin typeface="Open Sans"/>
            </a:endParaRPr>
          </a:p>
          <a:p>
            <a:pPr algn="ctr" defTabSz="979139" eaLnBrk="1" fontAlgn="auto" hangingPunct="1">
              <a:spcBef>
                <a:spcPts val="0"/>
              </a:spcBef>
              <a:spcAft>
                <a:spcPts val="0"/>
              </a:spcAft>
              <a:buClr>
                <a:srgbClr val="D0005F"/>
              </a:buClr>
            </a:pPr>
            <a:endParaRPr lang="en-NZ" sz="1800">
              <a:latin typeface="Open Sans"/>
            </a:endParaRPr>
          </a:p>
        </p:txBody>
      </p:sp>
      <p:sp>
        <p:nvSpPr>
          <p:cNvPr id="27" name="TextBox 26">
            <a:extLst>
              <a:ext uri="{FF2B5EF4-FFF2-40B4-BE49-F238E27FC236}">
                <a16:creationId xmlns:a16="http://schemas.microsoft.com/office/drawing/2014/main" id="{A2616A72-D0A5-429E-9DB4-582211DC7D40}"/>
              </a:ext>
            </a:extLst>
          </p:cNvPr>
          <p:cNvSpPr txBox="1"/>
          <p:nvPr/>
        </p:nvSpPr>
        <p:spPr>
          <a:xfrm>
            <a:off x="4327159" y="4109216"/>
            <a:ext cx="1883274" cy="923330"/>
          </a:xfrm>
          <a:prstGeom prst="rect">
            <a:avLst/>
          </a:prstGeom>
          <a:noFill/>
        </p:spPr>
        <p:txBody>
          <a:bodyPr wrap="square" rtlCol="0">
            <a:spAutoFit/>
          </a:bodyPr>
          <a:lstStyle/>
          <a:p>
            <a:pPr algn="ctr" defTabSz="979139">
              <a:buClr>
                <a:srgbClr val="D0005F"/>
              </a:buClr>
            </a:pPr>
            <a:r>
              <a:rPr lang="en-NZ" sz="1800">
                <a:latin typeface="Century Gothic" panose="020B0502020202020204" pitchFamily="34" charset="0"/>
              </a:rPr>
              <a:t>Helplessness</a:t>
            </a:r>
          </a:p>
          <a:p>
            <a:pPr algn="ctr" defTabSz="979139">
              <a:buClr>
                <a:srgbClr val="D0005F"/>
              </a:buClr>
            </a:pPr>
            <a:endParaRPr lang="en-NZ" sz="1800">
              <a:latin typeface="Century Gothic" panose="020B0502020202020204" pitchFamily="34" charset="0"/>
            </a:endParaRPr>
          </a:p>
          <a:p>
            <a:pPr algn="ctr" defTabSz="979139" eaLnBrk="1" fontAlgn="auto" hangingPunct="1">
              <a:spcBef>
                <a:spcPts val="0"/>
              </a:spcBef>
              <a:spcAft>
                <a:spcPts val="0"/>
              </a:spcAft>
              <a:buClr>
                <a:srgbClr val="D0005F"/>
              </a:buClr>
            </a:pPr>
            <a:endParaRPr lang="en-NZ" sz="1800">
              <a:latin typeface="Century Gothic" panose="020B0502020202020204" pitchFamily="34" charset="0"/>
            </a:endParaRPr>
          </a:p>
        </p:txBody>
      </p:sp>
      <p:sp>
        <p:nvSpPr>
          <p:cNvPr id="28" name="TextBox 27">
            <a:extLst>
              <a:ext uri="{FF2B5EF4-FFF2-40B4-BE49-F238E27FC236}">
                <a16:creationId xmlns:a16="http://schemas.microsoft.com/office/drawing/2014/main" id="{A4C6EEFD-69DC-465C-9C5D-7552B013915D}"/>
              </a:ext>
            </a:extLst>
          </p:cNvPr>
          <p:cNvSpPr txBox="1"/>
          <p:nvPr/>
        </p:nvSpPr>
        <p:spPr>
          <a:xfrm>
            <a:off x="5251828" y="4944861"/>
            <a:ext cx="2208554" cy="1200329"/>
          </a:xfrm>
          <a:prstGeom prst="rect">
            <a:avLst/>
          </a:prstGeom>
          <a:noFill/>
        </p:spPr>
        <p:txBody>
          <a:bodyPr wrap="square" rtlCol="0">
            <a:spAutoFit/>
          </a:bodyPr>
          <a:lstStyle/>
          <a:p>
            <a:pPr algn="ctr" defTabSz="979139" eaLnBrk="1" fontAlgn="auto" hangingPunct="1">
              <a:spcBef>
                <a:spcPts val="0"/>
              </a:spcBef>
              <a:spcAft>
                <a:spcPts val="0"/>
              </a:spcAft>
              <a:buClr>
                <a:srgbClr val="D0005F"/>
              </a:buClr>
            </a:pPr>
            <a:r>
              <a:rPr lang="en-NZ" sz="1800" baseline="0" dirty="0">
                <a:latin typeface="Open Sans"/>
              </a:rPr>
              <a:t>Uncertainty of Role</a:t>
            </a:r>
          </a:p>
          <a:p>
            <a:pPr algn="ctr" defTabSz="979139">
              <a:buClr>
                <a:srgbClr val="D0005F"/>
              </a:buClr>
            </a:pPr>
            <a:endParaRPr lang="en-NZ" sz="1800" dirty="0">
              <a:latin typeface="Open Sans"/>
            </a:endParaRPr>
          </a:p>
          <a:p>
            <a:pPr algn="ctr" defTabSz="979139" eaLnBrk="1" fontAlgn="auto" hangingPunct="1">
              <a:spcBef>
                <a:spcPts val="0"/>
              </a:spcBef>
              <a:spcAft>
                <a:spcPts val="0"/>
              </a:spcAft>
              <a:buClr>
                <a:srgbClr val="D0005F"/>
              </a:buClr>
            </a:pPr>
            <a:endParaRPr lang="en-NZ" sz="1800" dirty="0">
              <a:latin typeface="Open Sans"/>
            </a:endParaRPr>
          </a:p>
        </p:txBody>
      </p:sp>
    </p:spTree>
    <p:extLst>
      <p:ext uri="{BB962C8B-B14F-4D97-AF65-F5344CB8AC3E}">
        <p14:creationId xmlns:p14="http://schemas.microsoft.com/office/powerpoint/2010/main" val="2822755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5A6FF6E-9C3F-4C04-94AE-48D477F2C380}"/>
              </a:ext>
            </a:extLst>
          </p:cNvPr>
          <p:cNvSpPr/>
          <p:nvPr/>
        </p:nvSpPr>
        <p:spPr>
          <a:xfrm>
            <a:off x="8451912" y="5160533"/>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pic>
        <p:nvPicPr>
          <p:cNvPr id="6" name="Picture 5" descr="Hands of person wearing gray sweater typing on laptop with a tablet, digital pen, and cup of coffee">
            <a:extLst>
              <a:ext uri="{FF2B5EF4-FFF2-40B4-BE49-F238E27FC236}">
                <a16:creationId xmlns:a16="http://schemas.microsoft.com/office/drawing/2014/main" id="{F46BE190-F876-477C-B9F9-416AC2BE02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3487" y="267495"/>
            <a:ext cx="4717359" cy="3149600"/>
          </a:xfrm>
          <a:prstGeom prst="rect">
            <a:avLst/>
          </a:prstGeom>
        </p:spPr>
      </p:pic>
      <p:sp>
        <p:nvSpPr>
          <p:cNvPr id="2" name="Slide Number Placeholder 1">
            <a:extLst>
              <a:ext uri="{FF2B5EF4-FFF2-40B4-BE49-F238E27FC236}">
                <a16:creationId xmlns:a16="http://schemas.microsoft.com/office/drawing/2014/main" id="{B7BE1436-0C11-4D6C-9E63-3F8616F52838}"/>
              </a:ext>
            </a:extLst>
          </p:cNvPr>
          <p:cNvSpPr>
            <a:spLocks noGrp="1"/>
          </p:cNvSpPr>
          <p:nvPr>
            <p:ph type="sldNum" sz="quarter" idx="12"/>
          </p:nvPr>
        </p:nvSpPr>
        <p:spPr>
          <a:xfrm>
            <a:off x="6821964" y="5215270"/>
            <a:ext cx="2057400" cy="304271"/>
          </a:xfrm>
        </p:spPr>
        <p:txBody>
          <a:bodyPr/>
          <a:lstStyle/>
          <a:p>
            <a:fld id="{D5A884B5-116C-4F3C-9593-4E31DAD24D1B}" type="slidenum">
              <a:rPr lang="en-NZ" sz="1200" b="1" smtClean="0">
                <a:solidFill>
                  <a:schemeClr val="bg1"/>
                </a:solidFill>
                <a:latin typeface="Century Gothic" panose="020B0502020202020204" pitchFamily="34" charset="0"/>
              </a:rPr>
              <a:t>6</a:t>
            </a:fld>
            <a:endParaRPr lang="en-NZ" sz="1200" b="1" dirty="0">
              <a:solidFill>
                <a:schemeClr val="bg1"/>
              </a:solidFill>
              <a:latin typeface="Century Gothic" panose="020B0502020202020204" pitchFamily="34" charset="0"/>
            </a:endParaRPr>
          </a:p>
        </p:txBody>
      </p:sp>
      <p:sp>
        <p:nvSpPr>
          <p:cNvPr id="3" name="TextBox 2">
            <a:extLst>
              <a:ext uri="{FF2B5EF4-FFF2-40B4-BE49-F238E27FC236}">
                <a16:creationId xmlns:a16="http://schemas.microsoft.com/office/drawing/2014/main" id="{5CF4273D-7BF8-4A42-B180-DB8F58AF7B99}"/>
              </a:ext>
            </a:extLst>
          </p:cNvPr>
          <p:cNvSpPr txBox="1"/>
          <p:nvPr/>
        </p:nvSpPr>
        <p:spPr>
          <a:xfrm>
            <a:off x="-184085" y="379532"/>
            <a:ext cx="4898269" cy="954107"/>
          </a:xfrm>
          <a:prstGeom prst="rect">
            <a:avLst/>
          </a:prstGeom>
          <a:noFill/>
        </p:spPr>
        <p:txBody>
          <a:bodyPr wrap="square" rtlCol="0">
            <a:spAutoFit/>
          </a:bodyPr>
          <a:lstStyle/>
          <a:p>
            <a:pPr algn="ctr"/>
            <a:r>
              <a:rPr lang="en-NZ" sz="2800" b="1" dirty="0">
                <a:latin typeface="Century Gothic" panose="020B0502020202020204" pitchFamily="34" charset="0"/>
                <a:ea typeface="Open Sans" panose="020B0606030504020204" pitchFamily="34" charset="0"/>
                <a:cs typeface="Open Sans" panose="020B0606030504020204" pitchFamily="34" charset="0"/>
              </a:rPr>
              <a:t> Extended DISC Assessments</a:t>
            </a:r>
            <a:endParaRPr lang="en-GB" sz="2800" b="1" dirty="0">
              <a:latin typeface="Century Gothic" panose="020B0502020202020204" pitchFamily="34" charset="0"/>
              <a:ea typeface="Open Sans" panose="020B0606030504020204" pitchFamily="34" charset="0"/>
              <a:cs typeface="Open Sans" panose="020B0606030504020204" pitchFamily="34" charset="0"/>
            </a:endParaRPr>
          </a:p>
        </p:txBody>
      </p:sp>
      <p:graphicFrame>
        <p:nvGraphicFramePr>
          <p:cNvPr id="4" name="Diagram 3">
            <a:extLst>
              <a:ext uri="{FF2B5EF4-FFF2-40B4-BE49-F238E27FC236}">
                <a16:creationId xmlns:a16="http://schemas.microsoft.com/office/drawing/2014/main" id="{0848AD5E-680D-4AD8-94A4-D9B2A8658D3E}"/>
              </a:ext>
            </a:extLst>
          </p:cNvPr>
          <p:cNvGraphicFramePr/>
          <p:nvPr>
            <p:extLst>
              <p:ext uri="{D42A27DB-BD31-4B8C-83A1-F6EECF244321}">
                <p14:modId xmlns:p14="http://schemas.microsoft.com/office/powerpoint/2010/main" val="1185137548"/>
              </p:ext>
            </p:extLst>
          </p:nvPr>
        </p:nvGraphicFramePr>
        <p:xfrm>
          <a:off x="218229" y="14971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2280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68FE94-A224-452E-B972-7C4370F434D4}"/>
              </a:ext>
            </a:extLst>
          </p:cNvPr>
          <p:cNvSpPr txBox="1"/>
          <p:nvPr/>
        </p:nvSpPr>
        <p:spPr>
          <a:xfrm>
            <a:off x="901490" y="1438823"/>
            <a:ext cx="3010055" cy="4031873"/>
          </a:xfrm>
          <a:prstGeom prst="rect">
            <a:avLst/>
          </a:prstGeom>
          <a:noFill/>
        </p:spPr>
        <p:txBody>
          <a:bodyPr wrap="square" rtlCol="0">
            <a:spAutoFit/>
          </a:bodyPr>
          <a:lstStyle/>
          <a:p>
            <a:pPr>
              <a:spcBef>
                <a:spcPts val="1200"/>
              </a:spcBef>
            </a:pPr>
            <a:r>
              <a:rPr lang="en-NZ" sz="1200">
                <a:latin typeface="Century Gothic" panose="020B0502020202020204" pitchFamily="34" charset="0"/>
                <a:ea typeface="Open Sans" panose="020B0606030504020204" pitchFamily="34" charset="0"/>
                <a:cs typeface="Open Sans" panose="020B0606030504020204" pitchFamily="34" charset="0"/>
              </a:rPr>
              <a:t>Identify strengths and development areas</a:t>
            </a:r>
          </a:p>
          <a:p>
            <a:pPr>
              <a:spcBef>
                <a:spcPts val="1200"/>
              </a:spcBef>
            </a:pPr>
            <a:endParaRPr lang="en-NZ" sz="1200">
              <a:latin typeface="Century Gothic" panose="020B0502020202020204" pitchFamily="34" charset="0"/>
              <a:ea typeface="Open Sans" panose="020B0606030504020204" pitchFamily="34" charset="0"/>
              <a:cs typeface="Open Sans" panose="020B0606030504020204" pitchFamily="34" charset="0"/>
            </a:endParaRPr>
          </a:p>
          <a:p>
            <a:pPr>
              <a:spcBef>
                <a:spcPts val="1200"/>
              </a:spcBef>
            </a:pPr>
            <a:r>
              <a:rPr lang="en-NZ" sz="1200">
                <a:latin typeface="Century Gothic" panose="020B0502020202020204" pitchFamily="34" charset="0"/>
                <a:ea typeface="Open Sans" panose="020B0606030504020204" pitchFamily="34" charset="0"/>
                <a:cs typeface="Open Sans" panose="020B0606030504020204" pitchFamily="34" charset="0"/>
              </a:rPr>
              <a:t>Learn about motivators</a:t>
            </a:r>
          </a:p>
          <a:p>
            <a:pPr>
              <a:spcBef>
                <a:spcPts val="1200"/>
              </a:spcBef>
            </a:pPr>
            <a:endParaRPr lang="en-NZ" sz="1200">
              <a:latin typeface="Century Gothic" panose="020B0502020202020204" pitchFamily="34" charset="0"/>
              <a:ea typeface="Open Sans" panose="020B0606030504020204" pitchFamily="34" charset="0"/>
              <a:cs typeface="Open Sans" panose="020B0606030504020204" pitchFamily="34" charset="0"/>
            </a:endParaRPr>
          </a:p>
          <a:p>
            <a:pPr>
              <a:spcBef>
                <a:spcPts val="1200"/>
              </a:spcBef>
            </a:pPr>
            <a:r>
              <a:rPr lang="en-NZ" sz="1200">
                <a:latin typeface="Century Gothic" panose="020B0502020202020204" pitchFamily="34" charset="0"/>
                <a:ea typeface="Open Sans" panose="020B0606030504020204" pitchFamily="34" charset="0"/>
                <a:cs typeface="Open Sans" panose="020B0606030504020204" pitchFamily="34" charset="0"/>
              </a:rPr>
              <a:t>Learn how your people approach tasks and goals </a:t>
            </a:r>
          </a:p>
          <a:p>
            <a:pPr>
              <a:spcBef>
                <a:spcPts val="1200"/>
              </a:spcBef>
            </a:pPr>
            <a:endParaRPr lang="en-NZ" sz="1200">
              <a:latin typeface="Century Gothic" panose="020B0502020202020204" pitchFamily="34" charset="0"/>
              <a:ea typeface="Open Sans" panose="020B0606030504020204" pitchFamily="34" charset="0"/>
              <a:cs typeface="Open Sans" panose="020B0606030504020204" pitchFamily="34" charset="0"/>
            </a:endParaRPr>
          </a:p>
          <a:p>
            <a:pPr>
              <a:spcBef>
                <a:spcPts val="1200"/>
              </a:spcBef>
            </a:pPr>
            <a:r>
              <a:rPr lang="en-NZ" sz="1200">
                <a:latin typeface="Century Gothic" panose="020B0502020202020204" pitchFamily="34" charset="0"/>
                <a:ea typeface="Open Sans" panose="020B0606030504020204" pitchFamily="34" charset="0"/>
                <a:cs typeface="Open Sans" panose="020B0606030504020204" pitchFamily="34" charset="0"/>
              </a:rPr>
              <a:t>Identify communication styles</a:t>
            </a:r>
          </a:p>
          <a:p>
            <a:pPr>
              <a:spcBef>
                <a:spcPts val="1200"/>
              </a:spcBef>
            </a:pPr>
            <a:endParaRPr lang="en-NZ" sz="1200">
              <a:latin typeface="Century Gothic" panose="020B0502020202020204" pitchFamily="34" charset="0"/>
              <a:ea typeface="Open Sans" panose="020B0606030504020204" pitchFamily="34" charset="0"/>
              <a:cs typeface="Open Sans" panose="020B0606030504020204" pitchFamily="34" charset="0"/>
            </a:endParaRPr>
          </a:p>
          <a:p>
            <a:pPr>
              <a:spcBef>
                <a:spcPts val="1200"/>
              </a:spcBef>
            </a:pPr>
            <a:r>
              <a:rPr lang="en-NZ" sz="1200">
                <a:latin typeface="Century Gothic" panose="020B0502020202020204" pitchFamily="34" charset="0"/>
                <a:ea typeface="Open Sans" panose="020B0606030504020204" pitchFamily="34" charset="0"/>
                <a:cs typeface="Open Sans" panose="020B0606030504020204" pitchFamily="34" charset="0"/>
              </a:rPr>
              <a:t>Manage and reduce conflict</a:t>
            </a:r>
          </a:p>
          <a:p>
            <a:pPr>
              <a:spcBef>
                <a:spcPts val="1200"/>
              </a:spcBef>
            </a:pPr>
            <a:endParaRPr lang="en-NZ" sz="1200">
              <a:latin typeface="Century Gothic" panose="020B0502020202020204" pitchFamily="34" charset="0"/>
              <a:ea typeface="Open Sans" panose="020B0606030504020204" pitchFamily="34" charset="0"/>
              <a:cs typeface="Open Sans" panose="020B0606030504020204" pitchFamily="34" charset="0"/>
            </a:endParaRPr>
          </a:p>
          <a:p>
            <a:pPr>
              <a:spcBef>
                <a:spcPts val="1200"/>
              </a:spcBef>
            </a:pPr>
            <a:r>
              <a:rPr lang="en-NZ" sz="1200">
                <a:latin typeface="Century Gothic" panose="020B0502020202020204" pitchFamily="34" charset="0"/>
                <a:ea typeface="Open Sans" panose="020B0606030504020204" pitchFamily="34" charset="0"/>
                <a:cs typeface="Open Sans" panose="020B0606030504020204" pitchFamily="34" charset="0"/>
              </a:rPr>
              <a:t>Identify stress/pressure behaviours</a:t>
            </a:r>
            <a:endParaRPr lang="en-GB" sz="1200">
              <a:latin typeface="Century Gothic" panose="020B0502020202020204" pitchFamily="34" charset="0"/>
              <a:ea typeface="Open Sans" panose="020B0606030504020204" pitchFamily="34" charset="0"/>
              <a:cs typeface="Open Sans" panose="020B0606030504020204" pitchFamily="34" charset="0"/>
            </a:endParaRPr>
          </a:p>
        </p:txBody>
      </p:sp>
      <p:graphicFrame>
        <p:nvGraphicFramePr>
          <p:cNvPr id="4" name="Diagram 3">
            <a:extLst>
              <a:ext uri="{FF2B5EF4-FFF2-40B4-BE49-F238E27FC236}">
                <a16:creationId xmlns:a16="http://schemas.microsoft.com/office/drawing/2014/main" id="{3A380DBC-0415-4E98-930F-4FBEC64150B8}"/>
              </a:ext>
            </a:extLst>
          </p:cNvPr>
          <p:cNvGraphicFramePr/>
          <p:nvPr>
            <p:extLst>
              <p:ext uri="{D42A27DB-BD31-4B8C-83A1-F6EECF244321}">
                <p14:modId xmlns:p14="http://schemas.microsoft.com/office/powerpoint/2010/main" val="3726426253"/>
              </p:ext>
            </p:extLst>
          </p:nvPr>
        </p:nvGraphicFramePr>
        <p:xfrm>
          <a:off x="1988820" y="785721"/>
          <a:ext cx="7651432" cy="4567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DA7CE0A-658B-45F2-95D2-8BCF67786D9E}"/>
              </a:ext>
            </a:extLst>
          </p:cNvPr>
          <p:cNvSpPr txBox="1"/>
          <p:nvPr/>
        </p:nvSpPr>
        <p:spPr>
          <a:xfrm>
            <a:off x="160779" y="322980"/>
            <a:ext cx="4491476" cy="954107"/>
          </a:xfrm>
          <a:prstGeom prst="rect">
            <a:avLst/>
          </a:prstGeom>
          <a:noFill/>
        </p:spPr>
        <p:txBody>
          <a:bodyPr wrap="square" rtlCol="0">
            <a:spAutoFit/>
          </a:bodyPr>
          <a:lstStyle/>
          <a:p>
            <a:pPr algn="ctr"/>
            <a:r>
              <a:rPr lang="en-NZ" sz="2800" b="1">
                <a:latin typeface="Century Gothic" panose="020B0502020202020204" pitchFamily="34" charset="0"/>
              </a:rPr>
              <a:t>Applications of Extended DISC</a:t>
            </a:r>
          </a:p>
        </p:txBody>
      </p:sp>
      <p:pic>
        <p:nvPicPr>
          <p:cNvPr id="9" name="Graphic 8" descr="Presentation with checklist with solid fill">
            <a:extLst>
              <a:ext uri="{FF2B5EF4-FFF2-40B4-BE49-F238E27FC236}">
                <a16:creationId xmlns:a16="http://schemas.microsoft.com/office/drawing/2014/main" id="{0ECC2413-19FE-4E82-8A8E-D897C685813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7183" y="2999558"/>
            <a:ext cx="468568" cy="468568"/>
          </a:xfrm>
          <a:prstGeom prst="rect">
            <a:avLst/>
          </a:prstGeom>
        </p:spPr>
      </p:pic>
      <p:pic>
        <p:nvPicPr>
          <p:cNvPr id="11" name="Graphic 10" descr="Aspiration with solid fill">
            <a:extLst>
              <a:ext uri="{FF2B5EF4-FFF2-40B4-BE49-F238E27FC236}">
                <a16:creationId xmlns:a16="http://schemas.microsoft.com/office/drawing/2014/main" id="{E684D7CF-60E4-4670-8A5F-F3E4A643593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17183" y="2235446"/>
            <a:ext cx="464400" cy="464400"/>
          </a:xfrm>
          <a:prstGeom prst="rect">
            <a:avLst/>
          </a:prstGeom>
        </p:spPr>
      </p:pic>
      <p:pic>
        <p:nvPicPr>
          <p:cNvPr id="15" name="Graphic 14" descr="Marketing with solid fill">
            <a:extLst>
              <a:ext uri="{FF2B5EF4-FFF2-40B4-BE49-F238E27FC236}">
                <a16:creationId xmlns:a16="http://schemas.microsoft.com/office/drawing/2014/main" id="{2408C972-8391-431F-BEEC-535B1497455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81566" y="3767838"/>
            <a:ext cx="593828" cy="593828"/>
          </a:xfrm>
          <a:prstGeom prst="rect">
            <a:avLst/>
          </a:prstGeom>
        </p:spPr>
      </p:pic>
      <p:pic>
        <p:nvPicPr>
          <p:cNvPr id="19" name="Graphic 18" descr="Boardroom with solid fill">
            <a:extLst>
              <a:ext uri="{FF2B5EF4-FFF2-40B4-BE49-F238E27FC236}">
                <a16:creationId xmlns:a16="http://schemas.microsoft.com/office/drawing/2014/main" id="{F8D6A50D-711B-44A7-8E08-56792072F50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07662" y="4373885"/>
            <a:ext cx="593828" cy="593828"/>
          </a:xfrm>
          <a:prstGeom prst="rect">
            <a:avLst/>
          </a:prstGeom>
        </p:spPr>
      </p:pic>
      <p:pic>
        <p:nvPicPr>
          <p:cNvPr id="23" name="Graphic 22" descr="Body builder with solid fill">
            <a:extLst>
              <a:ext uri="{FF2B5EF4-FFF2-40B4-BE49-F238E27FC236}">
                <a16:creationId xmlns:a16="http://schemas.microsoft.com/office/drawing/2014/main" id="{18CDFA79-71F2-4C14-B22B-7494DD5D47C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43413" y="1510827"/>
            <a:ext cx="464400" cy="464400"/>
          </a:xfrm>
          <a:prstGeom prst="rect">
            <a:avLst/>
          </a:prstGeom>
        </p:spPr>
      </p:pic>
      <p:pic>
        <p:nvPicPr>
          <p:cNvPr id="25" name="Graphic 24" descr="Comment Important with solid fill">
            <a:extLst>
              <a:ext uri="{FF2B5EF4-FFF2-40B4-BE49-F238E27FC236}">
                <a16:creationId xmlns:a16="http://schemas.microsoft.com/office/drawing/2014/main" id="{660E864D-D5D2-41F3-818C-569CA0A79AFB}"/>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61363" y="5120865"/>
            <a:ext cx="464400" cy="464400"/>
          </a:xfrm>
          <a:prstGeom prst="rect">
            <a:avLst/>
          </a:prstGeom>
        </p:spPr>
      </p:pic>
      <p:sp>
        <p:nvSpPr>
          <p:cNvPr id="6" name="Oval 5">
            <a:extLst>
              <a:ext uri="{FF2B5EF4-FFF2-40B4-BE49-F238E27FC236}">
                <a16:creationId xmlns:a16="http://schemas.microsoft.com/office/drawing/2014/main" id="{6826437A-A155-56C7-C008-870C3CF918C1}"/>
              </a:ext>
            </a:extLst>
          </p:cNvPr>
          <p:cNvSpPr/>
          <p:nvPr/>
        </p:nvSpPr>
        <p:spPr>
          <a:xfrm>
            <a:off x="8451912" y="5160533"/>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2" name="Slide Number Placeholder 1">
            <a:extLst>
              <a:ext uri="{FF2B5EF4-FFF2-40B4-BE49-F238E27FC236}">
                <a16:creationId xmlns:a16="http://schemas.microsoft.com/office/drawing/2014/main" id="{8F66BDAB-C697-471C-A888-4083581C3580}"/>
              </a:ext>
            </a:extLst>
          </p:cNvPr>
          <p:cNvSpPr>
            <a:spLocks noGrp="1"/>
          </p:cNvSpPr>
          <p:nvPr>
            <p:ph type="sldNum" sz="quarter" idx="12"/>
          </p:nvPr>
        </p:nvSpPr>
        <p:spPr>
          <a:xfrm>
            <a:off x="6820446" y="5215268"/>
            <a:ext cx="2057400" cy="304271"/>
          </a:xfrm>
        </p:spPr>
        <p:txBody>
          <a:bodyPr/>
          <a:lstStyle/>
          <a:p>
            <a:fld id="{D5A884B5-116C-4F3C-9593-4E31DAD24D1B}" type="slidenum">
              <a:rPr lang="en-NZ" sz="1200" b="1" smtClean="0">
                <a:solidFill>
                  <a:schemeClr val="bg1"/>
                </a:solidFill>
                <a:latin typeface="Century Gothic" panose="020B0502020202020204" pitchFamily="34" charset="0"/>
              </a:rPr>
              <a:t>7</a:t>
            </a:fld>
            <a:endParaRPr lang="en-NZ" sz="1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983174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71D1E6-27AD-4239-9864-A6CB07E92F1B}"/>
              </a:ext>
            </a:extLst>
          </p:cNvPr>
          <p:cNvPicPr>
            <a:picLocks noChangeAspect="1"/>
          </p:cNvPicPr>
          <p:nvPr/>
        </p:nvPicPr>
        <p:blipFill>
          <a:blip r:embed="rId2"/>
          <a:stretch>
            <a:fillRect/>
          </a:stretch>
        </p:blipFill>
        <p:spPr>
          <a:xfrm>
            <a:off x="1682492" y="1307858"/>
            <a:ext cx="6033372" cy="3820294"/>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66D86336-0A23-4B04-93C1-BCA0A365354B}"/>
              </a:ext>
            </a:extLst>
          </p:cNvPr>
          <p:cNvSpPr txBox="1"/>
          <p:nvPr/>
        </p:nvSpPr>
        <p:spPr>
          <a:xfrm>
            <a:off x="1394460" y="5324135"/>
            <a:ext cx="5904656" cy="246221"/>
          </a:xfrm>
          <a:prstGeom prst="rect">
            <a:avLst/>
          </a:prstGeom>
          <a:noFill/>
        </p:spPr>
        <p:txBody>
          <a:bodyPr wrap="square" rtlCol="0">
            <a:spAutoFit/>
          </a:bodyPr>
          <a:lstStyle/>
          <a:p>
            <a:r>
              <a:rPr lang="en-NZ" sz="1000" b="1" i="0" strike="noStrike">
                <a:effectLst/>
                <a:latin typeface="Century Gothic" panose="020B0502020202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*Source:</a:t>
            </a:r>
            <a:r>
              <a:rPr lang="en-NZ" sz="1000" b="1">
                <a:latin typeface="Century Gothic" panose="020B0502020202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 </a:t>
            </a:r>
            <a:r>
              <a:rPr lang="en-NZ" sz="1000" b="0" i="0" u="none" strike="noStrike">
                <a:effectLst/>
                <a:latin typeface="Century Gothic" panose="020B0502020202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Hays Salary Guide FY21/22</a:t>
            </a:r>
            <a:endParaRPr lang="en-NZ" sz="1000">
              <a:latin typeface="Century Gothic" panose="020B0502020202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1D52D990-D736-4D03-BD21-B63002696693}"/>
              </a:ext>
            </a:extLst>
          </p:cNvPr>
          <p:cNvSpPr txBox="1"/>
          <p:nvPr/>
        </p:nvSpPr>
        <p:spPr>
          <a:xfrm>
            <a:off x="1477074" y="465544"/>
            <a:ext cx="6444208" cy="646331"/>
          </a:xfrm>
          <a:prstGeom prst="rect">
            <a:avLst/>
          </a:prstGeom>
          <a:noFill/>
        </p:spPr>
        <p:txBody>
          <a:bodyPr wrap="square">
            <a:spAutoFit/>
          </a:bodyPr>
          <a:lstStyle/>
          <a:p>
            <a:pPr algn="ctr"/>
            <a:r>
              <a:rPr lang="en-NZ" b="1">
                <a:solidFill>
                  <a:srgbClr val="333333"/>
                </a:solidFill>
                <a:latin typeface="Century Gothic" panose="020B0502020202020204" pitchFamily="34" charset="0"/>
                <a:ea typeface="Open Sans" panose="020B0606030504020204" pitchFamily="34" charset="0"/>
                <a:cs typeface="Open Sans" panose="020B0606030504020204" pitchFamily="34" charset="0"/>
              </a:rPr>
              <a:t>T</a:t>
            </a:r>
            <a:r>
              <a:rPr lang="en-NZ" b="1" i="0">
                <a:solidFill>
                  <a:srgbClr val="333333"/>
                </a:solidFill>
                <a:effectLst/>
                <a:latin typeface="Century Gothic" panose="020B0502020202020204" pitchFamily="34" charset="0"/>
                <a:ea typeface="Open Sans" panose="020B0606030504020204" pitchFamily="34" charset="0"/>
                <a:cs typeface="Open Sans" panose="020B0606030504020204" pitchFamily="34" charset="0"/>
              </a:rPr>
              <a:t>eamwork is the number </a:t>
            </a:r>
            <a:r>
              <a:rPr lang="en-NZ" b="1">
                <a:solidFill>
                  <a:srgbClr val="7BBE56"/>
                </a:solidFill>
                <a:latin typeface="Century Gothic" panose="020B0502020202020204" pitchFamily="34" charset="0"/>
                <a:ea typeface="Open Sans" panose="020B0606030504020204" pitchFamily="34" charset="0"/>
                <a:cs typeface="Open Sans" panose="020B0606030504020204" pitchFamily="34" charset="0"/>
              </a:rPr>
              <a:t>ONE</a:t>
            </a:r>
            <a:r>
              <a:rPr lang="en-NZ" b="1" i="0">
                <a:solidFill>
                  <a:srgbClr val="333333"/>
                </a:solidFill>
                <a:effectLst/>
                <a:latin typeface="Century Gothic" panose="020B0502020202020204" pitchFamily="34" charset="0"/>
                <a:ea typeface="Open Sans" panose="020B0606030504020204" pitchFamily="34" charset="0"/>
                <a:cs typeface="Open Sans" panose="020B0606030504020204" pitchFamily="34" charset="0"/>
              </a:rPr>
              <a:t> soft skill employers value in employees right now</a:t>
            </a:r>
            <a:endParaRPr lang="en-NZ" b="1">
              <a:latin typeface="Century Gothic" panose="020B0502020202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50573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9E5A3390-9F79-4BF9-B0BF-163237EC0E7A}"/>
              </a:ext>
            </a:extLst>
          </p:cNvPr>
          <p:cNvSpPr/>
          <p:nvPr/>
        </p:nvSpPr>
        <p:spPr>
          <a:xfrm>
            <a:off x="2328575" y="5140111"/>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5" name="Oval 4">
            <a:extLst>
              <a:ext uri="{FF2B5EF4-FFF2-40B4-BE49-F238E27FC236}">
                <a16:creationId xmlns:a16="http://schemas.microsoft.com/office/drawing/2014/main" id="{3D030EA6-7756-4AFA-89AB-20BD10D700FB}"/>
              </a:ext>
            </a:extLst>
          </p:cNvPr>
          <p:cNvSpPr/>
          <p:nvPr/>
        </p:nvSpPr>
        <p:spPr>
          <a:xfrm>
            <a:off x="-1433166" y="-275071"/>
            <a:ext cx="4325551" cy="6195060"/>
          </a:xfrm>
          <a:prstGeom prst="ellipse">
            <a:avLst/>
          </a:prstGeom>
          <a:solidFill>
            <a:srgbClr val="1B75BC"/>
          </a:solidFill>
          <a:ln>
            <a:solidFill>
              <a:srgbClr val="1B75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8" name="TextBox 7"/>
          <p:cNvSpPr txBox="1"/>
          <p:nvPr/>
        </p:nvSpPr>
        <p:spPr>
          <a:xfrm>
            <a:off x="2872739" y="349376"/>
            <a:ext cx="5928001" cy="954107"/>
          </a:xfrm>
          <a:prstGeom prst="rect">
            <a:avLst/>
          </a:prstGeom>
          <a:noFill/>
        </p:spPr>
        <p:txBody>
          <a:bodyPr wrap="square" rtlCol="0">
            <a:spAutoFit/>
          </a:bodyPr>
          <a:lstStyle/>
          <a:p>
            <a:pPr algn="ctr"/>
            <a:r>
              <a:rPr lang="en-NZ" sz="2800" b="1">
                <a:latin typeface="Century Gothic" panose="020B0502020202020204" pitchFamily="34" charset="0"/>
                <a:ea typeface="Open Sans" panose="020B0606030504020204" pitchFamily="34" charset="0"/>
                <a:cs typeface="Open Sans" panose="020B0606030504020204" pitchFamily="34" charset="0"/>
              </a:rPr>
              <a:t>Common Communication Problems Within Teams	</a:t>
            </a:r>
            <a:endParaRPr lang="en-GB" sz="2800" b="1">
              <a:latin typeface="Century Gothic" panose="020B0502020202020204" pitchFamily="34" charset="0"/>
              <a:ea typeface="Open Sans" panose="020B0606030504020204" pitchFamily="34" charset="0"/>
              <a:cs typeface="Open Sans" panose="020B0606030504020204" pitchFamily="34" charset="0"/>
            </a:endParaRPr>
          </a:p>
        </p:txBody>
      </p:sp>
      <p:sp>
        <p:nvSpPr>
          <p:cNvPr id="11" name="Slide Number Placeholder 1"/>
          <p:cNvSpPr txBox="1">
            <a:spLocks/>
          </p:cNvSpPr>
          <p:nvPr/>
        </p:nvSpPr>
        <p:spPr>
          <a:xfrm>
            <a:off x="2191059" y="5194846"/>
            <a:ext cx="792000" cy="30427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D4896B6-2F6F-4F66-A02F-15F4549713A4}" type="slidenum">
              <a:rPr lang="en-GB" sz="1200" b="1"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pPr algn="ctr"/>
              <a:t>9</a:t>
            </a:fld>
            <a:endParaRPr lang="en-GB" sz="1200" b="1">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pic>
        <p:nvPicPr>
          <p:cNvPr id="3" name="Graphic 2" descr="Speech with solid fill">
            <a:extLst>
              <a:ext uri="{FF2B5EF4-FFF2-40B4-BE49-F238E27FC236}">
                <a16:creationId xmlns:a16="http://schemas.microsoft.com/office/drawing/2014/main" id="{2068333A-DC98-49E5-960C-F4822E93D7A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56885" y="1889701"/>
            <a:ext cx="670927" cy="670927"/>
          </a:xfrm>
          <a:prstGeom prst="rect">
            <a:avLst/>
          </a:prstGeom>
        </p:spPr>
      </p:pic>
      <p:pic>
        <p:nvPicPr>
          <p:cNvPr id="6" name="Graphic 5" descr="Angry face with solid fill with solid fill">
            <a:extLst>
              <a:ext uri="{FF2B5EF4-FFF2-40B4-BE49-F238E27FC236}">
                <a16:creationId xmlns:a16="http://schemas.microsoft.com/office/drawing/2014/main" id="{8DA65798-205F-490D-8159-D1F1AE456B8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356885" y="4156056"/>
            <a:ext cx="670927" cy="670927"/>
          </a:xfrm>
          <a:prstGeom prst="rect">
            <a:avLst/>
          </a:prstGeom>
        </p:spPr>
      </p:pic>
      <p:pic>
        <p:nvPicPr>
          <p:cNvPr id="9" name="Graphic 8" descr="User network with solid fill">
            <a:extLst>
              <a:ext uri="{FF2B5EF4-FFF2-40B4-BE49-F238E27FC236}">
                <a16:creationId xmlns:a16="http://schemas.microsoft.com/office/drawing/2014/main" id="{B42B05E5-7AC3-4366-8634-43ACEA7168D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49971" y="2765107"/>
            <a:ext cx="670927" cy="670927"/>
          </a:xfrm>
          <a:prstGeom prst="rect">
            <a:avLst/>
          </a:prstGeom>
        </p:spPr>
      </p:pic>
      <p:pic>
        <p:nvPicPr>
          <p:cNvPr id="12" name="Graphic 11" descr="Ear with solid fill">
            <a:extLst>
              <a:ext uri="{FF2B5EF4-FFF2-40B4-BE49-F238E27FC236}">
                <a16:creationId xmlns:a16="http://schemas.microsoft.com/office/drawing/2014/main" id="{A861B775-3D32-4447-87EB-42405737170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30860" y="1893530"/>
            <a:ext cx="670927" cy="670927"/>
          </a:xfrm>
          <a:prstGeom prst="rect">
            <a:avLst/>
          </a:prstGeom>
        </p:spPr>
      </p:pic>
      <p:pic>
        <p:nvPicPr>
          <p:cNvPr id="13" name="Graphic 12" descr="Speech with solid fill">
            <a:extLst>
              <a:ext uri="{FF2B5EF4-FFF2-40B4-BE49-F238E27FC236}">
                <a16:creationId xmlns:a16="http://schemas.microsoft.com/office/drawing/2014/main" id="{5A404282-A199-4506-9C77-E23ADF0ADA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839752" y="4124941"/>
            <a:ext cx="670927" cy="670927"/>
          </a:xfrm>
          <a:prstGeom prst="rect">
            <a:avLst/>
          </a:prstGeom>
        </p:spPr>
      </p:pic>
      <p:sp>
        <p:nvSpPr>
          <p:cNvPr id="14" name="TextBox 13">
            <a:extLst>
              <a:ext uri="{FF2B5EF4-FFF2-40B4-BE49-F238E27FC236}">
                <a16:creationId xmlns:a16="http://schemas.microsoft.com/office/drawing/2014/main" id="{2794FB8F-65C4-45AC-9434-9BA626B5139B}"/>
              </a:ext>
            </a:extLst>
          </p:cNvPr>
          <p:cNvSpPr txBox="1"/>
          <p:nvPr/>
        </p:nvSpPr>
        <p:spPr>
          <a:xfrm>
            <a:off x="3315669" y="2587091"/>
            <a:ext cx="1719094" cy="646331"/>
          </a:xfrm>
          <a:prstGeom prst="rect">
            <a:avLst/>
          </a:prstGeom>
          <a:noFill/>
        </p:spPr>
        <p:txBody>
          <a:bodyPr wrap="square" rtlCol="0">
            <a:spAutoFit/>
          </a:bodyPr>
          <a:lstStyle/>
          <a:p>
            <a:pPr algn="ctr"/>
            <a:r>
              <a:rPr lang="en-NZ">
                <a:latin typeface="Century Gothic" panose="020B0502020202020204" pitchFamily="34" charset="0"/>
              </a:rPr>
              <a:t>Not Actively Listening</a:t>
            </a:r>
          </a:p>
        </p:txBody>
      </p:sp>
      <p:sp>
        <p:nvSpPr>
          <p:cNvPr id="15" name="TextBox 14">
            <a:extLst>
              <a:ext uri="{FF2B5EF4-FFF2-40B4-BE49-F238E27FC236}">
                <a16:creationId xmlns:a16="http://schemas.microsoft.com/office/drawing/2014/main" id="{374AF8E1-AC0F-4B98-AC15-8C09D6BD2B4C}"/>
              </a:ext>
            </a:extLst>
          </p:cNvPr>
          <p:cNvSpPr txBox="1"/>
          <p:nvPr/>
        </p:nvSpPr>
        <p:spPr>
          <a:xfrm>
            <a:off x="6784478" y="2654919"/>
            <a:ext cx="1815742" cy="646331"/>
          </a:xfrm>
          <a:prstGeom prst="rect">
            <a:avLst/>
          </a:prstGeom>
          <a:noFill/>
        </p:spPr>
        <p:txBody>
          <a:bodyPr wrap="square" rtlCol="0">
            <a:spAutoFit/>
          </a:bodyPr>
          <a:lstStyle/>
          <a:p>
            <a:pPr algn="ctr"/>
            <a:r>
              <a:rPr lang="en-NZ">
                <a:latin typeface="Century Gothic" panose="020B0502020202020204" pitchFamily="34" charset="0"/>
              </a:rPr>
              <a:t>Misinterpreting the message</a:t>
            </a:r>
          </a:p>
        </p:txBody>
      </p:sp>
      <p:sp>
        <p:nvSpPr>
          <p:cNvPr id="16" name="TextBox 15">
            <a:extLst>
              <a:ext uri="{FF2B5EF4-FFF2-40B4-BE49-F238E27FC236}">
                <a16:creationId xmlns:a16="http://schemas.microsoft.com/office/drawing/2014/main" id="{698E87F2-8EAF-49AF-A54F-CBA256859630}"/>
              </a:ext>
            </a:extLst>
          </p:cNvPr>
          <p:cNvSpPr txBox="1"/>
          <p:nvPr/>
        </p:nvSpPr>
        <p:spPr>
          <a:xfrm>
            <a:off x="4972341" y="3478610"/>
            <a:ext cx="2349047" cy="646331"/>
          </a:xfrm>
          <a:prstGeom prst="rect">
            <a:avLst/>
          </a:prstGeom>
          <a:noFill/>
        </p:spPr>
        <p:txBody>
          <a:bodyPr wrap="square" rtlCol="0">
            <a:spAutoFit/>
          </a:bodyPr>
          <a:lstStyle/>
          <a:p>
            <a:pPr algn="ctr"/>
            <a:r>
              <a:rPr lang="en-NZ">
                <a:latin typeface="Century Gothic" panose="020B0502020202020204" pitchFamily="34" charset="0"/>
              </a:rPr>
              <a:t>Lack of Communication</a:t>
            </a:r>
          </a:p>
        </p:txBody>
      </p:sp>
      <p:sp>
        <p:nvSpPr>
          <p:cNvPr id="17" name="TextBox 16">
            <a:extLst>
              <a:ext uri="{FF2B5EF4-FFF2-40B4-BE49-F238E27FC236}">
                <a16:creationId xmlns:a16="http://schemas.microsoft.com/office/drawing/2014/main" id="{F4AFC7B8-3580-4782-BD6D-C67D4D1D77B6}"/>
              </a:ext>
            </a:extLst>
          </p:cNvPr>
          <p:cNvSpPr txBox="1"/>
          <p:nvPr/>
        </p:nvSpPr>
        <p:spPr>
          <a:xfrm>
            <a:off x="6584211" y="4814592"/>
            <a:ext cx="2349047" cy="923330"/>
          </a:xfrm>
          <a:prstGeom prst="rect">
            <a:avLst/>
          </a:prstGeom>
          <a:noFill/>
        </p:spPr>
        <p:txBody>
          <a:bodyPr wrap="square" rtlCol="0">
            <a:spAutoFit/>
          </a:bodyPr>
          <a:lstStyle/>
          <a:p>
            <a:pPr algn="ctr"/>
            <a:r>
              <a:rPr lang="en-NZ">
                <a:latin typeface="Century Gothic" panose="020B0502020202020204" pitchFamily="34" charset="0"/>
              </a:rPr>
              <a:t>Letting Emotions Dictate the Response</a:t>
            </a:r>
          </a:p>
        </p:txBody>
      </p:sp>
      <p:sp>
        <p:nvSpPr>
          <p:cNvPr id="18" name="TextBox 17">
            <a:extLst>
              <a:ext uri="{FF2B5EF4-FFF2-40B4-BE49-F238E27FC236}">
                <a16:creationId xmlns:a16="http://schemas.microsoft.com/office/drawing/2014/main" id="{E20FF83A-755F-4F7D-83D6-8FBAED38D4A3}"/>
              </a:ext>
            </a:extLst>
          </p:cNvPr>
          <p:cNvSpPr txBox="1"/>
          <p:nvPr/>
        </p:nvSpPr>
        <p:spPr>
          <a:xfrm>
            <a:off x="3092470" y="4814593"/>
            <a:ext cx="2591179" cy="923330"/>
          </a:xfrm>
          <a:prstGeom prst="rect">
            <a:avLst/>
          </a:prstGeom>
          <a:noFill/>
        </p:spPr>
        <p:txBody>
          <a:bodyPr wrap="square" rtlCol="0">
            <a:spAutoFit/>
          </a:bodyPr>
          <a:lstStyle/>
          <a:p>
            <a:pPr algn="ctr"/>
            <a:r>
              <a:rPr lang="en-NZ">
                <a:latin typeface="Century Gothic" panose="020B0502020202020204" pitchFamily="34" charset="0"/>
              </a:rPr>
              <a:t>Assuming Your Message Has Been Understood</a:t>
            </a:r>
          </a:p>
        </p:txBody>
      </p:sp>
      <p:cxnSp>
        <p:nvCxnSpPr>
          <p:cNvPr id="20" name="Straight Connector 19">
            <a:extLst>
              <a:ext uri="{FF2B5EF4-FFF2-40B4-BE49-F238E27FC236}">
                <a16:creationId xmlns:a16="http://schemas.microsoft.com/office/drawing/2014/main" id="{D1108781-D7A3-4E58-B451-D59287B38F84}"/>
              </a:ext>
            </a:extLst>
          </p:cNvPr>
          <p:cNvCxnSpPr>
            <a:cxnSpLocks/>
          </p:cNvCxnSpPr>
          <p:nvPr/>
        </p:nvCxnSpPr>
        <p:spPr>
          <a:xfrm flipV="1">
            <a:off x="3822444" y="1908704"/>
            <a:ext cx="770384" cy="663012"/>
          </a:xfrm>
          <a:prstGeom prst="line">
            <a:avLst/>
          </a:prstGeom>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D4AF2259-35DF-47FA-9292-C2546B0846C1}"/>
              </a:ext>
            </a:extLst>
          </p:cNvPr>
          <p:cNvSpPr txBox="1"/>
          <p:nvPr/>
        </p:nvSpPr>
        <p:spPr>
          <a:xfrm>
            <a:off x="95209" y="1841777"/>
            <a:ext cx="2186940" cy="1846659"/>
          </a:xfrm>
          <a:prstGeom prst="rect">
            <a:avLst/>
          </a:prstGeom>
          <a:noFill/>
        </p:spPr>
        <p:txBody>
          <a:bodyPr wrap="square">
            <a:spAutoFit/>
          </a:bodyPr>
          <a:lstStyle/>
          <a:p>
            <a:pPr algn="ctr"/>
            <a:r>
              <a:rPr lang="en-NZ" b="1" i="0">
                <a:solidFill>
                  <a:schemeClr val="bg1"/>
                </a:solidFill>
                <a:effectLst/>
                <a:latin typeface="Century Gothic" panose="020B0502020202020204" pitchFamily="34" charset="0"/>
                <a:ea typeface="Open Sans" panose="020B0606030504020204" pitchFamily="34" charset="0"/>
                <a:cs typeface="Open Sans" panose="020B0606030504020204" pitchFamily="34" charset="0"/>
              </a:rPr>
              <a:t>Communication is the </a:t>
            </a:r>
            <a:r>
              <a:rPr lang="en-NZ" sz="2400" b="1" i="0">
                <a:solidFill>
                  <a:srgbClr val="F87060"/>
                </a:solidFill>
                <a:effectLst/>
                <a:latin typeface="Century Gothic" panose="020B0502020202020204" pitchFamily="34" charset="0"/>
                <a:ea typeface="Open Sans" panose="020B0606030504020204" pitchFamily="34" charset="0"/>
                <a:cs typeface="Open Sans" panose="020B0606030504020204" pitchFamily="34" charset="0"/>
              </a:rPr>
              <a:t>THIRD</a:t>
            </a:r>
            <a:r>
              <a:rPr lang="en-NZ" b="1" i="0">
                <a:solidFill>
                  <a:schemeClr val="bg1"/>
                </a:solidFill>
                <a:effectLst/>
                <a:latin typeface="Century Gothic" panose="020B0502020202020204" pitchFamily="34" charset="0"/>
                <a:ea typeface="Open Sans" panose="020B0606030504020204" pitchFamily="34" charset="0"/>
                <a:cs typeface="Open Sans" panose="020B0606030504020204" pitchFamily="34" charset="0"/>
              </a:rPr>
              <a:t> soft skill employers value in employees right now</a:t>
            </a:r>
            <a:endParaRPr lang="en-NZ" b="1">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4314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BAE9772B-9EBD-4D85-8B11-81CCC9E81CD9}"/>
              </a:ext>
            </a:extLst>
          </p:cNvPr>
          <p:cNvGrpSpPr/>
          <p:nvPr/>
        </p:nvGrpSpPr>
        <p:grpSpPr>
          <a:xfrm>
            <a:off x="458251" y="315265"/>
            <a:ext cx="8362552" cy="4981694"/>
            <a:chOff x="458251" y="315265"/>
            <a:chExt cx="8362552" cy="4981694"/>
          </a:xfrm>
        </p:grpSpPr>
        <p:sp>
          <p:nvSpPr>
            <p:cNvPr id="15" name="Rectangle 14">
              <a:extLst>
                <a:ext uri="{FF2B5EF4-FFF2-40B4-BE49-F238E27FC236}">
                  <a16:creationId xmlns:a16="http://schemas.microsoft.com/office/drawing/2014/main" id="{1A45176B-0B3A-45F4-AACF-D0DE03F87FE9}"/>
                </a:ext>
              </a:extLst>
            </p:cNvPr>
            <p:cNvSpPr/>
            <p:nvPr/>
          </p:nvSpPr>
          <p:spPr>
            <a:xfrm>
              <a:off x="3210803" y="2786381"/>
              <a:ext cx="2767095" cy="2510577"/>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14" name="Rectangle 13">
              <a:extLst>
                <a:ext uri="{FF2B5EF4-FFF2-40B4-BE49-F238E27FC236}">
                  <a16:creationId xmlns:a16="http://schemas.microsoft.com/office/drawing/2014/main" id="{EDA8B271-0F60-4704-8076-EE95B723F92F}"/>
                </a:ext>
              </a:extLst>
            </p:cNvPr>
            <p:cNvSpPr/>
            <p:nvPr/>
          </p:nvSpPr>
          <p:spPr>
            <a:xfrm>
              <a:off x="5963354" y="315266"/>
              <a:ext cx="2767095" cy="2510578"/>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13" name="Rectangle 12">
              <a:extLst>
                <a:ext uri="{FF2B5EF4-FFF2-40B4-BE49-F238E27FC236}">
                  <a16:creationId xmlns:a16="http://schemas.microsoft.com/office/drawing/2014/main" id="{345C3AC7-5343-4C62-8BE5-9D1AACD56F2F}"/>
                </a:ext>
              </a:extLst>
            </p:cNvPr>
            <p:cNvSpPr/>
            <p:nvPr/>
          </p:nvSpPr>
          <p:spPr>
            <a:xfrm>
              <a:off x="458251" y="315265"/>
              <a:ext cx="2767095" cy="2471121"/>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pic>
          <p:nvPicPr>
            <p:cNvPr id="10" name="Picture 9" descr="People looking at the screen">
              <a:extLst>
                <a:ext uri="{FF2B5EF4-FFF2-40B4-BE49-F238E27FC236}">
                  <a16:creationId xmlns:a16="http://schemas.microsoft.com/office/drawing/2014/main" id="{32DEBC91-D463-44DF-80A5-8904BE7BBCCC}"/>
                </a:ext>
              </a:extLst>
            </p:cNvPr>
            <p:cNvPicPr>
              <a:picLocks noChangeAspect="1"/>
            </p:cNvPicPr>
            <p:nvPr/>
          </p:nvPicPr>
          <p:blipFill rotWithShape="1">
            <a:blip r:embed="rId2">
              <a:extLst>
                <a:ext uri="{28A0092B-C50C-407E-A947-70E740481C1C}">
                  <a14:useLocalDpi xmlns:a14="http://schemas.microsoft.com/office/drawing/2010/main" val="0"/>
                </a:ext>
              </a:extLst>
            </a:blip>
            <a:srcRect l="12467" t="-220" r="14172" b="220"/>
            <a:stretch/>
          </p:blipFill>
          <p:spPr>
            <a:xfrm>
              <a:off x="3225347" y="315265"/>
              <a:ext cx="2738007" cy="2471123"/>
            </a:xfrm>
            <a:prstGeom prst="rect">
              <a:avLst/>
            </a:prstGeom>
          </p:spPr>
        </p:pic>
        <p:sp>
          <p:nvSpPr>
            <p:cNvPr id="5" name="TextBox 4">
              <a:extLst>
                <a:ext uri="{FF2B5EF4-FFF2-40B4-BE49-F238E27FC236}">
                  <a16:creationId xmlns:a16="http://schemas.microsoft.com/office/drawing/2014/main" id="{724B6D5C-D33C-4927-A30E-6C20BBE7CD72}"/>
                </a:ext>
              </a:extLst>
            </p:cNvPr>
            <p:cNvSpPr txBox="1"/>
            <p:nvPr/>
          </p:nvSpPr>
          <p:spPr>
            <a:xfrm>
              <a:off x="6152496" y="538918"/>
              <a:ext cx="2668307" cy="2102727"/>
            </a:xfrm>
            <a:prstGeom prst="rect">
              <a:avLst/>
            </a:prstGeom>
          </p:spPr>
          <p:txBody>
            <a:bodyPr vert="horz" lIns="91440" tIns="45720" rIns="91440" bIns="45720" rtlCol="0" anchor="ctr">
              <a:noAutofit/>
            </a:bodyPr>
            <a:lstStyle/>
            <a:p>
              <a:pPr marL="171450" indent="-171450">
                <a:lnSpc>
                  <a:spcPct val="120000"/>
                </a:lnSpc>
                <a:buFont typeface="Arial" panose="020B0604020202020204" pitchFamily="34" charset="0"/>
                <a:buChar char="•"/>
              </a:pPr>
              <a:endParaRPr lang="en-NZ" sz="1000" dirty="0">
                <a:latin typeface="Century Gothic" panose="020B0502020202020204" pitchFamily="34" charset="0"/>
                <a:ea typeface="Open Sans" panose="020B0606030504020204" pitchFamily="34" charset="0"/>
                <a:cs typeface="Open Sans" panose="020B0606030504020204" pitchFamily="34" charset="0"/>
              </a:endParaRPr>
            </a:p>
            <a:p>
              <a:pPr marL="171450" indent="-171450">
                <a:lnSpc>
                  <a:spcPct val="120000"/>
                </a:lnSpc>
                <a:buFont typeface="Arial" panose="020B0604020202020204" pitchFamily="34" charset="0"/>
                <a:buChar char="•"/>
              </a:pPr>
              <a:r>
                <a:rPr lang="en-NZ" sz="1200" dirty="0">
                  <a:latin typeface="Century Gothic" panose="020B0502020202020204" pitchFamily="34" charset="0"/>
                  <a:ea typeface="Open Sans" panose="020B0606030504020204" pitchFamily="34" charset="0"/>
                  <a:cs typeface="Open Sans" panose="020B0606030504020204" pitchFamily="34" charset="0"/>
                </a:rPr>
                <a:t>Improve Communication Skills</a:t>
              </a:r>
            </a:p>
            <a:p>
              <a:pPr marL="171450" indent="-171450">
                <a:lnSpc>
                  <a:spcPct val="120000"/>
                </a:lnSpc>
                <a:buFont typeface="Arial" panose="020B0604020202020204" pitchFamily="34" charset="0"/>
                <a:buChar char="•"/>
              </a:pPr>
              <a:endParaRPr lang="en-NZ" sz="1200" dirty="0">
                <a:latin typeface="Century Gothic" panose="020B0502020202020204" pitchFamily="34" charset="0"/>
                <a:ea typeface="Open Sans" panose="020B0606030504020204" pitchFamily="34" charset="0"/>
                <a:cs typeface="Open Sans" panose="020B0606030504020204" pitchFamily="34" charset="0"/>
              </a:endParaRPr>
            </a:p>
            <a:p>
              <a:pPr marL="171450" indent="-171450">
                <a:lnSpc>
                  <a:spcPct val="120000"/>
                </a:lnSpc>
                <a:buFont typeface="Arial" panose="020B0604020202020204" pitchFamily="34" charset="0"/>
                <a:buChar char="•"/>
              </a:pPr>
              <a:r>
                <a:rPr lang="en-NZ" sz="1200" dirty="0">
                  <a:latin typeface="Century Gothic" panose="020B0502020202020204" pitchFamily="34" charset="0"/>
                  <a:ea typeface="Open Sans" panose="020B0606030504020204" pitchFamily="34" charset="0"/>
                  <a:cs typeface="Open Sans" panose="020B0606030504020204" pitchFamily="34" charset="0"/>
                </a:rPr>
                <a:t>Identify Team Culture</a:t>
              </a:r>
            </a:p>
            <a:p>
              <a:pPr marL="171450" indent="-171450">
                <a:lnSpc>
                  <a:spcPct val="120000"/>
                </a:lnSpc>
                <a:buFont typeface="Arial" panose="020B0604020202020204" pitchFamily="34" charset="0"/>
                <a:buChar char="•"/>
              </a:pPr>
              <a:endParaRPr lang="en-NZ" sz="1200" dirty="0">
                <a:latin typeface="Century Gothic" panose="020B0502020202020204" pitchFamily="34" charset="0"/>
                <a:ea typeface="Open Sans" panose="020B0606030504020204" pitchFamily="34" charset="0"/>
                <a:cs typeface="Open Sans" panose="020B0606030504020204" pitchFamily="34" charset="0"/>
              </a:endParaRPr>
            </a:p>
            <a:p>
              <a:pPr marL="171450" indent="-171450">
                <a:lnSpc>
                  <a:spcPct val="120000"/>
                </a:lnSpc>
                <a:buFont typeface="Arial" panose="020B0604020202020204" pitchFamily="34" charset="0"/>
                <a:buChar char="•"/>
              </a:pPr>
              <a:r>
                <a:rPr lang="en-NZ" sz="1200" dirty="0">
                  <a:latin typeface="Century Gothic" panose="020B0502020202020204" pitchFamily="34" charset="0"/>
                  <a:ea typeface="Open Sans" panose="020B0606030504020204" pitchFamily="34" charset="0"/>
                  <a:cs typeface="Open Sans" panose="020B0606030504020204" pitchFamily="34" charset="0"/>
                </a:rPr>
                <a:t>Team-task more effectively</a:t>
              </a:r>
            </a:p>
            <a:p>
              <a:pPr marL="171450" indent="-171450">
                <a:lnSpc>
                  <a:spcPct val="120000"/>
                </a:lnSpc>
                <a:buFont typeface="Arial" panose="020B0604020202020204" pitchFamily="34" charset="0"/>
                <a:buChar char="•"/>
              </a:pPr>
              <a:endParaRPr lang="en-NZ" sz="1200" dirty="0">
                <a:latin typeface="Century Gothic" panose="020B0502020202020204" pitchFamily="34" charset="0"/>
                <a:ea typeface="Open Sans" panose="020B0606030504020204" pitchFamily="34" charset="0"/>
                <a:cs typeface="Open Sans" panose="020B0606030504020204" pitchFamily="34" charset="0"/>
              </a:endParaRPr>
            </a:p>
            <a:p>
              <a:pPr marL="171450" indent="-171450">
                <a:lnSpc>
                  <a:spcPct val="120000"/>
                </a:lnSpc>
                <a:buFont typeface="Arial" panose="020B0604020202020204" pitchFamily="34" charset="0"/>
                <a:buChar char="•"/>
              </a:pPr>
              <a:r>
                <a:rPr lang="en-NZ" sz="1200" dirty="0">
                  <a:latin typeface="Century Gothic" panose="020B0502020202020204" pitchFamily="34" charset="0"/>
                  <a:ea typeface="Open Sans" panose="020B0606030504020204" pitchFamily="34" charset="0"/>
                  <a:cs typeface="Open Sans" panose="020B0606030504020204" pitchFamily="34" charset="0"/>
                </a:rPr>
                <a:t>Reduce Conflict</a:t>
              </a:r>
            </a:p>
            <a:p>
              <a:pPr marL="171450" indent="-171450">
                <a:lnSpc>
                  <a:spcPct val="120000"/>
                </a:lnSpc>
                <a:buFont typeface="Arial" panose="020B0604020202020204" pitchFamily="34" charset="0"/>
                <a:buChar char="•"/>
              </a:pPr>
              <a:endParaRPr lang="en-NZ" sz="1000" dirty="0">
                <a:latin typeface="Century Gothic" panose="020B0502020202020204" pitchFamily="34" charset="0"/>
                <a:ea typeface="Open Sans" panose="020B0606030504020204" pitchFamily="34" charset="0"/>
                <a:cs typeface="Open Sans" panose="020B0606030504020204" pitchFamily="34" charset="0"/>
              </a:endParaRPr>
            </a:p>
            <a:p>
              <a:pPr marL="171450" indent="-228600" defTabSz="914400">
                <a:lnSpc>
                  <a:spcPct val="90000"/>
                </a:lnSpc>
                <a:spcAft>
                  <a:spcPts val="600"/>
                </a:spcAft>
                <a:buFont typeface="Arial" panose="020B0604020202020204" pitchFamily="34" charset="0"/>
                <a:buChar char="•"/>
              </a:pPr>
              <a:endParaRPr lang="en-US" sz="1000" dirty="0">
                <a:latin typeface="Century Gothic" panose="020B0502020202020204" pitchFamily="34" charset="0"/>
                <a:ea typeface="Open Sans" panose="020B0606030504020204" pitchFamily="34" charset="0"/>
                <a:cs typeface="Open Sans" panose="020B0606030504020204" pitchFamily="34" charset="0"/>
              </a:endParaRPr>
            </a:p>
          </p:txBody>
        </p:sp>
        <p:sp>
          <p:nvSpPr>
            <p:cNvPr id="8" name="Rectangle 7">
              <a:extLst>
                <a:ext uri="{FF2B5EF4-FFF2-40B4-BE49-F238E27FC236}">
                  <a16:creationId xmlns:a16="http://schemas.microsoft.com/office/drawing/2014/main" id="{CA160E5F-CCD3-41F8-AD0C-1A3EC980AF5F}"/>
                </a:ext>
              </a:extLst>
            </p:cNvPr>
            <p:cNvSpPr/>
            <p:nvPr/>
          </p:nvSpPr>
          <p:spPr>
            <a:xfrm>
              <a:off x="458251" y="2786382"/>
              <a:ext cx="2759824" cy="2510577"/>
            </a:xfrm>
            <a:prstGeom prst="rect">
              <a:avLst/>
            </a:prstGeom>
            <a:solidFill>
              <a:srgbClr val="1B75B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600">
                  <a:solidFill>
                    <a:schemeClr val="bg1"/>
                  </a:solidFill>
                  <a:latin typeface="Century Gothic" panose="020B0502020202020204" pitchFamily="34" charset="0"/>
                  <a:hlinkClick r:id="rId3">
                    <a:extLst>
                      <a:ext uri="{A12FA001-AC4F-418D-AE19-62706E023703}">
                        <ahyp:hlinkClr xmlns:ahyp="http://schemas.microsoft.com/office/drawing/2018/hyperlinkcolor" val="tx"/>
                      </a:ext>
                    </a:extLst>
                  </a:hlinkClick>
                </a:rPr>
                <a:t>Download Team &amp; Build Report</a:t>
              </a:r>
              <a:endParaRPr lang="en-NZ" sz="1600">
                <a:solidFill>
                  <a:schemeClr val="bg1"/>
                </a:solidFill>
                <a:latin typeface="Century Gothic" panose="020B0502020202020204" pitchFamily="34" charset="0"/>
              </a:endParaRPr>
            </a:p>
            <a:p>
              <a:pPr algn="ctr"/>
              <a:endParaRPr lang="en-NZ" sz="1600">
                <a:solidFill>
                  <a:schemeClr val="bg1"/>
                </a:solidFill>
                <a:latin typeface="Century Gothic" panose="020B0502020202020204" pitchFamily="34" charset="0"/>
              </a:endParaRPr>
            </a:p>
            <a:p>
              <a:pPr algn="ctr"/>
              <a:r>
                <a:rPr lang="en-NZ" sz="1600">
                  <a:solidFill>
                    <a:schemeClr val="bg1"/>
                  </a:solidFill>
                  <a:latin typeface="Century Gothic" panose="020B0502020202020204" pitchFamily="34" charset="0"/>
                  <a:hlinkClick r:id="rId4">
                    <a:extLst>
                      <a:ext uri="{A12FA001-AC4F-418D-AE19-62706E023703}">
                        <ahyp:hlinkClr xmlns:ahyp="http://schemas.microsoft.com/office/drawing/2018/hyperlinkcolor" val="tx"/>
                      </a:ext>
                    </a:extLst>
                  </a:hlinkClick>
                </a:rPr>
                <a:t>Download Communication Report</a:t>
              </a:r>
              <a:endParaRPr lang="en-NZ" sz="1600">
                <a:solidFill>
                  <a:schemeClr val="bg1"/>
                </a:solidFill>
                <a:latin typeface="Century Gothic" panose="020B0502020202020204" pitchFamily="34" charset="0"/>
              </a:endParaRPr>
            </a:p>
            <a:p>
              <a:pPr algn="ctr"/>
              <a:endParaRPr lang="en-NZ" sz="1600">
                <a:solidFill>
                  <a:schemeClr val="bg1"/>
                </a:solidFill>
                <a:latin typeface="Century Gothic" panose="020B0502020202020204" pitchFamily="34" charset="0"/>
              </a:endParaRPr>
            </a:p>
          </p:txBody>
        </p:sp>
        <p:sp>
          <p:nvSpPr>
            <p:cNvPr id="9" name="Rectangle 8">
              <a:extLst>
                <a:ext uri="{FF2B5EF4-FFF2-40B4-BE49-F238E27FC236}">
                  <a16:creationId xmlns:a16="http://schemas.microsoft.com/office/drawing/2014/main" id="{9F5BF1C9-41E3-4D55-A18D-EDD8507BDA7D}"/>
                </a:ext>
              </a:extLst>
            </p:cNvPr>
            <p:cNvSpPr/>
            <p:nvPr/>
          </p:nvSpPr>
          <p:spPr>
            <a:xfrm>
              <a:off x="5947742" y="2786381"/>
              <a:ext cx="2782707" cy="2510578"/>
            </a:xfrm>
            <a:prstGeom prst="rect">
              <a:avLst/>
            </a:prstGeom>
            <a:solidFill>
              <a:srgbClr val="1B75B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600">
                  <a:solidFill>
                    <a:schemeClr val="bg1"/>
                  </a:solidFill>
                  <a:latin typeface="Century Gothic" panose="020B0502020202020204" pitchFamily="34" charset="0"/>
                  <a:hlinkClick r:id="rId5">
                    <a:extLst>
                      <a:ext uri="{A12FA001-AC4F-418D-AE19-62706E023703}">
                        <ahyp:hlinkClr xmlns:ahyp="http://schemas.microsoft.com/office/drawing/2018/hyperlinkcolor" val="tx"/>
                      </a:ext>
                    </a:extLst>
                  </a:hlinkClick>
                </a:rPr>
                <a:t>Download Team Culture </a:t>
              </a:r>
            </a:p>
            <a:p>
              <a:pPr algn="ctr"/>
              <a:r>
                <a:rPr lang="en-NZ" sz="1600">
                  <a:solidFill>
                    <a:schemeClr val="bg1"/>
                  </a:solidFill>
                  <a:latin typeface="Century Gothic" panose="020B0502020202020204" pitchFamily="34" charset="0"/>
                  <a:hlinkClick r:id="rId5">
                    <a:extLst>
                      <a:ext uri="{A12FA001-AC4F-418D-AE19-62706E023703}">
                        <ahyp:hlinkClr xmlns:ahyp="http://schemas.microsoft.com/office/drawing/2018/hyperlinkcolor" val="tx"/>
                      </a:ext>
                    </a:extLst>
                  </a:hlinkClick>
                </a:rPr>
                <a:t>Report</a:t>
              </a:r>
              <a:endParaRPr lang="en-NZ" sz="1600">
                <a:solidFill>
                  <a:schemeClr val="bg1"/>
                </a:solidFill>
                <a:latin typeface="Century Gothic" panose="020B0502020202020204" pitchFamily="34" charset="0"/>
              </a:endParaRPr>
            </a:p>
          </p:txBody>
        </p:sp>
      </p:grpSp>
      <p:sp>
        <p:nvSpPr>
          <p:cNvPr id="4" name="TextBox 3">
            <a:extLst>
              <a:ext uri="{FF2B5EF4-FFF2-40B4-BE49-F238E27FC236}">
                <a16:creationId xmlns:a16="http://schemas.microsoft.com/office/drawing/2014/main" id="{A690A798-D044-4CD9-984C-A72A47345259}"/>
              </a:ext>
            </a:extLst>
          </p:cNvPr>
          <p:cNvSpPr txBox="1"/>
          <p:nvPr/>
        </p:nvSpPr>
        <p:spPr>
          <a:xfrm>
            <a:off x="312677" y="1135326"/>
            <a:ext cx="3058245" cy="830997"/>
          </a:xfrm>
          <a:prstGeom prst="rect">
            <a:avLst/>
          </a:prstGeom>
          <a:noFill/>
        </p:spPr>
        <p:txBody>
          <a:bodyPr wrap="square" rtlCol="0">
            <a:spAutoFit/>
          </a:bodyPr>
          <a:lstStyle/>
          <a:p>
            <a:pPr algn="ctr"/>
            <a:r>
              <a:rPr lang="en-NZ" sz="2400" b="1">
                <a:latin typeface="Century Gothic" panose="020B0502020202020204" pitchFamily="34" charset="0"/>
                <a:ea typeface="Open Sans" panose="020B0606030504020204" pitchFamily="34" charset="0"/>
                <a:cs typeface="Open Sans" panose="020B0606030504020204" pitchFamily="34" charset="0"/>
              </a:rPr>
              <a:t>Build Cohesive Teams</a:t>
            </a:r>
            <a:endParaRPr lang="en-NZ" sz="2400">
              <a:latin typeface="Century Gothic" panose="020B0502020202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0ED60D71-9288-4DAF-B5F5-B2749B607C21}"/>
              </a:ext>
            </a:extLst>
          </p:cNvPr>
          <p:cNvSpPr txBox="1"/>
          <p:nvPr/>
        </p:nvSpPr>
        <p:spPr>
          <a:xfrm>
            <a:off x="3316099" y="3157096"/>
            <a:ext cx="2462294" cy="1902059"/>
          </a:xfrm>
          <a:prstGeom prst="rect">
            <a:avLst/>
          </a:prstGeom>
          <a:noFill/>
        </p:spPr>
        <p:txBody>
          <a:bodyPr wrap="square">
            <a:spAutoFit/>
          </a:bodyPr>
          <a:lstStyle/>
          <a:p>
            <a:pPr marL="171450" indent="-171450">
              <a:lnSpc>
                <a:spcPct val="120000"/>
              </a:lnSpc>
              <a:buFont typeface="Arial" panose="020B0604020202020204" pitchFamily="34" charset="0"/>
              <a:buChar char="•"/>
            </a:pPr>
            <a:r>
              <a:rPr lang="en-NZ" sz="1200">
                <a:latin typeface="Century Gothic" panose="020B0502020202020204" pitchFamily="34" charset="0"/>
                <a:ea typeface="Open Sans" panose="020B0606030504020204" pitchFamily="34" charset="0"/>
                <a:cs typeface="Open Sans" panose="020B0606030504020204" pitchFamily="34" charset="0"/>
              </a:rPr>
              <a:t>Reduce the amount of time spent on non-productive people issues</a:t>
            </a:r>
          </a:p>
          <a:p>
            <a:pPr marL="171450" indent="-171450">
              <a:lnSpc>
                <a:spcPct val="120000"/>
              </a:lnSpc>
              <a:buFont typeface="Arial" panose="020B0604020202020204" pitchFamily="34" charset="0"/>
              <a:buChar char="•"/>
            </a:pPr>
            <a:endParaRPr lang="en-NZ" sz="1200">
              <a:latin typeface="Century Gothic" panose="020B0502020202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GB" sz="1200">
                <a:latin typeface="Century Gothic" panose="020B0502020202020204" pitchFamily="34" charset="0"/>
                <a:ea typeface="Open Sans" panose="020B0606030504020204" pitchFamily="34" charset="0"/>
                <a:cs typeface="Open Sans" panose="020B0606030504020204" pitchFamily="34" charset="0"/>
              </a:rPr>
              <a:t>Understand team strengths and potential pitfalls </a:t>
            </a:r>
          </a:p>
          <a:p>
            <a:pPr marL="171450" indent="-171450">
              <a:buFont typeface="Arial" panose="020B0604020202020204" pitchFamily="34" charset="0"/>
              <a:buChar char="•"/>
            </a:pPr>
            <a:endParaRPr lang="en-GB" sz="1200">
              <a:latin typeface="Century Gothic" panose="020B0502020202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GB" sz="1200">
                <a:latin typeface="Century Gothic" panose="020B0502020202020204" pitchFamily="34" charset="0"/>
                <a:ea typeface="Open Sans" panose="020B0606030504020204" pitchFamily="34" charset="0"/>
                <a:cs typeface="Open Sans" panose="020B0606030504020204" pitchFamily="34" charset="0"/>
              </a:rPr>
              <a:t>Recruit for your team weaknesses</a:t>
            </a:r>
          </a:p>
        </p:txBody>
      </p:sp>
      <p:sp>
        <p:nvSpPr>
          <p:cNvPr id="17" name="Oval 16">
            <a:extLst>
              <a:ext uri="{FF2B5EF4-FFF2-40B4-BE49-F238E27FC236}">
                <a16:creationId xmlns:a16="http://schemas.microsoft.com/office/drawing/2014/main" id="{6234ACC8-E22A-4B08-B134-20B8819B6631}"/>
              </a:ext>
            </a:extLst>
          </p:cNvPr>
          <p:cNvSpPr/>
          <p:nvPr/>
        </p:nvSpPr>
        <p:spPr>
          <a:xfrm>
            <a:off x="8471965" y="5234823"/>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latin typeface="Century Gothic" panose="020B0502020202020204" pitchFamily="34" charset="0"/>
            </a:endParaRPr>
          </a:p>
        </p:txBody>
      </p:sp>
      <p:sp>
        <p:nvSpPr>
          <p:cNvPr id="2" name="Slide Number Placeholder 1">
            <a:extLst>
              <a:ext uri="{FF2B5EF4-FFF2-40B4-BE49-F238E27FC236}">
                <a16:creationId xmlns:a16="http://schemas.microsoft.com/office/drawing/2014/main" id="{9C03E3EC-6EAB-46D8-837C-ED52E75ECAE7}"/>
              </a:ext>
            </a:extLst>
          </p:cNvPr>
          <p:cNvSpPr>
            <a:spLocks noGrp="1"/>
          </p:cNvSpPr>
          <p:nvPr>
            <p:ph type="sldNum" sz="quarter" idx="12"/>
          </p:nvPr>
        </p:nvSpPr>
        <p:spPr>
          <a:xfrm>
            <a:off x="6811206" y="5266992"/>
            <a:ext cx="2057400" cy="304271"/>
          </a:xfrm>
        </p:spPr>
        <p:txBody>
          <a:bodyPr/>
          <a:lstStyle/>
          <a:p>
            <a:fld id="{D5A884B5-116C-4F3C-9593-4E31DAD24D1B}" type="slidenum">
              <a:rPr lang="en-NZ" sz="1200" b="1" smtClean="0">
                <a:solidFill>
                  <a:schemeClr val="bg1"/>
                </a:solidFill>
                <a:latin typeface="Century Gothic" panose="020B0502020202020204" pitchFamily="34" charset="0"/>
              </a:rPr>
              <a:t>10</a:t>
            </a:fld>
            <a:endParaRPr lang="en-NZ" sz="1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94681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rallelogram 8">
            <a:extLst>
              <a:ext uri="{FF2B5EF4-FFF2-40B4-BE49-F238E27FC236}">
                <a16:creationId xmlns:a16="http://schemas.microsoft.com/office/drawing/2014/main" id="{9B41ECCB-48BD-4892-B68D-0C2AB6CA347F}"/>
              </a:ext>
            </a:extLst>
          </p:cNvPr>
          <p:cNvSpPr/>
          <p:nvPr/>
        </p:nvSpPr>
        <p:spPr>
          <a:xfrm rot="831487">
            <a:off x="-565499" y="-847587"/>
            <a:ext cx="3617209" cy="6964617"/>
          </a:xfrm>
          <a:prstGeom prst="parallelogram">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3" name="Oval 2">
            <a:extLst>
              <a:ext uri="{FF2B5EF4-FFF2-40B4-BE49-F238E27FC236}">
                <a16:creationId xmlns:a16="http://schemas.microsoft.com/office/drawing/2014/main" id="{8DBDD018-072B-A74A-4CFC-CA6E1486D451}"/>
              </a:ext>
            </a:extLst>
          </p:cNvPr>
          <p:cNvSpPr/>
          <p:nvPr/>
        </p:nvSpPr>
        <p:spPr>
          <a:xfrm>
            <a:off x="8471965" y="5234823"/>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latin typeface="Century Gothic" panose="020B0502020202020204" pitchFamily="34" charset="0"/>
            </a:endParaRPr>
          </a:p>
        </p:txBody>
      </p:sp>
      <p:sp>
        <p:nvSpPr>
          <p:cNvPr id="2" name="Slide Number Placeholder 1">
            <a:extLst>
              <a:ext uri="{FF2B5EF4-FFF2-40B4-BE49-F238E27FC236}">
                <a16:creationId xmlns:a16="http://schemas.microsoft.com/office/drawing/2014/main" id="{76328019-186B-48C2-BA63-05992124E13A}"/>
              </a:ext>
            </a:extLst>
          </p:cNvPr>
          <p:cNvSpPr>
            <a:spLocks noGrp="1"/>
          </p:cNvSpPr>
          <p:nvPr>
            <p:ph type="sldNum" sz="quarter" idx="12"/>
          </p:nvPr>
        </p:nvSpPr>
        <p:spPr>
          <a:xfrm>
            <a:off x="6872291" y="5283225"/>
            <a:ext cx="2057400" cy="304271"/>
          </a:xfrm>
        </p:spPr>
        <p:txBody>
          <a:bodyPr/>
          <a:lstStyle/>
          <a:p>
            <a:fld id="{D5A884B5-116C-4F3C-9593-4E31DAD24D1B}" type="slidenum">
              <a:rPr lang="en-NZ" sz="1200" b="1" smtClean="0">
                <a:solidFill>
                  <a:schemeClr val="bg1"/>
                </a:solidFill>
                <a:latin typeface="Century Gothic" panose="020B0502020202020204" pitchFamily="34" charset="0"/>
              </a:rPr>
              <a:t>11</a:t>
            </a:fld>
            <a:endParaRPr lang="en-NZ" sz="1200" b="1">
              <a:solidFill>
                <a:schemeClr val="bg1"/>
              </a:solidFill>
              <a:latin typeface="Century Gothic" panose="020B0502020202020204" pitchFamily="34" charset="0"/>
            </a:endParaRPr>
          </a:p>
        </p:txBody>
      </p:sp>
      <p:sp>
        <p:nvSpPr>
          <p:cNvPr id="4" name="TextBox 3">
            <a:extLst>
              <a:ext uri="{FF2B5EF4-FFF2-40B4-BE49-F238E27FC236}">
                <a16:creationId xmlns:a16="http://schemas.microsoft.com/office/drawing/2014/main" id="{AA5A02EC-74DB-473B-9054-3D377CA42779}"/>
              </a:ext>
            </a:extLst>
          </p:cNvPr>
          <p:cNvSpPr txBox="1"/>
          <p:nvPr/>
        </p:nvSpPr>
        <p:spPr>
          <a:xfrm>
            <a:off x="575141" y="1151009"/>
            <a:ext cx="2124075" cy="1384995"/>
          </a:xfrm>
          <a:prstGeom prst="rect">
            <a:avLst/>
          </a:prstGeom>
          <a:noFill/>
        </p:spPr>
        <p:txBody>
          <a:bodyPr wrap="square" rtlCol="0">
            <a:spAutoFit/>
          </a:bodyPr>
          <a:lstStyle/>
          <a:p>
            <a:r>
              <a:rPr lang="en-NZ" sz="2800" b="1">
                <a:solidFill>
                  <a:schemeClr val="bg1"/>
                </a:solidFill>
                <a:latin typeface="Century Gothic" panose="020B0502020202020204" pitchFamily="34" charset="0"/>
                <a:ea typeface="Open Sans" panose="020B0606030504020204" pitchFamily="34" charset="0"/>
                <a:cs typeface="Open Sans" panose="020B0606030504020204" pitchFamily="34" charset="0"/>
              </a:rPr>
              <a:t>Team Analysis Reports</a:t>
            </a:r>
            <a:endParaRPr lang="en-GB" sz="2800" b="1">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pic>
        <p:nvPicPr>
          <p:cNvPr id="5" name="Picture 4" descr="Chart, radar chart&#10;&#10;Description automatically generated">
            <a:extLst>
              <a:ext uri="{FF2B5EF4-FFF2-40B4-BE49-F238E27FC236}">
                <a16:creationId xmlns:a16="http://schemas.microsoft.com/office/drawing/2014/main" id="{F873E8C5-D250-488C-AA2B-B6E1FDF5579D}"/>
              </a:ext>
            </a:extLst>
          </p:cNvPr>
          <p:cNvPicPr>
            <a:picLocks noChangeAspect="1"/>
          </p:cNvPicPr>
          <p:nvPr/>
        </p:nvPicPr>
        <p:blipFill>
          <a:blip r:embed="rId2"/>
          <a:stretch>
            <a:fillRect/>
          </a:stretch>
        </p:blipFill>
        <p:spPr>
          <a:xfrm>
            <a:off x="2721685" y="1986123"/>
            <a:ext cx="3799205" cy="3601373"/>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892DAE49-19E2-4E4E-AC7D-BBFB3E937769}"/>
              </a:ext>
            </a:extLst>
          </p:cNvPr>
          <p:cNvSpPr txBox="1"/>
          <p:nvPr/>
        </p:nvSpPr>
        <p:spPr>
          <a:xfrm>
            <a:off x="4309774" y="334341"/>
            <a:ext cx="3799205" cy="1447832"/>
          </a:xfrm>
          <a:prstGeom prst="rect">
            <a:avLst/>
          </a:prstGeom>
          <a:noFill/>
        </p:spPr>
        <p:txBody>
          <a:bodyPr wrap="square">
            <a:spAutoFit/>
          </a:bodyPr>
          <a:lstStyle/>
          <a:p>
            <a:pPr marL="342900" indent="-342900" defTabSz="914400" eaLnBrk="0" fontAlgn="base" hangingPunct="0">
              <a:lnSpc>
                <a:spcPct val="150000"/>
              </a:lnSpc>
              <a:spcBef>
                <a:spcPct val="0"/>
              </a:spcBef>
              <a:spcAft>
                <a:spcPct val="0"/>
              </a:spcAft>
              <a:buClr>
                <a:srgbClr val="1B75BC"/>
              </a:buClr>
              <a:buFont typeface="Arial" panose="020B0604020202020204" pitchFamily="34" charset="0"/>
              <a:buChar char="•"/>
            </a:pPr>
            <a:r>
              <a:rPr lang="en-US" sz="1200" dirty="0">
                <a:latin typeface="Century Gothic" panose="020B0502020202020204" pitchFamily="34" charset="0"/>
                <a:ea typeface="Open Sans" panose="020B0606030504020204" pitchFamily="34" charset="0"/>
                <a:cs typeface="Open Sans" panose="020B0606030504020204" pitchFamily="34" charset="0"/>
              </a:rPr>
              <a:t>Is there a concentration of people in one quadrant? </a:t>
            </a:r>
          </a:p>
          <a:p>
            <a:pPr marL="342900" indent="-342900" defTabSz="914400" eaLnBrk="0" fontAlgn="base" hangingPunct="0">
              <a:lnSpc>
                <a:spcPct val="150000"/>
              </a:lnSpc>
              <a:spcBef>
                <a:spcPct val="0"/>
              </a:spcBef>
              <a:spcAft>
                <a:spcPct val="0"/>
              </a:spcAft>
              <a:buClr>
                <a:srgbClr val="1B75BC"/>
              </a:buClr>
              <a:buFont typeface="Arial" panose="020B0604020202020204" pitchFamily="34" charset="0"/>
              <a:buChar char="•"/>
            </a:pPr>
            <a:r>
              <a:rPr lang="en-NZ" sz="1200" dirty="0">
                <a:latin typeface="Century Gothic" panose="020B0502020202020204" pitchFamily="34" charset="0"/>
                <a:ea typeface="Open Sans" panose="020B0606030504020204" pitchFamily="34" charset="0"/>
                <a:cs typeface="Open Sans" panose="020B0606030504020204" pitchFamily="34" charset="0"/>
              </a:rPr>
              <a:t>Is it necessary to have people in each quadrant?</a:t>
            </a:r>
          </a:p>
          <a:p>
            <a:pPr marL="342900" indent="-342900" defTabSz="914400" eaLnBrk="0" fontAlgn="base" hangingPunct="0">
              <a:lnSpc>
                <a:spcPct val="150000"/>
              </a:lnSpc>
              <a:spcBef>
                <a:spcPct val="0"/>
              </a:spcBef>
              <a:spcAft>
                <a:spcPct val="0"/>
              </a:spcAft>
              <a:buClr>
                <a:srgbClr val="1B75BC"/>
              </a:buClr>
              <a:buFont typeface="Arial" panose="020B0604020202020204" pitchFamily="34" charset="0"/>
              <a:buChar char="•"/>
            </a:pPr>
            <a:r>
              <a:rPr lang="en-NZ" sz="1200" dirty="0">
                <a:latin typeface="Century Gothic" panose="020B0502020202020204" pitchFamily="34" charset="0"/>
                <a:ea typeface="Open Sans" panose="020B0606030504020204" pitchFamily="34" charset="0"/>
                <a:cs typeface="Open Sans" panose="020B0606030504020204" pitchFamily="34" charset="0"/>
              </a:rPr>
              <a:t>What are the pros and cons?</a:t>
            </a:r>
          </a:p>
        </p:txBody>
      </p:sp>
      <p:sp>
        <p:nvSpPr>
          <p:cNvPr id="10" name="TextBox 9">
            <a:extLst>
              <a:ext uri="{FF2B5EF4-FFF2-40B4-BE49-F238E27FC236}">
                <a16:creationId xmlns:a16="http://schemas.microsoft.com/office/drawing/2014/main" id="{30F927A9-381C-47E4-A5FA-3DA1DBCCFE8F}"/>
              </a:ext>
            </a:extLst>
          </p:cNvPr>
          <p:cNvSpPr txBox="1"/>
          <p:nvPr/>
        </p:nvSpPr>
        <p:spPr>
          <a:xfrm>
            <a:off x="181067" y="2720455"/>
            <a:ext cx="2124075" cy="1724831"/>
          </a:xfrm>
          <a:prstGeom prst="rect">
            <a:avLst/>
          </a:prstGeom>
          <a:noFill/>
        </p:spPr>
        <p:txBody>
          <a:bodyPr wrap="square">
            <a:spAutoFit/>
          </a:bodyPr>
          <a:lstStyle/>
          <a:p>
            <a:pPr algn="ctr">
              <a:lnSpc>
                <a:spcPct val="150000"/>
              </a:lnSpc>
            </a:pPr>
            <a:r>
              <a:rPr lang="en-NZ" sz="1200" b="0" i="0" u="none" strike="noStrike" baseline="0">
                <a:solidFill>
                  <a:schemeClr val="bg1"/>
                </a:solidFill>
                <a:latin typeface="Century Gothic" panose="020B0502020202020204" pitchFamily="34" charset="0"/>
                <a:ea typeface="Open Sans" panose="020B0606030504020204" pitchFamily="34" charset="0"/>
                <a:cs typeface="Open Sans" panose="020B0606030504020204" pitchFamily="34" charset="0"/>
              </a:rPr>
              <a:t>The Shotgun Map demonstrates where the natural behavioural styles of the team members fall on the Extended DISC Diamond. </a:t>
            </a:r>
          </a:p>
        </p:txBody>
      </p:sp>
    </p:spTree>
    <p:extLst>
      <p:ext uri="{BB962C8B-B14F-4D97-AF65-F5344CB8AC3E}">
        <p14:creationId xmlns:p14="http://schemas.microsoft.com/office/powerpoint/2010/main" val="2010626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C6DD4D-05F0-4277-8D01-4BE49A3612E3}"/>
              </a:ext>
            </a:extLst>
          </p:cNvPr>
          <p:cNvSpPr/>
          <p:nvPr/>
        </p:nvSpPr>
        <p:spPr>
          <a:xfrm>
            <a:off x="3188452" y="2857500"/>
            <a:ext cx="2767095" cy="2510577"/>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grpSp>
        <p:nvGrpSpPr>
          <p:cNvPr id="21" name="Group 20">
            <a:extLst>
              <a:ext uri="{FF2B5EF4-FFF2-40B4-BE49-F238E27FC236}">
                <a16:creationId xmlns:a16="http://schemas.microsoft.com/office/drawing/2014/main" id="{85A851A8-3CC9-48E7-BA79-BC56A0F76DC2}"/>
              </a:ext>
            </a:extLst>
          </p:cNvPr>
          <p:cNvGrpSpPr/>
          <p:nvPr/>
        </p:nvGrpSpPr>
        <p:grpSpPr>
          <a:xfrm>
            <a:off x="369550" y="383546"/>
            <a:ext cx="8291408" cy="4981694"/>
            <a:chOff x="399044" y="315266"/>
            <a:chExt cx="8291408" cy="4981694"/>
          </a:xfrm>
        </p:grpSpPr>
        <p:sp>
          <p:nvSpPr>
            <p:cNvPr id="7" name="Rectangle 6">
              <a:extLst>
                <a:ext uri="{FF2B5EF4-FFF2-40B4-BE49-F238E27FC236}">
                  <a16:creationId xmlns:a16="http://schemas.microsoft.com/office/drawing/2014/main" id="{68EB8EFD-6918-45C1-8D14-F904B9329967}"/>
                </a:ext>
              </a:extLst>
            </p:cNvPr>
            <p:cNvSpPr/>
            <p:nvPr/>
          </p:nvSpPr>
          <p:spPr>
            <a:xfrm>
              <a:off x="5929563" y="346922"/>
              <a:ext cx="2760888" cy="2510578"/>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8" name="Rectangle 7">
              <a:extLst>
                <a:ext uri="{FF2B5EF4-FFF2-40B4-BE49-F238E27FC236}">
                  <a16:creationId xmlns:a16="http://schemas.microsoft.com/office/drawing/2014/main" id="{56E6B231-A365-447A-8182-49A68087FBD9}"/>
                </a:ext>
              </a:extLst>
            </p:cNvPr>
            <p:cNvSpPr/>
            <p:nvPr/>
          </p:nvSpPr>
          <p:spPr>
            <a:xfrm>
              <a:off x="409916" y="315266"/>
              <a:ext cx="2804522" cy="2459183"/>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400" b="1">
                  <a:solidFill>
                    <a:schemeClr val="tx1"/>
                  </a:solidFill>
                  <a:latin typeface="Century Gothic" panose="020B0502020202020204" pitchFamily="34" charset="0"/>
                </a:rPr>
                <a:t>Leadership Development</a:t>
              </a:r>
            </a:p>
          </p:txBody>
        </p:sp>
        <p:sp>
          <p:nvSpPr>
            <p:cNvPr id="4" name="Rectangle 3">
              <a:extLst>
                <a:ext uri="{FF2B5EF4-FFF2-40B4-BE49-F238E27FC236}">
                  <a16:creationId xmlns:a16="http://schemas.microsoft.com/office/drawing/2014/main" id="{6A19ABA2-592F-4664-A45B-8E73FF2DAC7C}"/>
                </a:ext>
              </a:extLst>
            </p:cNvPr>
            <p:cNvSpPr/>
            <p:nvPr/>
          </p:nvSpPr>
          <p:spPr>
            <a:xfrm>
              <a:off x="3214438" y="2758857"/>
              <a:ext cx="2767094" cy="2538102"/>
            </a:xfrm>
            <a:prstGeom prst="rect">
              <a:avLst/>
            </a:prstGeom>
            <a:solidFill>
              <a:srgbClr val="1B75B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600">
                  <a:solidFill>
                    <a:schemeClr val="bg1"/>
                  </a:solidFill>
                  <a:latin typeface="Century Gothic" panose="020B0502020202020204" pitchFamily="34" charset="0"/>
                  <a:hlinkClick r:id="rId2">
                    <a:extLst>
                      <a:ext uri="{A12FA001-AC4F-418D-AE19-62706E023703}">
                        <ahyp:hlinkClr xmlns:ahyp="http://schemas.microsoft.com/office/drawing/2018/hyperlinkcolor" val="tx"/>
                      </a:ext>
                    </a:extLst>
                  </a:hlinkClick>
                </a:rPr>
                <a:t>Download Lead &amp; Manage Report</a:t>
              </a:r>
              <a:endParaRPr lang="en-NZ" sz="1600">
                <a:solidFill>
                  <a:schemeClr val="bg1"/>
                </a:solidFill>
                <a:latin typeface="Century Gothic" panose="020B0502020202020204" pitchFamily="34" charset="0"/>
              </a:endParaRPr>
            </a:p>
          </p:txBody>
        </p:sp>
        <p:sp>
          <p:nvSpPr>
            <p:cNvPr id="13" name="Rectangle 12">
              <a:extLst>
                <a:ext uri="{FF2B5EF4-FFF2-40B4-BE49-F238E27FC236}">
                  <a16:creationId xmlns:a16="http://schemas.microsoft.com/office/drawing/2014/main" id="{1E0F9935-28DF-4C58-AE54-082F79B98788}"/>
                </a:ext>
              </a:extLst>
            </p:cNvPr>
            <p:cNvSpPr/>
            <p:nvPr/>
          </p:nvSpPr>
          <p:spPr>
            <a:xfrm>
              <a:off x="5923357" y="2786382"/>
              <a:ext cx="2767095" cy="2510578"/>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defTabSz="914400">
                <a:lnSpc>
                  <a:spcPct val="120000"/>
                </a:lnSpc>
                <a:spcAft>
                  <a:spcPts val="600"/>
                </a:spcAft>
                <a:buFont typeface="Arial" panose="020B0604020202020204" pitchFamily="34" charset="0"/>
                <a:buChar char="•"/>
              </a:pPr>
              <a:r>
                <a:rPr lang="en-US" sz="1200" dirty="0">
                  <a:solidFill>
                    <a:schemeClr val="tx1"/>
                  </a:solidFill>
                  <a:latin typeface="Century Gothic" panose="020B0502020202020204" pitchFamily="34" charset="0"/>
                  <a:ea typeface="Open Sans" panose="020B0606030504020204" pitchFamily="34" charset="0"/>
                  <a:cs typeface="Open Sans" panose="020B0606030504020204" pitchFamily="34" charset="0"/>
                </a:rPr>
                <a:t>Identify a candidate’s natural leadership style and provide development tips on how to improve performance.</a:t>
              </a:r>
              <a:r>
                <a:rPr lang="en-US" sz="1200" dirty="0">
                  <a:latin typeface="Century Gothic" panose="020B0502020202020204" pitchFamily="34" charset="0"/>
                  <a:ea typeface="Open Sans" panose="020B0606030504020204" pitchFamily="34" charset="0"/>
                  <a:cs typeface="Open Sans" panose="020B0606030504020204" pitchFamily="34" charset="0"/>
                </a:rPr>
                <a:t>.</a:t>
              </a:r>
            </a:p>
          </p:txBody>
        </p:sp>
        <p:sp>
          <p:nvSpPr>
            <p:cNvPr id="14" name="Rectangle 13">
              <a:extLst>
                <a:ext uri="{FF2B5EF4-FFF2-40B4-BE49-F238E27FC236}">
                  <a16:creationId xmlns:a16="http://schemas.microsoft.com/office/drawing/2014/main" id="{6ABCCEBB-9370-4395-9A9F-892160D7EE3F}"/>
                </a:ext>
              </a:extLst>
            </p:cNvPr>
            <p:cNvSpPr/>
            <p:nvPr/>
          </p:nvSpPr>
          <p:spPr>
            <a:xfrm>
              <a:off x="399044" y="2774449"/>
              <a:ext cx="2815394" cy="2510578"/>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16" name="TextBox 15">
              <a:extLst>
                <a:ext uri="{FF2B5EF4-FFF2-40B4-BE49-F238E27FC236}">
                  <a16:creationId xmlns:a16="http://schemas.microsoft.com/office/drawing/2014/main" id="{5D7E15DA-C00C-4039-B752-E9A4E1B30580}"/>
                </a:ext>
              </a:extLst>
            </p:cNvPr>
            <p:cNvSpPr txBox="1"/>
            <p:nvPr/>
          </p:nvSpPr>
          <p:spPr>
            <a:xfrm>
              <a:off x="499313" y="3558775"/>
              <a:ext cx="2319503" cy="1179105"/>
            </a:xfrm>
            <a:prstGeom prst="rect">
              <a:avLst/>
            </a:prstGeom>
            <a:noFill/>
          </p:spPr>
          <p:txBody>
            <a:bodyPr wrap="square">
              <a:spAutoFit/>
            </a:bodyPr>
            <a:lstStyle/>
            <a:p>
              <a:pPr marL="171450" indent="-171450" defTabSz="914400">
                <a:lnSpc>
                  <a:spcPct val="120000"/>
                </a:lnSpc>
                <a:spcAft>
                  <a:spcPts val="600"/>
                </a:spcAft>
                <a:buFont typeface="Arial" panose="020B0604020202020204" pitchFamily="34" charset="0"/>
                <a:buChar char="•"/>
              </a:pPr>
              <a:r>
                <a:rPr lang="en-US" sz="1200">
                  <a:latin typeface="Century Gothic" panose="020B0502020202020204" pitchFamily="34" charset="0"/>
                  <a:ea typeface="Open Sans" panose="020B0606030504020204" pitchFamily="34" charset="0"/>
                  <a:cs typeface="Open Sans" panose="020B0606030504020204" pitchFamily="34" charset="0"/>
                </a:rPr>
                <a:t>Assist managers to develop an understanding of themselves and their team.</a:t>
              </a:r>
            </a:p>
          </p:txBody>
        </p:sp>
        <p:pic>
          <p:nvPicPr>
            <p:cNvPr id="20" name="Picture 19" descr="Lion and cubs">
              <a:extLst>
                <a:ext uri="{FF2B5EF4-FFF2-40B4-BE49-F238E27FC236}">
                  <a16:creationId xmlns:a16="http://schemas.microsoft.com/office/drawing/2014/main" id="{2697535E-AA16-4F03-8339-08D2B36D9D23}"/>
                </a:ext>
              </a:extLst>
            </p:cNvPr>
            <p:cNvPicPr>
              <a:picLocks noChangeAspect="1"/>
            </p:cNvPicPr>
            <p:nvPr/>
          </p:nvPicPr>
          <p:blipFill rotWithShape="1">
            <a:blip r:embed="rId3">
              <a:extLst>
                <a:ext uri="{28A0092B-C50C-407E-A947-70E740481C1C}">
                  <a14:useLocalDpi xmlns:a14="http://schemas.microsoft.com/office/drawing/2010/main" val="0"/>
                </a:ext>
              </a:extLst>
            </a:blip>
            <a:srcRect r="21868"/>
            <a:stretch/>
          </p:blipFill>
          <p:spPr>
            <a:xfrm>
              <a:off x="3214438" y="327198"/>
              <a:ext cx="2708920" cy="2459183"/>
            </a:xfrm>
            <a:prstGeom prst="rect">
              <a:avLst/>
            </a:prstGeom>
          </p:spPr>
        </p:pic>
      </p:grpSp>
      <p:sp>
        <p:nvSpPr>
          <p:cNvPr id="15" name="TextBox 14">
            <a:extLst>
              <a:ext uri="{FF2B5EF4-FFF2-40B4-BE49-F238E27FC236}">
                <a16:creationId xmlns:a16="http://schemas.microsoft.com/office/drawing/2014/main" id="{0806B143-125E-48CC-A2CF-814C23904C5C}"/>
              </a:ext>
            </a:extLst>
          </p:cNvPr>
          <p:cNvSpPr txBox="1"/>
          <p:nvPr/>
        </p:nvSpPr>
        <p:spPr>
          <a:xfrm>
            <a:off x="5955546" y="733082"/>
            <a:ext cx="2661480" cy="2185214"/>
          </a:xfrm>
          <a:prstGeom prst="rect">
            <a:avLst/>
          </a:prstGeom>
          <a:noFill/>
        </p:spPr>
        <p:txBody>
          <a:bodyPr wrap="square">
            <a:spAutoFit/>
          </a:bodyPr>
          <a:lstStyle/>
          <a:p>
            <a:pPr algn="ctr"/>
            <a:r>
              <a:rPr lang="en-NZ" sz="1200" b="0" i="0" dirty="0">
                <a:solidFill>
                  <a:srgbClr val="414042"/>
                </a:solidFill>
                <a:effectLst/>
                <a:latin typeface="Century Gothic" panose="020B0502020202020204" pitchFamily="34" charset="0"/>
                <a:ea typeface="Open Sans" panose="020B0606030504020204" pitchFamily="34" charset="0"/>
                <a:cs typeface="Open Sans" panose="020B0606030504020204" pitchFamily="34" charset="0"/>
              </a:rPr>
              <a:t>More than</a:t>
            </a:r>
            <a:r>
              <a:rPr lang="en-NZ" sz="2800" b="0" i="0" dirty="0">
                <a:solidFill>
                  <a:srgbClr val="414042"/>
                </a:solidFill>
                <a:effectLst/>
                <a:latin typeface="Century Gothic" panose="020B0502020202020204" pitchFamily="34" charset="0"/>
                <a:ea typeface="Open Sans" panose="020B0606030504020204" pitchFamily="34" charset="0"/>
                <a:cs typeface="Open Sans" panose="020B0606030504020204" pitchFamily="34" charset="0"/>
              </a:rPr>
              <a:t> </a:t>
            </a:r>
            <a:r>
              <a:rPr lang="en-NZ" sz="2800" b="1" i="0" dirty="0">
                <a:solidFill>
                  <a:srgbClr val="414042"/>
                </a:solidFill>
                <a:effectLst/>
                <a:latin typeface="Century Gothic" panose="020B0502020202020204" pitchFamily="34" charset="0"/>
                <a:ea typeface="Open Sans" panose="020B0606030504020204" pitchFamily="34" charset="0"/>
                <a:cs typeface="Open Sans" panose="020B0606030504020204" pitchFamily="34" charset="0"/>
              </a:rPr>
              <a:t>70% </a:t>
            </a:r>
            <a:r>
              <a:rPr lang="en-NZ" sz="1200" b="1" i="0" dirty="0">
                <a:solidFill>
                  <a:srgbClr val="414042"/>
                </a:solidFill>
                <a:effectLst/>
                <a:latin typeface="Century Gothic" panose="020B0502020202020204" pitchFamily="34" charset="0"/>
                <a:ea typeface="Open Sans" panose="020B0606030504020204" pitchFamily="34" charset="0"/>
                <a:cs typeface="Open Sans" panose="020B0606030504020204" pitchFamily="34" charset="0"/>
              </a:rPr>
              <a:t>of employees in New Zealand </a:t>
            </a:r>
            <a:r>
              <a:rPr lang="en-NZ" sz="1200" b="0" i="0" dirty="0">
                <a:solidFill>
                  <a:srgbClr val="414042"/>
                </a:solidFill>
                <a:effectLst/>
                <a:latin typeface="Century Gothic" panose="020B0502020202020204" pitchFamily="34" charset="0"/>
                <a:ea typeface="Open Sans" panose="020B0606030504020204" pitchFamily="34" charset="0"/>
                <a:cs typeface="Open Sans" panose="020B0606030504020204" pitchFamily="34" charset="0"/>
              </a:rPr>
              <a:t>said their direct manager lacked some sort of management or leadership skill, indicating that too many New Zealand companies do not invest in developing people before promoting them to leadership positions.</a:t>
            </a:r>
          </a:p>
        </p:txBody>
      </p:sp>
      <p:sp>
        <p:nvSpPr>
          <p:cNvPr id="12" name="Oval 11">
            <a:extLst>
              <a:ext uri="{FF2B5EF4-FFF2-40B4-BE49-F238E27FC236}">
                <a16:creationId xmlns:a16="http://schemas.microsoft.com/office/drawing/2014/main" id="{540A1C92-EBCD-45B3-B9EF-54F927E7C9B9}"/>
              </a:ext>
            </a:extLst>
          </p:cNvPr>
          <p:cNvSpPr/>
          <p:nvPr/>
        </p:nvSpPr>
        <p:spPr>
          <a:xfrm>
            <a:off x="5638886" y="5161205"/>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2" name="Slide Number Placeholder 1">
            <a:extLst>
              <a:ext uri="{FF2B5EF4-FFF2-40B4-BE49-F238E27FC236}">
                <a16:creationId xmlns:a16="http://schemas.microsoft.com/office/drawing/2014/main" id="{23FAFE0E-A3A0-402E-9710-7471C23B7A52}"/>
              </a:ext>
            </a:extLst>
          </p:cNvPr>
          <p:cNvSpPr>
            <a:spLocks noGrp="1"/>
          </p:cNvSpPr>
          <p:nvPr>
            <p:ph type="sldNum" sz="quarter" idx="12"/>
          </p:nvPr>
        </p:nvSpPr>
        <p:spPr>
          <a:xfrm>
            <a:off x="3998301" y="5201020"/>
            <a:ext cx="2057400" cy="304271"/>
          </a:xfrm>
        </p:spPr>
        <p:txBody>
          <a:bodyPr/>
          <a:lstStyle/>
          <a:p>
            <a:fld id="{D5A884B5-116C-4F3C-9593-4E31DAD24D1B}" type="slidenum">
              <a:rPr lang="en-NZ" sz="1200" b="1" smtClean="0">
                <a:solidFill>
                  <a:schemeClr val="bg1"/>
                </a:solidFill>
                <a:latin typeface="Century Gothic" panose="020B0502020202020204" pitchFamily="34" charset="0"/>
              </a:rPr>
              <a:t>12</a:t>
            </a:fld>
            <a:endParaRPr lang="en-NZ" sz="1200" b="1">
              <a:solidFill>
                <a:schemeClr val="bg1"/>
              </a:solidFill>
              <a:latin typeface="Century Gothic" panose="020B0502020202020204" pitchFamily="34" charset="0"/>
            </a:endParaRPr>
          </a:p>
        </p:txBody>
      </p:sp>
      <p:sp>
        <p:nvSpPr>
          <p:cNvPr id="17" name="TextBox 16">
            <a:extLst>
              <a:ext uri="{FF2B5EF4-FFF2-40B4-BE49-F238E27FC236}">
                <a16:creationId xmlns:a16="http://schemas.microsoft.com/office/drawing/2014/main" id="{D391FC9C-9D14-48E4-909B-6FC83448E20B}"/>
              </a:ext>
            </a:extLst>
          </p:cNvPr>
          <p:cNvSpPr txBox="1"/>
          <p:nvPr/>
        </p:nvSpPr>
        <p:spPr>
          <a:xfrm>
            <a:off x="316210" y="5458746"/>
            <a:ext cx="4608512" cy="246221"/>
          </a:xfrm>
          <a:prstGeom prst="rect">
            <a:avLst/>
          </a:prstGeom>
          <a:noFill/>
        </p:spPr>
        <p:txBody>
          <a:bodyPr wrap="square" rtlCol="0">
            <a:spAutoFit/>
          </a:bodyPr>
          <a:lstStyle/>
          <a:p>
            <a:r>
              <a:rPr lang="en-NZ" sz="1000" b="0" i="0">
                <a:solidFill>
                  <a:srgbClr val="414042"/>
                </a:solidFill>
                <a:effectLst/>
                <a:latin typeface="Century Gothic" panose="020B0502020202020204" pitchFamily="34" charset="0"/>
                <a:ea typeface="Open Sans" panose="020B0606030504020204" pitchFamily="34" charset="0"/>
                <a:cs typeface="Open Sans" panose="020B0606030504020204" pitchFamily="34" charset="0"/>
              </a:rPr>
              <a:t>Source: </a:t>
            </a:r>
            <a:r>
              <a:rPr lang="en-NZ" sz="1000" b="0" i="0" err="1">
                <a:solidFill>
                  <a:srgbClr val="414042"/>
                </a:solidFill>
                <a:effectLst/>
                <a:latin typeface="Century Gothic" panose="020B0502020202020204" pitchFamily="34" charset="0"/>
                <a:ea typeface="Open Sans" panose="020B0606030504020204" pitchFamily="34" charset="0"/>
                <a:cs typeface="Open Sans" panose="020B0606030504020204" pitchFamily="34" charset="0"/>
                <a:hlinkClick r:id="rId4"/>
              </a:rPr>
              <a:t>Newshub</a:t>
            </a:r>
            <a:r>
              <a:rPr lang="en-NZ" sz="1000" b="0" i="0">
                <a:solidFill>
                  <a:srgbClr val="414042"/>
                </a:solidFill>
                <a:effectLst/>
                <a:latin typeface="Century Gothic" panose="020B0502020202020204" pitchFamily="34" charset="0"/>
                <a:ea typeface="Open Sans" panose="020B0606030504020204" pitchFamily="34" charset="0"/>
                <a:cs typeface="Open Sans" panose="020B0606030504020204" pitchFamily="34" charset="0"/>
                <a:hlinkClick r:id="rId4"/>
              </a:rPr>
              <a:t> - Business culture expert Shane Green</a:t>
            </a:r>
            <a:endParaRPr lang="en-NZ" sz="1000">
              <a:latin typeface="Century Gothic" panose="020B0502020202020204" pitchFamily="34" charset="0"/>
            </a:endParaRPr>
          </a:p>
        </p:txBody>
      </p:sp>
    </p:spTree>
    <p:extLst>
      <p:ext uri="{BB962C8B-B14F-4D97-AF65-F5344CB8AC3E}">
        <p14:creationId xmlns:p14="http://schemas.microsoft.com/office/powerpoint/2010/main" val="2836007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68A3994-A619-429D-B58F-A9222479724E}"/>
              </a:ext>
            </a:extLst>
          </p:cNvPr>
          <p:cNvSpPr/>
          <p:nvPr/>
        </p:nvSpPr>
        <p:spPr>
          <a:xfrm>
            <a:off x="6261995" y="315267"/>
            <a:ext cx="2428455" cy="2510578"/>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400" b="1" dirty="0">
                <a:solidFill>
                  <a:schemeClr val="tx1"/>
                </a:solidFill>
                <a:latin typeface="Century Gothic" panose="020B0502020202020204" pitchFamily="34" charset="0"/>
              </a:rPr>
              <a:t>84% </a:t>
            </a:r>
            <a:r>
              <a:rPr lang="en-NZ" sz="1400" dirty="0">
                <a:solidFill>
                  <a:schemeClr val="tx1"/>
                </a:solidFill>
                <a:latin typeface="Century Gothic" panose="020B0502020202020204" pitchFamily="34" charset="0"/>
              </a:rPr>
              <a:t>of our clients have indicated that recruiting the right people for the right roles is a business issue they are facing.</a:t>
            </a:r>
          </a:p>
        </p:txBody>
      </p:sp>
      <p:sp>
        <p:nvSpPr>
          <p:cNvPr id="5" name="Rectangle 4">
            <a:extLst>
              <a:ext uri="{FF2B5EF4-FFF2-40B4-BE49-F238E27FC236}">
                <a16:creationId xmlns:a16="http://schemas.microsoft.com/office/drawing/2014/main" id="{9DF5B6A0-D8D0-43ED-8297-E0F87CFA993F}"/>
              </a:ext>
            </a:extLst>
          </p:cNvPr>
          <p:cNvSpPr/>
          <p:nvPr/>
        </p:nvSpPr>
        <p:spPr>
          <a:xfrm>
            <a:off x="409916" y="315266"/>
            <a:ext cx="2804522" cy="2459183"/>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sz="2400" b="1">
                <a:solidFill>
                  <a:schemeClr val="tx1"/>
                </a:solidFill>
                <a:latin typeface="Century Gothic" panose="020B0502020202020204" pitchFamily="34" charset="0"/>
              </a:rPr>
              <a:t>Improve Recruitment Outcomes</a:t>
            </a:r>
          </a:p>
        </p:txBody>
      </p:sp>
      <p:sp>
        <p:nvSpPr>
          <p:cNvPr id="7" name="Rectangle 6">
            <a:extLst>
              <a:ext uri="{FF2B5EF4-FFF2-40B4-BE49-F238E27FC236}">
                <a16:creationId xmlns:a16="http://schemas.microsoft.com/office/drawing/2014/main" id="{944219EF-0ACB-46C1-A44F-FCD456FB74E9}"/>
              </a:ext>
            </a:extLst>
          </p:cNvPr>
          <p:cNvSpPr/>
          <p:nvPr/>
        </p:nvSpPr>
        <p:spPr>
          <a:xfrm>
            <a:off x="3220643" y="2786381"/>
            <a:ext cx="3053766" cy="2510578"/>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spcAft>
                <a:spcPts val="600"/>
              </a:spcAft>
              <a:buFont typeface="Arial" panose="020B0604020202020204" pitchFamily="34" charset="0"/>
              <a:buChar char="•"/>
            </a:pPr>
            <a:endParaRPr lang="en-GB" sz="1200" dirty="0">
              <a:solidFill>
                <a:schemeClr val="tx1"/>
              </a:solidFill>
              <a:latin typeface="Century Gothic" panose="020B0502020202020204" pitchFamily="34" charset="0"/>
            </a:endParaRPr>
          </a:p>
          <a:p>
            <a:pPr marL="171450" indent="-171450">
              <a:spcAft>
                <a:spcPts val="600"/>
              </a:spcAft>
              <a:buFont typeface="Arial" panose="020B0604020202020204" pitchFamily="34" charset="0"/>
              <a:buChar char="•"/>
            </a:pPr>
            <a:endParaRPr lang="en-GB" sz="1200" dirty="0">
              <a:solidFill>
                <a:schemeClr val="tx1"/>
              </a:solidFill>
              <a:latin typeface="Century Gothic" panose="020B0502020202020204" pitchFamily="34" charset="0"/>
            </a:endParaRPr>
          </a:p>
          <a:p>
            <a:pPr marL="171450" indent="-171450">
              <a:spcAft>
                <a:spcPts val="600"/>
              </a:spcAft>
              <a:buFont typeface="Arial" panose="020B0604020202020204" pitchFamily="34" charset="0"/>
              <a:buChar char="•"/>
            </a:pPr>
            <a:r>
              <a:rPr lang="en-GB" sz="1200" dirty="0">
                <a:solidFill>
                  <a:schemeClr val="tx1"/>
                </a:solidFill>
                <a:latin typeface="Century Gothic" panose="020B0502020202020204" pitchFamily="34" charset="0"/>
              </a:rPr>
              <a:t>Save time and money. Make informed decisions by recruiting the right job fit.</a:t>
            </a:r>
          </a:p>
        </p:txBody>
      </p:sp>
      <p:sp>
        <p:nvSpPr>
          <p:cNvPr id="8" name="Rectangle 7">
            <a:extLst>
              <a:ext uri="{FF2B5EF4-FFF2-40B4-BE49-F238E27FC236}">
                <a16:creationId xmlns:a16="http://schemas.microsoft.com/office/drawing/2014/main" id="{B7537FF2-AF24-4520-A97B-27AA0D238585}"/>
              </a:ext>
            </a:extLst>
          </p:cNvPr>
          <p:cNvSpPr/>
          <p:nvPr/>
        </p:nvSpPr>
        <p:spPr>
          <a:xfrm>
            <a:off x="399044" y="2774449"/>
            <a:ext cx="2815394" cy="2510578"/>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9" name="TextBox 8">
            <a:extLst>
              <a:ext uri="{FF2B5EF4-FFF2-40B4-BE49-F238E27FC236}">
                <a16:creationId xmlns:a16="http://schemas.microsoft.com/office/drawing/2014/main" id="{3AF81EE2-FD21-4F57-84E4-A161F1F028A3}"/>
              </a:ext>
            </a:extLst>
          </p:cNvPr>
          <p:cNvSpPr txBox="1"/>
          <p:nvPr/>
        </p:nvSpPr>
        <p:spPr>
          <a:xfrm>
            <a:off x="3262554" y="2930195"/>
            <a:ext cx="3067519" cy="723275"/>
          </a:xfrm>
          <a:prstGeom prst="rect">
            <a:avLst/>
          </a:prstGeom>
          <a:noFill/>
        </p:spPr>
        <p:txBody>
          <a:bodyPr wrap="square">
            <a:spAutoFit/>
          </a:bodyPr>
          <a:lstStyle/>
          <a:p>
            <a:pPr marL="171450" indent="-171450">
              <a:spcAft>
                <a:spcPts val="600"/>
              </a:spcAft>
              <a:buFont typeface="Arial" panose="020B0604020202020204" pitchFamily="34" charset="0"/>
              <a:buChar char="•"/>
            </a:pPr>
            <a:endParaRPr lang="en-GB" sz="1200">
              <a:latin typeface="Century Gothic" panose="020B0502020202020204" pitchFamily="34" charset="0"/>
            </a:endParaRPr>
          </a:p>
          <a:p>
            <a:pPr marL="171450" indent="-171450">
              <a:spcAft>
                <a:spcPts val="600"/>
              </a:spcAft>
              <a:buFont typeface="Arial" panose="020B0604020202020204" pitchFamily="34" charset="0"/>
              <a:buChar char="•"/>
            </a:pPr>
            <a:r>
              <a:rPr lang="en-GB" sz="1200">
                <a:latin typeface="Century Gothic" panose="020B0502020202020204" pitchFamily="34" charset="0"/>
              </a:rPr>
              <a:t>Provide the right kind of support during the on-boarding process.</a:t>
            </a:r>
          </a:p>
        </p:txBody>
      </p:sp>
      <p:sp>
        <p:nvSpPr>
          <p:cNvPr id="11" name="Rectangle 10">
            <a:extLst>
              <a:ext uri="{FF2B5EF4-FFF2-40B4-BE49-F238E27FC236}">
                <a16:creationId xmlns:a16="http://schemas.microsoft.com/office/drawing/2014/main" id="{B5C410A3-1370-4393-A807-BCFABA665EE3}"/>
              </a:ext>
            </a:extLst>
          </p:cNvPr>
          <p:cNvSpPr/>
          <p:nvPr/>
        </p:nvSpPr>
        <p:spPr>
          <a:xfrm>
            <a:off x="399044" y="2774449"/>
            <a:ext cx="2821599" cy="2522509"/>
          </a:xfrm>
          <a:prstGeom prst="rect">
            <a:avLst/>
          </a:prstGeom>
          <a:solidFill>
            <a:srgbClr val="1B75B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400">
                <a:solidFill>
                  <a:schemeClr val="bg1"/>
                </a:solidFill>
                <a:latin typeface="Century Gothic" panose="020B0502020202020204" pitchFamily="34" charset="0"/>
                <a:hlinkClick r:id="rId2">
                  <a:extLst>
                    <a:ext uri="{A12FA001-AC4F-418D-AE19-62706E023703}">
                      <ahyp:hlinkClr xmlns:ahyp="http://schemas.microsoft.com/office/drawing/2018/hyperlinkcolor" val="tx"/>
                    </a:ext>
                  </a:extLst>
                </a:hlinkClick>
              </a:rPr>
              <a:t>Download Recruitment Report</a:t>
            </a:r>
            <a:endParaRPr lang="en-NZ" sz="1400">
              <a:solidFill>
                <a:schemeClr val="bg1"/>
              </a:solidFill>
              <a:latin typeface="Century Gothic" panose="020B0502020202020204" pitchFamily="34" charset="0"/>
            </a:endParaRPr>
          </a:p>
        </p:txBody>
      </p:sp>
      <p:sp>
        <p:nvSpPr>
          <p:cNvPr id="12" name="Rectangle 11">
            <a:extLst>
              <a:ext uri="{FF2B5EF4-FFF2-40B4-BE49-F238E27FC236}">
                <a16:creationId xmlns:a16="http://schemas.microsoft.com/office/drawing/2014/main" id="{6B341447-650E-4F55-8163-67E8C3A88C4A}"/>
              </a:ext>
            </a:extLst>
          </p:cNvPr>
          <p:cNvSpPr/>
          <p:nvPr/>
        </p:nvSpPr>
        <p:spPr>
          <a:xfrm>
            <a:off x="6274409" y="2825845"/>
            <a:ext cx="2428454" cy="2459181"/>
          </a:xfrm>
          <a:prstGeom prst="rect">
            <a:avLst/>
          </a:prstGeom>
          <a:solidFill>
            <a:srgbClr val="1B75B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400">
                <a:solidFill>
                  <a:schemeClr val="bg1"/>
                </a:solidFill>
                <a:latin typeface="Century Gothic" panose="020B0502020202020204" pitchFamily="34" charset="0"/>
                <a:hlinkClick r:id="rId3">
                  <a:extLst>
                    <a:ext uri="{A12FA001-AC4F-418D-AE19-62706E023703}">
                      <ahyp:hlinkClr xmlns:ahyp="http://schemas.microsoft.com/office/drawing/2018/hyperlinkcolor" val="tx"/>
                    </a:ext>
                  </a:extLst>
                </a:hlinkClick>
              </a:rPr>
              <a:t>Download On-Boarding Report</a:t>
            </a:r>
            <a:endParaRPr lang="en-NZ" sz="1400">
              <a:solidFill>
                <a:schemeClr val="bg1"/>
              </a:solidFill>
              <a:latin typeface="Century Gothic" panose="020B0502020202020204" pitchFamily="34" charset="0"/>
            </a:endParaRPr>
          </a:p>
        </p:txBody>
      </p:sp>
      <p:pic>
        <p:nvPicPr>
          <p:cNvPr id="14" name="Picture 13" descr="Two business people communicating">
            <a:extLst>
              <a:ext uri="{FF2B5EF4-FFF2-40B4-BE49-F238E27FC236}">
                <a16:creationId xmlns:a16="http://schemas.microsoft.com/office/drawing/2014/main" id="{1E3D0E05-AD21-4C76-8A26-F2DC66364100}"/>
              </a:ext>
            </a:extLst>
          </p:cNvPr>
          <p:cNvPicPr>
            <a:picLocks noChangeAspect="1"/>
          </p:cNvPicPr>
          <p:nvPr/>
        </p:nvPicPr>
        <p:blipFill rotWithShape="1">
          <a:blip r:embed="rId4">
            <a:extLst>
              <a:ext uri="{28A0092B-C50C-407E-A947-70E740481C1C}">
                <a14:useLocalDpi xmlns:a14="http://schemas.microsoft.com/office/drawing/2010/main" val="0"/>
              </a:ext>
            </a:extLst>
          </a:blip>
          <a:srcRect l="6703" r="3434"/>
          <a:stretch/>
        </p:blipFill>
        <p:spPr>
          <a:xfrm>
            <a:off x="3206890" y="303334"/>
            <a:ext cx="3067519" cy="2510578"/>
          </a:xfrm>
          <a:prstGeom prst="rect">
            <a:avLst/>
          </a:prstGeom>
        </p:spPr>
      </p:pic>
      <p:sp>
        <p:nvSpPr>
          <p:cNvPr id="13" name="Oval 12">
            <a:extLst>
              <a:ext uri="{FF2B5EF4-FFF2-40B4-BE49-F238E27FC236}">
                <a16:creationId xmlns:a16="http://schemas.microsoft.com/office/drawing/2014/main" id="{DA6DE075-343F-4898-839A-F707E665ECE7}"/>
              </a:ext>
            </a:extLst>
          </p:cNvPr>
          <p:cNvSpPr/>
          <p:nvPr/>
        </p:nvSpPr>
        <p:spPr>
          <a:xfrm>
            <a:off x="6036037" y="5096054"/>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2" name="Slide Number Placeholder 1">
            <a:extLst>
              <a:ext uri="{FF2B5EF4-FFF2-40B4-BE49-F238E27FC236}">
                <a16:creationId xmlns:a16="http://schemas.microsoft.com/office/drawing/2014/main" id="{16BBBF1B-E03B-4F4B-98AB-776635F4962E}"/>
              </a:ext>
            </a:extLst>
          </p:cNvPr>
          <p:cNvSpPr>
            <a:spLocks noGrp="1"/>
          </p:cNvSpPr>
          <p:nvPr>
            <p:ph type="sldNum" sz="quarter" idx="12"/>
          </p:nvPr>
        </p:nvSpPr>
        <p:spPr>
          <a:xfrm>
            <a:off x="4396329" y="5144822"/>
            <a:ext cx="2057400" cy="304271"/>
          </a:xfrm>
        </p:spPr>
        <p:txBody>
          <a:bodyPr/>
          <a:lstStyle/>
          <a:p>
            <a:fld id="{D5A884B5-116C-4F3C-9593-4E31DAD24D1B}" type="slidenum">
              <a:rPr lang="en-NZ" sz="1200" b="1" smtClean="0">
                <a:solidFill>
                  <a:schemeClr val="bg1"/>
                </a:solidFill>
                <a:latin typeface="Century Gothic" panose="020B0502020202020204" pitchFamily="34" charset="0"/>
              </a:rPr>
              <a:t>13</a:t>
            </a:fld>
            <a:endParaRPr lang="en-NZ" sz="1200" b="1">
              <a:solidFill>
                <a:schemeClr val="bg1"/>
              </a:solidFill>
              <a:latin typeface="Century Gothic" panose="020B0502020202020204" pitchFamily="34" charset="0"/>
            </a:endParaRPr>
          </a:p>
        </p:txBody>
      </p:sp>
    </p:spTree>
    <p:extLst>
      <p:ext uri="{BB962C8B-B14F-4D97-AF65-F5344CB8AC3E}">
        <p14:creationId xmlns:p14="http://schemas.microsoft.com/office/powerpoint/2010/main" val="639649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ABCCEBB-9370-4395-9A9F-892160D7EE3F}"/>
              </a:ext>
            </a:extLst>
          </p:cNvPr>
          <p:cNvSpPr/>
          <p:nvPr/>
        </p:nvSpPr>
        <p:spPr>
          <a:xfrm>
            <a:off x="4671256" y="2143844"/>
            <a:ext cx="3389294" cy="3157411"/>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endParaRPr lang="en-GB" sz="1200" b="1" dirty="0">
              <a:solidFill>
                <a:schemeClr val="tx1"/>
              </a:solidFill>
              <a:latin typeface="Century Gothic" panose="020B0502020202020204" pitchFamily="34" charset="0"/>
            </a:endParaRPr>
          </a:p>
          <a:p>
            <a:pPr marL="171450" indent="-171450">
              <a:spcAft>
                <a:spcPts val="600"/>
              </a:spcAft>
              <a:buFont typeface="Arial" panose="020B0604020202020204" pitchFamily="34" charset="0"/>
              <a:buChar char="•"/>
            </a:pPr>
            <a:r>
              <a:rPr lang="en-GB" sz="1200" b="1" dirty="0">
                <a:solidFill>
                  <a:schemeClr val="tx1"/>
                </a:solidFill>
                <a:latin typeface="Century Gothic" panose="020B0502020202020204" pitchFamily="34" charset="0"/>
              </a:rPr>
              <a:t>Identify DISC styles virtually.</a:t>
            </a:r>
          </a:p>
          <a:p>
            <a:pPr marL="171450" indent="-171450">
              <a:spcAft>
                <a:spcPts val="600"/>
              </a:spcAft>
              <a:buFont typeface="Arial" panose="020B0604020202020204" pitchFamily="34" charset="0"/>
              <a:buChar char="•"/>
            </a:pPr>
            <a:endParaRPr lang="en-GB" sz="1200" b="1" dirty="0">
              <a:solidFill>
                <a:schemeClr val="tx1"/>
              </a:solidFill>
              <a:latin typeface="Century Gothic" panose="020B0502020202020204" pitchFamily="34" charset="0"/>
            </a:endParaRPr>
          </a:p>
          <a:p>
            <a:pPr marL="171450" indent="-171450">
              <a:spcAft>
                <a:spcPts val="600"/>
              </a:spcAft>
              <a:buFont typeface="Arial" panose="020B0604020202020204" pitchFamily="34" charset="0"/>
              <a:buChar char="•"/>
            </a:pPr>
            <a:r>
              <a:rPr lang="en-GB" sz="1200" b="1" dirty="0">
                <a:solidFill>
                  <a:schemeClr val="tx1"/>
                </a:solidFill>
                <a:latin typeface="Century Gothic" panose="020B0502020202020204" pitchFamily="34" charset="0"/>
              </a:rPr>
              <a:t>Understand the IDEAL Work Environment for each style and also what demotivates them.</a:t>
            </a:r>
          </a:p>
          <a:p>
            <a:pPr marL="171450" indent="-171450">
              <a:spcAft>
                <a:spcPts val="600"/>
              </a:spcAft>
              <a:buFont typeface="Arial" panose="020B0604020202020204" pitchFamily="34" charset="0"/>
              <a:buChar char="•"/>
            </a:pPr>
            <a:endParaRPr lang="en-GB" sz="1200" b="1" dirty="0">
              <a:solidFill>
                <a:schemeClr val="tx1"/>
              </a:solidFill>
              <a:latin typeface="Century Gothic" panose="020B0502020202020204" pitchFamily="34" charset="0"/>
            </a:endParaRPr>
          </a:p>
          <a:p>
            <a:pPr marL="171450" indent="-171450">
              <a:spcAft>
                <a:spcPts val="600"/>
              </a:spcAft>
              <a:buFont typeface="Arial" panose="020B0604020202020204" pitchFamily="34" charset="0"/>
              <a:buChar char="•"/>
            </a:pPr>
            <a:r>
              <a:rPr lang="en-NZ" sz="1200" b="1" dirty="0">
                <a:solidFill>
                  <a:schemeClr val="tx1"/>
                </a:solidFill>
                <a:latin typeface="Century Gothic" panose="020B0502020202020204" pitchFamily="34" charset="0"/>
              </a:rPr>
              <a:t>Understand the attitudes and mindset  of each behavioural style.</a:t>
            </a:r>
            <a:endParaRPr lang="en-GB" sz="1200" b="1" dirty="0">
              <a:solidFill>
                <a:schemeClr val="tx1"/>
              </a:solidFill>
              <a:latin typeface="Century Gothic" panose="020B0502020202020204" pitchFamily="34" charset="0"/>
            </a:endParaRPr>
          </a:p>
        </p:txBody>
      </p:sp>
      <p:sp>
        <p:nvSpPr>
          <p:cNvPr id="9" name="Oval 8">
            <a:extLst>
              <a:ext uri="{FF2B5EF4-FFF2-40B4-BE49-F238E27FC236}">
                <a16:creationId xmlns:a16="http://schemas.microsoft.com/office/drawing/2014/main" id="{AD55EB45-436E-445D-8FC1-66CF8FE0D5B7}"/>
              </a:ext>
            </a:extLst>
          </p:cNvPr>
          <p:cNvSpPr/>
          <p:nvPr/>
        </p:nvSpPr>
        <p:spPr>
          <a:xfrm>
            <a:off x="8478122" y="5301255"/>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8" name="Rectangle 7">
            <a:extLst>
              <a:ext uri="{FF2B5EF4-FFF2-40B4-BE49-F238E27FC236}">
                <a16:creationId xmlns:a16="http://schemas.microsoft.com/office/drawing/2014/main" id="{56E6B231-A365-447A-8182-49A68087FBD9}"/>
              </a:ext>
            </a:extLst>
          </p:cNvPr>
          <p:cNvSpPr/>
          <p:nvPr/>
        </p:nvSpPr>
        <p:spPr>
          <a:xfrm>
            <a:off x="409915" y="315266"/>
            <a:ext cx="4260501" cy="1828579"/>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400" b="1" dirty="0">
                <a:solidFill>
                  <a:schemeClr val="tx1"/>
                </a:solidFill>
                <a:latin typeface="Century Gothic" panose="020B0502020202020204" pitchFamily="34" charset="0"/>
              </a:rPr>
              <a:t>Manage Remote Working more effectively</a:t>
            </a:r>
          </a:p>
        </p:txBody>
      </p:sp>
      <p:sp>
        <p:nvSpPr>
          <p:cNvPr id="2" name="Slide Number Placeholder 1">
            <a:extLst>
              <a:ext uri="{FF2B5EF4-FFF2-40B4-BE49-F238E27FC236}">
                <a16:creationId xmlns:a16="http://schemas.microsoft.com/office/drawing/2014/main" id="{23FAFE0E-A3A0-402E-9710-7471C23B7A52}"/>
              </a:ext>
            </a:extLst>
          </p:cNvPr>
          <p:cNvSpPr>
            <a:spLocks noGrp="1"/>
          </p:cNvSpPr>
          <p:nvPr>
            <p:ph type="sldNum" sz="quarter" idx="12"/>
          </p:nvPr>
        </p:nvSpPr>
        <p:spPr>
          <a:xfrm>
            <a:off x="6859177" y="5355990"/>
            <a:ext cx="2057400" cy="304271"/>
          </a:xfrm>
        </p:spPr>
        <p:txBody>
          <a:bodyPr/>
          <a:lstStyle/>
          <a:p>
            <a:fld id="{D5A884B5-116C-4F3C-9593-4E31DAD24D1B}" type="slidenum">
              <a:rPr lang="en-NZ" sz="1200" b="1" smtClean="0">
                <a:solidFill>
                  <a:schemeClr val="bg1"/>
                </a:solidFill>
                <a:latin typeface="Century Gothic" panose="020B0502020202020204" pitchFamily="34" charset="0"/>
              </a:rPr>
              <a:t>14</a:t>
            </a:fld>
            <a:endParaRPr lang="en-NZ" sz="1200" b="1" dirty="0">
              <a:solidFill>
                <a:schemeClr val="bg1"/>
              </a:solidFill>
              <a:latin typeface="Century Gothic" panose="020B0502020202020204" pitchFamily="34" charset="0"/>
            </a:endParaRPr>
          </a:p>
        </p:txBody>
      </p:sp>
      <p:sp>
        <p:nvSpPr>
          <p:cNvPr id="4" name="Rectangle 3">
            <a:extLst>
              <a:ext uri="{FF2B5EF4-FFF2-40B4-BE49-F238E27FC236}">
                <a16:creationId xmlns:a16="http://schemas.microsoft.com/office/drawing/2014/main" id="{6A19ABA2-592F-4664-A45B-8E73FF2DAC7C}"/>
              </a:ext>
            </a:extLst>
          </p:cNvPr>
          <p:cNvSpPr/>
          <p:nvPr/>
        </p:nvSpPr>
        <p:spPr>
          <a:xfrm>
            <a:off x="407394" y="4257178"/>
            <a:ext cx="4260500" cy="1044078"/>
          </a:xfrm>
          <a:prstGeom prst="rect">
            <a:avLst/>
          </a:prstGeom>
          <a:solidFill>
            <a:srgbClr val="1B75B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600">
                <a:solidFill>
                  <a:schemeClr val="bg1"/>
                </a:solidFill>
                <a:latin typeface="Century Gothic" panose="020B0502020202020204" pitchFamily="34" charset="0"/>
                <a:hlinkClick r:id="rId2">
                  <a:extLst>
                    <a:ext uri="{A12FA001-AC4F-418D-AE19-62706E023703}">
                      <ahyp:hlinkClr xmlns:ahyp="http://schemas.microsoft.com/office/drawing/2018/hyperlinkcolor" val="tx"/>
                    </a:ext>
                  </a:extLst>
                </a:hlinkClick>
              </a:rPr>
              <a:t>Download Remote Worker Report</a:t>
            </a:r>
            <a:endParaRPr lang="en-NZ" sz="1600">
              <a:solidFill>
                <a:schemeClr val="bg1"/>
              </a:solidFill>
              <a:latin typeface="Century Gothic" panose="020B0502020202020204" pitchFamily="34" charset="0"/>
            </a:endParaRPr>
          </a:p>
        </p:txBody>
      </p:sp>
      <p:sp>
        <p:nvSpPr>
          <p:cNvPr id="10" name="Rectangle 9">
            <a:extLst>
              <a:ext uri="{FF2B5EF4-FFF2-40B4-BE49-F238E27FC236}">
                <a16:creationId xmlns:a16="http://schemas.microsoft.com/office/drawing/2014/main" id="{0365B37C-62AA-4077-81F6-AA1590903CC9}"/>
              </a:ext>
            </a:extLst>
          </p:cNvPr>
          <p:cNvSpPr/>
          <p:nvPr/>
        </p:nvSpPr>
        <p:spPr>
          <a:xfrm>
            <a:off x="409074" y="2143843"/>
            <a:ext cx="4260501" cy="2113332"/>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80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Almost </a:t>
            </a:r>
            <a:r>
              <a:rPr lang="en-NZ" b="1"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50%</a:t>
            </a:r>
            <a:r>
              <a:rPr lang="en-NZ" sz="180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 of managers are calling for more help when it comes to managing their teams remotely</a:t>
            </a:r>
          </a:p>
          <a:p>
            <a:pPr algn="ctr"/>
            <a:endParaRPr lang="en-NZ" b="1" dirty="0">
              <a:solidFill>
                <a:srgbClr val="000000"/>
              </a:solidFill>
              <a:latin typeface="Century Gothic" panose="020B0502020202020204" pitchFamily="34" charset="0"/>
              <a:cs typeface="Times New Roman" panose="02020603050405020304" pitchFamily="18" charset="0"/>
            </a:endParaRPr>
          </a:p>
          <a:p>
            <a:pPr algn="ctr"/>
            <a:r>
              <a:rPr lang="en-NZ" sz="1400" b="1" dirty="0">
                <a:solidFill>
                  <a:srgbClr val="000000"/>
                </a:solidFill>
                <a:latin typeface="Century Gothic" panose="020B0502020202020204" pitchFamily="34" charset="0"/>
                <a:cs typeface="Times New Roman" panose="02020603050405020304" pitchFamily="18" charset="0"/>
              </a:rPr>
              <a:t>47% </a:t>
            </a:r>
            <a:r>
              <a:rPr lang="en-NZ" sz="1400" dirty="0">
                <a:solidFill>
                  <a:srgbClr val="000000"/>
                </a:solidFill>
                <a:latin typeface="Century Gothic" panose="020B0502020202020204" pitchFamily="34" charset="0"/>
                <a:cs typeface="Times New Roman" panose="02020603050405020304" pitchFamily="18" charset="0"/>
              </a:rPr>
              <a:t>of managers are finding staff WFH difficult, with </a:t>
            </a:r>
            <a:r>
              <a:rPr lang="en-NZ" sz="1400" b="1" dirty="0">
                <a:solidFill>
                  <a:srgbClr val="000000"/>
                </a:solidFill>
                <a:latin typeface="Century Gothic" panose="020B0502020202020204" pitchFamily="34" charset="0"/>
                <a:cs typeface="Times New Roman" panose="02020603050405020304" pitchFamily="18" charset="0"/>
              </a:rPr>
              <a:t>26% </a:t>
            </a:r>
            <a:r>
              <a:rPr lang="en-NZ" sz="1400" dirty="0">
                <a:solidFill>
                  <a:srgbClr val="000000"/>
                </a:solidFill>
                <a:latin typeface="Century Gothic" panose="020B0502020202020204" pitchFamily="34" charset="0"/>
                <a:cs typeface="Times New Roman" panose="02020603050405020304" pitchFamily="18" charset="0"/>
              </a:rPr>
              <a:t>saying it’s </a:t>
            </a:r>
            <a:r>
              <a:rPr lang="en-NZ" sz="1400" b="1" dirty="0">
                <a:solidFill>
                  <a:srgbClr val="000000"/>
                </a:solidFill>
                <a:latin typeface="Century Gothic" panose="020B0502020202020204" pitchFamily="34" charset="0"/>
                <a:cs typeface="Times New Roman" panose="02020603050405020304" pitchFamily="18" charset="0"/>
              </a:rPr>
              <a:t>exceptionally</a:t>
            </a:r>
            <a:r>
              <a:rPr lang="en-NZ" sz="1400" dirty="0">
                <a:solidFill>
                  <a:srgbClr val="000000"/>
                </a:solidFill>
                <a:latin typeface="Century Gothic" panose="020B0502020202020204" pitchFamily="34" charset="0"/>
                <a:cs typeface="Times New Roman" panose="02020603050405020304" pitchFamily="18" charset="0"/>
              </a:rPr>
              <a:t> difficult.</a:t>
            </a:r>
            <a:endParaRPr lang="en-NZ" sz="1400" dirty="0">
              <a:solidFill>
                <a:schemeClr val="tx1"/>
              </a:solidFill>
              <a:latin typeface="Century Gothic" panose="020B0502020202020204" pitchFamily="34" charset="0"/>
            </a:endParaRPr>
          </a:p>
        </p:txBody>
      </p:sp>
      <p:pic>
        <p:nvPicPr>
          <p:cNvPr id="6" name="Picture 5" descr="Women working from home">
            <a:extLst>
              <a:ext uri="{FF2B5EF4-FFF2-40B4-BE49-F238E27FC236}">
                <a16:creationId xmlns:a16="http://schemas.microsoft.com/office/drawing/2014/main" id="{607B8CAF-58F3-4584-BD8E-2BBF2F3C7638}"/>
              </a:ext>
            </a:extLst>
          </p:cNvPr>
          <p:cNvPicPr>
            <a:picLocks noChangeAspect="1"/>
          </p:cNvPicPr>
          <p:nvPr/>
        </p:nvPicPr>
        <p:blipFill rotWithShape="1">
          <a:blip r:embed="rId3">
            <a:extLst>
              <a:ext uri="{28A0092B-C50C-407E-A947-70E740481C1C}">
                <a14:useLocalDpi xmlns:a14="http://schemas.microsoft.com/office/drawing/2010/main" val="0"/>
              </a:ext>
            </a:extLst>
          </a:blip>
          <a:srcRect r="4518"/>
          <a:stretch/>
        </p:blipFill>
        <p:spPr>
          <a:xfrm>
            <a:off x="4667894" y="315266"/>
            <a:ext cx="3389294" cy="1828575"/>
          </a:xfrm>
          <a:prstGeom prst="rect">
            <a:avLst/>
          </a:prstGeom>
        </p:spPr>
      </p:pic>
      <p:sp>
        <p:nvSpPr>
          <p:cNvPr id="12" name="TextBox 11">
            <a:extLst>
              <a:ext uri="{FF2B5EF4-FFF2-40B4-BE49-F238E27FC236}">
                <a16:creationId xmlns:a16="http://schemas.microsoft.com/office/drawing/2014/main" id="{343DDA75-CE59-4D17-9CF9-EFFB48E13158}"/>
              </a:ext>
            </a:extLst>
          </p:cNvPr>
          <p:cNvSpPr txBox="1"/>
          <p:nvPr/>
        </p:nvSpPr>
        <p:spPr>
          <a:xfrm>
            <a:off x="320040" y="5337097"/>
            <a:ext cx="6537960" cy="246221"/>
          </a:xfrm>
          <a:prstGeom prst="rect">
            <a:avLst/>
          </a:prstGeom>
          <a:noFill/>
        </p:spPr>
        <p:txBody>
          <a:bodyPr wrap="square">
            <a:spAutoFit/>
          </a:bodyPr>
          <a:lstStyle/>
          <a:p>
            <a:r>
              <a:rPr lang="en-NZ" sz="1000" b="0" i="0">
                <a:solidFill>
                  <a:srgbClr val="414042"/>
                </a:solidFill>
                <a:effectLst/>
                <a:latin typeface="Century Gothic" panose="020B0502020202020204" pitchFamily="34" charset="0"/>
                <a:ea typeface="Open Sans" panose="020B0606030504020204" pitchFamily="34" charset="0"/>
                <a:cs typeface="Open Sans" panose="020B0606030504020204" pitchFamily="34" charset="0"/>
              </a:rPr>
              <a:t>Source: </a:t>
            </a:r>
            <a:r>
              <a:rPr lang="en-NZ" sz="1000" b="0" i="0">
                <a:solidFill>
                  <a:srgbClr val="414042"/>
                </a:solidFill>
                <a:effectLst/>
                <a:latin typeface="Century Gothic" panose="020B0502020202020204" pitchFamily="34" charset="0"/>
                <a:ea typeface="Open Sans" panose="020B0606030504020204" pitchFamily="34" charset="0"/>
                <a:cs typeface="Open Sans" panose="020B0606030504020204" pitchFamily="34" charset="0"/>
                <a:hlinkClick r:id="rId4"/>
              </a:rPr>
              <a:t>Human Resource Director NZ</a:t>
            </a:r>
            <a:endParaRPr lang="en-NZ" sz="1000">
              <a:latin typeface="Century Gothic" panose="020B0502020202020204" pitchFamily="34" charset="0"/>
            </a:endParaRPr>
          </a:p>
        </p:txBody>
      </p:sp>
    </p:spTree>
    <p:extLst>
      <p:ext uri="{BB962C8B-B14F-4D97-AF65-F5344CB8AC3E}">
        <p14:creationId xmlns:p14="http://schemas.microsoft.com/office/powerpoint/2010/main" val="692736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ADFD6D26-83EA-4696-9B69-A6BD99E8606F}"/>
              </a:ext>
            </a:extLst>
          </p:cNvPr>
          <p:cNvSpPr/>
          <p:nvPr/>
        </p:nvSpPr>
        <p:spPr>
          <a:xfrm>
            <a:off x="8193668" y="5242222"/>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8" name="Rectangle 7">
            <a:extLst>
              <a:ext uri="{FF2B5EF4-FFF2-40B4-BE49-F238E27FC236}">
                <a16:creationId xmlns:a16="http://schemas.microsoft.com/office/drawing/2014/main" id="{56E6B231-A365-447A-8182-49A68087FBD9}"/>
              </a:ext>
            </a:extLst>
          </p:cNvPr>
          <p:cNvSpPr/>
          <p:nvPr/>
        </p:nvSpPr>
        <p:spPr>
          <a:xfrm>
            <a:off x="543033" y="188885"/>
            <a:ext cx="4260501" cy="1582115"/>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400" b="1">
                <a:solidFill>
                  <a:schemeClr val="tx1"/>
                </a:solidFill>
                <a:latin typeface="Century Gothic" panose="020B0502020202020204" pitchFamily="34" charset="0"/>
              </a:rPr>
              <a:t>Sales Development</a:t>
            </a:r>
          </a:p>
        </p:txBody>
      </p:sp>
      <p:sp>
        <p:nvSpPr>
          <p:cNvPr id="2" name="Slide Number Placeholder 1">
            <a:extLst>
              <a:ext uri="{FF2B5EF4-FFF2-40B4-BE49-F238E27FC236}">
                <a16:creationId xmlns:a16="http://schemas.microsoft.com/office/drawing/2014/main" id="{23FAFE0E-A3A0-402E-9710-7471C23B7A52}"/>
              </a:ext>
            </a:extLst>
          </p:cNvPr>
          <p:cNvSpPr>
            <a:spLocks noGrp="1"/>
          </p:cNvSpPr>
          <p:nvPr>
            <p:ph type="sldNum" sz="quarter" idx="12"/>
          </p:nvPr>
        </p:nvSpPr>
        <p:spPr>
          <a:xfrm>
            <a:off x="6572250" y="5296959"/>
            <a:ext cx="2057400" cy="304271"/>
          </a:xfrm>
        </p:spPr>
        <p:txBody>
          <a:bodyPr/>
          <a:lstStyle/>
          <a:p>
            <a:fld id="{D5A884B5-116C-4F3C-9593-4E31DAD24D1B}" type="slidenum">
              <a:rPr lang="en-NZ" sz="1200" b="1" smtClean="0">
                <a:solidFill>
                  <a:schemeClr val="bg1"/>
                </a:solidFill>
                <a:latin typeface="Century Gothic" panose="020B0502020202020204" pitchFamily="34" charset="0"/>
              </a:rPr>
              <a:t>15</a:t>
            </a:fld>
            <a:endParaRPr lang="en-NZ" sz="1200" b="1">
              <a:solidFill>
                <a:schemeClr val="bg1"/>
              </a:solidFill>
              <a:latin typeface="Century Gothic" panose="020B0502020202020204" pitchFamily="34" charset="0"/>
            </a:endParaRPr>
          </a:p>
        </p:txBody>
      </p:sp>
      <p:sp>
        <p:nvSpPr>
          <p:cNvPr id="4" name="Rectangle 3">
            <a:extLst>
              <a:ext uri="{FF2B5EF4-FFF2-40B4-BE49-F238E27FC236}">
                <a16:creationId xmlns:a16="http://schemas.microsoft.com/office/drawing/2014/main" id="{6A19ABA2-592F-4664-A45B-8E73FF2DAC7C}"/>
              </a:ext>
            </a:extLst>
          </p:cNvPr>
          <p:cNvSpPr/>
          <p:nvPr/>
        </p:nvSpPr>
        <p:spPr>
          <a:xfrm>
            <a:off x="4803533" y="188886"/>
            <a:ext cx="3390135" cy="1582114"/>
          </a:xfrm>
          <a:prstGeom prst="rect">
            <a:avLst/>
          </a:prstGeom>
          <a:solidFill>
            <a:srgbClr val="1B75B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600">
                <a:solidFill>
                  <a:schemeClr val="bg1"/>
                </a:solidFill>
                <a:latin typeface="Century Gothic" panose="020B0502020202020204" pitchFamily="34" charset="0"/>
                <a:hlinkClick r:id="rId2">
                  <a:extLst>
                    <a:ext uri="{A12FA001-AC4F-418D-AE19-62706E023703}">
                      <ahyp:hlinkClr xmlns:ahyp="http://schemas.microsoft.com/office/drawing/2018/hyperlinkcolor" val="tx"/>
                    </a:ext>
                  </a:extLst>
                </a:hlinkClick>
              </a:rPr>
              <a:t>Download Sales &amp; Service Report</a:t>
            </a:r>
            <a:endParaRPr lang="en-NZ" sz="1600">
              <a:solidFill>
                <a:schemeClr val="bg1"/>
              </a:solidFill>
              <a:latin typeface="Century Gothic" panose="020B0502020202020204" pitchFamily="34" charset="0"/>
            </a:endParaRPr>
          </a:p>
        </p:txBody>
      </p:sp>
      <p:sp>
        <p:nvSpPr>
          <p:cNvPr id="14" name="Rectangle 13">
            <a:extLst>
              <a:ext uri="{FF2B5EF4-FFF2-40B4-BE49-F238E27FC236}">
                <a16:creationId xmlns:a16="http://schemas.microsoft.com/office/drawing/2014/main" id="{6ABCCEBB-9370-4395-9A9F-892160D7EE3F}"/>
              </a:ext>
            </a:extLst>
          </p:cNvPr>
          <p:cNvSpPr/>
          <p:nvPr/>
        </p:nvSpPr>
        <p:spPr>
          <a:xfrm>
            <a:off x="4804374" y="1771000"/>
            <a:ext cx="3389294" cy="3670439"/>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endParaRPr lang="en-GB" sz="1200" dirty="0">
              <a:solidFill>
                <a:schemeClr val="tx1"/>
              </a:solidFill>
              <a:latin typeface="Century Gothic" panose="020B0502020202020204" pitchFamily="34" charset="0"/>
            </a:endParaRPr>
          </a:p>
          <a:p>
            <a:pPr marL="171450" indent="-171450">
              <a:spcAft>
                <a:spcPts val="600"/>
              </a:spcAft>
              <a:buFont typeface="Arial" panose="020B0604020202020204" pitchFamily="34" charset="0"/>
              <a:buChar char="•"/>
            </a:pPr>
            <a:r>
              <a:rPr lang="en-GB" sz="1200" dirty="0">
                <a:solidFill>
                  <a:schemeClr val="tx1"/>
                </a:solidFill>
                <a:latin typeface="Century Gothic" panose="020B0502020202020204" pitchFamily="34" charset="0"/>
              </a:rPr>
              <a:t>Identify your natural sales style. </a:t>
            </a:r>
          </a:p>
          <a:p>
            <a:pPr marL="171450" indent="-171450">
              <a:spcAft>
                <a:spcPts val="600"/>
              </a:spcAft>
              <a:buFont typeface="Arial" panose="020B0604020202020204" pitchFamily="34" charset="0"/>
              <a:buChar char="•"/>
            </a:pPr>
            <a:endParaRPr lang="en-GB" sz="1200" dirty="0">
              <a:solidFill>
                <a:schemeClr val="tx1"/>
              </a:solidFill>
              <a:latin typeface="Century Gothic" panose="020B0502020202020204" pitchFamily="34" charset="0"/>
            </a:endParaRPr>
          </a:p>
          <a:p>
            <a:pPr marL="171450" indent="-171450">
              <a:spcAft>
                <a:spcPts val="600"/>
              </a:spcAft>
              <a:buFont typeface="Arial" panose="020B0604020202020204" pitchFamily="34" charset="0"/>
              <a:buChar char="•"/>
            </a:pPr>
            <a:r>
              <a:rPr lang="en-GB" sz="1200" dirty="0">
                <a:solidFill>
                  <a:schemeClr val="tx1"/>
                </a:solidFill>
                <a:latin typeface="Century Gothic" panose="020B0502020202020204" pitchFamily="34" charset="0"/>
              </a:rPr>
              <a:t>Identify your customers’ behavioural styles.</a:t>
            </a:r>
          </a:p>
          <a:p>
            <a:pPr marL="171450" indent="-171450">
              <a:spcAft>
                <a:spcPts val="600"/>
              </a:spcAft>
              <a:buFont typeface="Arial" panose="020B0604020202020204" pitchFamily="34" charset="0"/>
              <a:buChar char="•"/>
            </a:pPr>
            <a:endParaRPr lang="en-GB" sz="1200" dirty="0">
              <a:solidFill>
                <a:schemeClr val="tx1"/>
              </a:solidFill>
              <a:latin typeface="Century Gothic" panose="020B0502020202020204" pitchFamily="34" charset="0"/>
            </a:endParaRPr>
          </a:p>
          <a:p>
            <a:pPr marL="171450" indent="-171450">
              <a:spcAft>
                <a:spcPts val="600"/>
              </a:spcAft>
              <a:buFont typeface="Arial" panose="020B0604020202020204" pitchFamily="34" charset="0"/>
              <a:buChar char="•"/>
            </a:pPr>
            <a:r>
              <a:rPr lang="en-US" sz="1200" dirty="0">
                <a:solidFill>
                  <a:schemeClr val="tx1"/>
                </a:solidFill>
                <a:latin typeface="Century Gothic" panose="020B0502020202020204" pitchFamily="34" charset="0"/>
              </a:rPr>
              <a:t>Adjust your sales style for improved sales performance.</a:t>
            </a:r>
          </a:p>
          <a:p>
            <a:pPr marL="171450" indent="-171450">
              <a:spcAft>
                <a:spcPts val="600"/>
              </a:spcAft>
              <a:buFont typeface="Arial" panose="020B0604020202020204" pitchFamily="34" charset="0"/>
              <a:buChar char="•"/>
            </a:pPr>
            <a:endParaRPr lang="en-GB" sz="1200" dirty="0">
              <a:solidFill>
                <a:schemeClr val="tx1"/>
              </a:solidFill>
              <a:latin typeface="Century Gothic" panose="020B0502020202020204" pitchFamily="34" charset="0"/>
            </a:endParaRPr>
          </a:p>
          <a:p>
            <a:pPr marL="171450" indent="-171450">
              <a:spcAft>
                <a:spcPts val="600"/>
              </a:spcAft>
              <a:buFont typeface="Arial" panose="020B0604020202020204" pitchFamily="34" charset="0"/>
              <a:buChar char="•"/>
            </a:pPr>
            <a:r>
              <a:rPr lang="en-US" sz="1200" dirty="0">
                <a:solidFill>
                  <a:schemeClr val="tx1"/>
                </a:solidFill>
                <a:latin typeface="Century Gothic" panose="020B0502020202020204" pitchFamily="34" charset="0"/>
              </a:rPr>
              <a:t>Understand the buying decisions of the DISC styles.</a:t>
            </a:r>
            <a:endParaRPr lang="en-GB" sz="1200" dirty="0">
              <a:solidFill>
                <a:schemeClr val="tx1"/>
              </a:solidFill>
              <a:latin typeface="Century Gothic" panose="020B0502020202020204" pitchFamily="34" charset="0"/>
            </a:endParaRPr>
          </a:p>
        </p:txBody>
      </p:sp>
      <p:grpSp>
        <p:nvGrpSpPr>
          <p:cNvPr id="3" name="Group 2">
            <a:extLst>
              <a:ext uri="{FF2B5EF4-FFF2-40B4-BE49-F238E27FC236}">
                <a16:creationId xmlns:a16="http://schemas.microsoft.com/office/drawing/2014/main" id="{0A04019A-B63D-46F3-8F3C-CC2D3566D358}"/>
              </a:ext>
            </a:extLst>
          </p:cNvPr>
          <p:cNvGrpSpPr/>
          <p:nvPr/>
        </p:nvGrpSpPr>
        <p:grpSpPr>
          <a:xfrm>
            <a:off x="543033" y="1771000"/>
            <a:ext cx="4264823" cy="3670439"/>
            <a:chOff x="4384865" y="418041"/>
            <a:chExt cx="4158398" cy="3423975"/>
          </a:xfrm>
        </p:grpSpPr>
        <p:sp>
          <p:nvSpPr>
            <p:cNvPr id="13" name="Rectangle 12">
              <a:extLst>
                <a:ext uri="{FF2B5EF4-FFF2-40B4-BE49-F238E27FC236}">
                  <a16:creationId xmlns:a16="http://schemas.microsoft.com/office/drawing/2014/main" id="{1E0F9935-28DF-4C58-AE54-082F79B98788}"/>
                </a:ext>
              </a:extLst>
            </p:cNvPr>
            <p:cNvSpPr/>
            <p:nvPr/>
          </p:nvSpPr>
          <p:spPr>
            <a:xfrm>
              <a:off x="4384865" y="418041"/>
              <a:ext cx="4158398" cy="3423975"/>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defTabSz="914400">
                <a:lnSpc>
                  <a:spcPct val="120000"/>
                </a:lnSpc>
                <a:spcAft>
                  <a:spcPts val="600"/>
                </a:spcAft>
                <a:buFont typeface="Arial" panose="020B0604020202020204" pitchFamily="34" charset="0"/>
                <a:buChar char="•"/>
              </a:pPr>
              <a:endParaRPr lang="en-US" sz="1200">
                <a:latin typeface="Century Gothic" panose="020B0502020202020204" pitchFamily="34" charset="0"/>
                <a:ea typeface="Open Sans" panose="020B0606030504020204" pitchFamily="34" charset="0"/>
                <a:cs typeface="Open Sans" panose="020B0606030504020204" pitchFamily="34" charset="0"/>
              </a:endParaRPr>
            </a:p>
          </p:txBody>
        </p:sp>
        <p:pic>
          <p:nvPicPr>
            <p:cNvPr id="11" name="Picture 10">
              <a:extLst>
                <a:ext uri="{FF2B5EF4-FFF2-40B4-BE49-F238E27FC236}">
                  <a16:creationId xmlns:a16="http://schemas.microsoft.com/office/drawing/2014/main" id="{9A98BA01-9578-4D62-B45A-9A7901B90820}"/>
                </a:ext>
              </a:extLst>
            </p:cNvPr>
            <p:cNvPicPr>
              <a:picLocks noChangeAspect="1"/>
            </p:cNvPicPr>
            <p:nvPr/>
          </p:nvPicPr>
          <p:blipFill>
            <a:blip r:embed="rId3"/>
            <a:stretch>
              <a:fillRect/>
            </a:stretch>
          </p:blipFill>
          <p:spPr>
            <a:xfrm>
              <a:off x="4659763" y="597083"/>
              <a:ext cx="3436654" cy="2992260"/>
            </a:xfrm>
            <a:prstGeom prst="rect">
              <a:avLst/>
            </a:prstGeom>
          </p:spPr>
        </p:pic>
      </p:grpSp>
    </p:spTree>
    <p:extLst>
      <p:ext uri="{BB962C8B-B14F-4D97-AF65-F5344CB8AC3E}">
        <p14:creationId xmlns:p14="http://schemas.microsoft.com/office/powerpoint/2010/main" val="399207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A8B2C1-57D3-4CDB-B494-EFAD10CE338C}"/>
              </a:ext>
            </a:extLst>
          </p:cNvPr>
          <p:cNvSpPr txBox="1"/>
          <p:nvPr/>
        </p:nvSpPr>
        <p:spPr>
          <a:xfrm>
            <a:off x="1855493" y="391078"/>
            <a:ext cx="5433014" cy="523220"/>
          </a:xfrm>
          <a:prstGeom prst="rect">
            <a:avLst/>
          </a:prstGeom>
          <a:noFill/>
        </p:spPr>
        <p:txBody>
          <a:bodyPr wrap="square" rtlCol="0">
            <a:spAutoFit/>
          </a:bodyPr>
          <a:lstStyle/>
          <a:p>
            <a:pPr algn="ctr"/>
            <a:r>
              <a:rPr lang="en-NZ" sz="2800" b="1" dirty="0">
                <a:latin typeface="Century Gothic" panose="020B0502020202020204" pitchFamily="34" charset="0"/>
                <a:ea typeface="Open Sans" panose="020B0606030504020204" pitchFamily="34" charset="0"/>
                <a:cs typeface="Open Sans" panose="020B0606030504020204" pitchFamily="34" charset="0"/>
              </a:rPr>
              <a:t>FinxS Online Platform</a:t>
            </a:r>
            <a:endParaRPr lang="en-GB" sz="2800" b="1" dirty="0">
              <a:latin typeface="Century Gothic" panose="020B0502020202020204" pitchFamily="34" charset="0"/>
              <a:ea typeface="Open Sans" panose="020B0606030504020204" pitchFamily="34" charset="0"/>
              <a:cs typeface="Open Sans" panose="020B0606030504020204" pitchFamily="34" charset="0"/>
            </a:endParaRPr>
          </a:p>
        </p:txBody>
      </p:sp>
      <p:sp>
        <p:nvSpPr>
          <p:cNvPr id="6" name="Slide Number Placeholder 1">
            <a:extLst>
              <a:ext uri="{FF2B5EF4-FFF2-40B4-BE49-F238E27FC236}">
                <a16:creationId xmlns:a16="http://schemas.microsoft.com/office/drawing/2014/main" id="{A1F7A285-2EE4-4F02-BEEA-DCA5644441AB}"/>
              </a:ext>
            </a:extLst>
          </p:cNvPr>
          <p:cNvSpPr txBox="1">
            <a:spLocks/>
          </p:cNvSpPr>
          <p:nvPr/>
        </p:nvSpPr>
        <p:spPr>
          <a:xfrm>
            <a:off x="8351999" y="243864"/>
            <a:ext cx="791999" cy="30427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D4896B6-2F6F-4F66-A02F-15F4549713A4}" type="slidenum">
              <a:rPr lang="en-GB" b="1"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ctr"/>
              <a:t>16</a:t>
            </a:fld>
            <a:endParaRPr lang="en-GB"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74D7EA97-20DC-44B8-A262-6FB43C197E62}"/>
              </a:ext>
            </a:extLst>
          </p:cNvPr>
          <p:cNvSpPr txBox="1"/>
          <p:nvPr/>
        </p:nvSpPr>
        <p:spPr>
          <a:xfrm>
            <a:off x="455441" y="960419"/>
            <a:ext cx="8458200" cy="778675"/>
          </a:xfrm>
          <a:prstGeom prst="rect">
            <a:avLst/>
          </a:prstGeom>
          <a:noFill/>
        </p:spPr>
        <p:txBody>
          <a:bodyPr wrap="square" rtlCol="0">
            <a:spAutoFit/>
          </a:bodyPr>
          <a:lstStyle/>
          <a:p>
            <a:pPr algn="ctr">
              <a:lnSpc>
                <a:spcPct val="115000"/>
              </a:lnSpc>
              <a:spcAft>
                <a:spcPts val="600"/>
              </a:spcAft>
            </a:pPr>
            <a:r>
              <a:rPr lang="en-NZ" sz="1200" dirty="0" err="1">
                <a:solidFill>
                  <a:srgbClr val="1B2E3C"/>
                </a:solidFill>
                <a:effectLst/>
                <a:latin typeface="Century Gothic" panose="020B0502020202020204" pitchFamily="34" charset="0"/>
                <a:ea typeface="Times New Roman" panose="02020603050405020304" pitchFamily="18" charset="0"/>
                <a:cs typeface="Times New Roman" panose="02020603050405020304" pitchFamily="18" charset="0"/>
              </a:rPr>
              <a:t>FinxS</a:t>
            </a:r>
            <a:r>
              <a:rPr lang="en-NZ" sz="1200" dirty="0">
                <a:solidFill>
                  <a:srgbClr val="1B2E3C"/>
                </a:solidFill>
                <a:effectLst/>
                <a:latin typeface="Century Gothic" panose="020B0502020202020204" pitchFamily="34" charset="0"/>
                <a:ea typeface="Times New Roman" panose="02020603050405020304" pitchFamily="18" charset="0"/>
                <a:cs typeface="Times New Roman" panose="02020603050405020304" pitchFamily="18" charset="0"/>
              </a:rPr>
              <a:t> is the web application used to create, brand and administer questionnaires. </a:t>
            </a:r>
            <a:r>
              <a:rPr lang="en-NZ" sz="1200" dirty="0">
                <a:solidFill>
                  <a:srgbClr val="1B2E3C"/>
                </a:solidFill>
                <a:latin typeface="Century Gothic" panose="020B0502020202020204" pitchFamily="34" charset="0"/>
                <a:ea typeface="Times New Roman" panose="02020603050405020304" pitchFamily="18" charset="0"/>
                <a:cs typeface="Times New Roman" panose="02020603050405020304" pitchFamily="18" charset="0"/>
              </a:rPr>
              <a:t>It</a:t>
            </a:r>
            <a:r>
              <a:rPr lang="en-NZ" sz="1200" dirty="0">
                <a:solidFill>
                  <a:srgbClr val="1B2E3C"/>
                </a:solidFill>
                <a:effectLst/>
                <a:latin typeface="Century Gothic" panose="020B0502020202020204" pitchFamily="34" charset="0"/>
                <a:ea typeface="Times New Roman" panose="02020603050405020304" pitchFamily="18" charset="0"/>
                <a:cs typeface="Times New Roman" panose="02020603050405020304" pitchFamily="18" charset="0"/>
              </a:rPr>
              <a:t> is also the database where the results of the questionnaire </a:t>
            </a:r>
            <a:r>
              <a:rPr lang="en-NZ" sz="1200" dirty="0">
                <a:solidFill>
                  <a:srgbClr val="1B2E3C"/>
                </a:solidFill>
                <a:latin typeface="Century Gothic" panose="020B0502020202020204" pitchFamily="34" charset="0"/>
                <a:ea typeface="Times New Roman" panose="02020603050405020304" pitchFamily="18" charset="0"/>
                <a:cs typeface="Times New Roman" panose="02020603050405020304" pitchFamily="18" charset="0"/>
              </a:rPr>
              <a:t>are</a:t>
            </a:r>
            <a:r>
              <a:rPr lang="en-NZ" sz="1200" dirty="0">
                <a:solidFill>
                  <a:srgbClr val="1B2E3C"/>
                </a:solidFill>
                <a:effectLst/>
                <a:latin typeface="Century Gothic" panose="020B0502020202020204" pitchFamily="34" charset="0"/>
                <a:ea typeface="Times New Roman" panose="02020603050405020304" pitchFamily="18" charset="0"/>
                <a:cs typeface="Times New Roman" panose="02020603050405020304" pitchFamily="18" charset="0"/>
              </a:rPr>
              <a:t> saved.</a:t>
            </a:r>
            <a:endParaRPr lang="en-NZ" sz="12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ctr"/>
            <a:endParaRPr lang="en-NZ" sz="1200" dirty="0">
              <a:latin typeface="Century Gothic" panose="020B0502020202020204" pitchFamily="34" charset="0"/>
            </a:endParaRPr>
          </a:p>
        </p:txBody>
      </p:sp>
      <p:pic>
        <p:nvPicPr>
          <p:cNvPr id="9" name="Graphic 8" descr="Man with solid fill">
            <a:extLst>
              <a:ext uri="{FF2B5EF4-FFF2-40B4-BE49-F238E27FC236}">
                <a16:creationId xmlns:a16="http://schemas.microsoft.com/office/drawing/2014/main" id="{8F115703-28D4-4A20-A69F-940D600DED8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6288" y="3974251"/>
            <a:ext cx="665867" cy="665867"/>
          </a:xfrm>
          <a:prstGeom prst="rect">
            <a:avLst/>
          </a:prstGeom>
        </p:spPr>
      </p:pic>
      <p:pic>
        <p:nvPicPr>
          <p:cNvPr id="12" name="Graphic 11" descr="Speech with solid fill">
            <a:extLst>
              <a:ext uri="{FF2B5EF4-FFF2-40B4-BE49-F238E27FC236}">
                <a16:creationId xmlns:a16="http://schemas.microsoft.com/office/drawing/2014/main" id="{4B53F2ED-C076-4A34-A01B-57B807CF693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87418" y="4031662"/>
            <a:ext cx="665867" cy="665867"/>
          </a:xfrm>
          <a:prstGeom prst="rect">
            <a:avLst/>
          </a:prstGeom>
        </p:spPr>
      </p:pic>
      <p:pic>
        <p:nvPicPr>
          <p:cNvPr id="14" name="Graphic 13" descr="Monitor with solid fill">
            <a:extLst>
              <a:ext uri="{FF2B5EF4-FFF2-40B4-BE49-F238E27FC236}">
                <a16:creationId xmlns:a16="http://schemas.microsoft.com/office/drawing/2014/main" id="{940FDF2E-6958-4232-952F-0295E515DD4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05028" y="2131905"/>
            <a:ext cx="665867" cy="665867"/>
          </a:xfrm>
          <a:prstGeom prst="rect">
            <a:avLst/>
          </a:prstGeom>
        </p:spPr>
      </p:pic>
      <p:pic>
        <p:nvPicPr>
          <p:cNvPr id="16" name="Graphic 15" descr="Cloud Computing outline">
            <a:extLst>
              <a:ext uri="{FF2B5EF4-FFF2-40B4-BE49-F238E27FC236}">
                <a16:creationId xmlns:a16="http://schemas.microsoft.com/office/drawing/2014/main" id="{A53A9886-D0E0-421D-9A29-30AF5622205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657732" y="3872962"/>
            <a:ext cx="665867" cy="665867"/>
          </a:xfrm>
          <a:prstGeom prst="rect">
            <a:avLst/>
          </a:prstGeom>
        </p:spPr>
      </p:pic>
      <p:pic>
        <p:nvPicPr>
          <p:cNvPr id="18" name="Graphic 17" descr="Architecture with solid fill">
            <a:extLst>
              <a:ext uri="{FF2B5EF4-FFF2-40B4-BE49-F238E27FC236}">
                <a16:creationId xmlns:a16="http://schemas.microsoft.com/office/drawing/2014/main" id="{C913AACD-99B0-4088-BC29-0BC6AE46EB9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834714" y="2068816"/>
            <a:ext cx="665867" cy="665867"/>
          </a:xfrm>
          <a:prstGeom prst="rect">
            <a:avLst/>
          </a:prstGeom>
        </p:spPr>
      </p:pic>
      <p:pic>
        <p:nvPicPr>
          <p:cNvPr id="20" name="Graphic 19" descr="Document with solid fill">
            <a:extLst>
              <a:ext uri="{FF2B5EF4-FFF2-40B4-BE49-F238E27FC236}">
                <a16:creationId xmlns:a16="http://schemas.microsoft.com/office/drawing/2014/main" id="{132D40B0-FA8A-4C1C-B6DF-D8175EE4682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41092" y="2049109"/>
            <a:ext cx="665867" cy="665867"/>
          </a:xfrm>
          <a:prstGeom prst="rect">
            <a:avLst/>
          </a:prstGeom>
        </p:spPr>
      </p:pic>
      <p:sp>
        <p:nvSpPr>
          <p:cNvPr id="22" name="TextBox 21">
            <a:extLst>
              <a:ext uri="{FF2B5EF4-FFF2-40B4-BE49-F238E27FC236}">
                <a16:creationId xmlns:a16="http://schemas.microsoft.com/office/drawing/2014/main" id="{1C40D496-347F-4B79-9DC5-D413DA6FF457}"/>
              </a:ext>
            </a:extLst>
          </p:cNvPr>
          <p:cNvSpPr txBox="1"/>
          <p:nvPr/>
        </p:nvSpPr>
        <p:spPr>
          <a:xfrm>
            <a:off x="651262" y="2784535"/>
            <a:ext cx="1645526" cy="954107"/>
          </a:xfrm>
          <a:prstGeom prst="rect">
            <a:avLst/>
          </a:prstGeom>
          <a:noFill/>
        </p:spPr>
        <p:txBody>
          <a:bodyPr wrap="square">
            <a:spAutoFit/>
          </a:bodyPr>
          <a:lstStyle/>
          <a:p>
            <a:pPr algn="ctr"/>
            <a:r>
              <a:rPr lang="en-NZ" sz="1400" dirty="0">
                <a:latin typeface="Century Gothic" panose="020B0502020202020204" pitchFamily="34" charset="0"/>
                <a:ea typeface="Open Sans" panose="020B0606030504020204" pitchFamily="34" charset="0"/>
                <a:cs typeface="Open Sans" panose="020B0606030504020204" pitchFamily="34" charset="0"/>
              </a:rPr>
              <a:t>Customisable content or create your own reports</a:t>
            </a:r>
          </a:p>
        </p:txBody>
      </p:sp>
      <p:sp>
        <p:nvSpPr>
          <p:cNvPr id="24" name="TextBox 23">
            <a:extLst>
              <a:ext uri="{FF2B5EF4-FFF2-40B4-BE49-F238E27FC236}">
                <a16:creationId xmlns:a16="http://schemas.microsoft.com/office/drawing/2014/main" id="{666D656A-A54D-4DD2-B9D7-9B1392E6F0B5}"/>
              </a:ext>
            </a:extLst>
          </p:cNvPr>
          <p:cNvSpPr txBox="1"/>
          <p:nvPr/>
        </p:nvSpPr>
        <p:spPr>
          <a:xfrm>
            <a:off x="3399616" y="2767066"/>
            <a:ext cx="1645526" cy="523220"/>
          </a:xfrm>
          <a:prstGeom prst="rect">
            <a:avLst/>
          </a:prstGeom>
          <a:noFill/>
        </p:spPr>
        <p:txBody>
          <a:bodyPr wrap="square">
            <a:spAutoFit/>
          </a:bodyPr>
          <a:lstStyle/>
          <a:p>
            <a:pPr algn="ctr"/>
            <a:r>
              <a:rPr lang="en-NZ" sz="1400">
                <a:latin typeface="Century Gothic" panose="020B0502020202020204" pitchFamily="34" charset="0"/>
                <a:ea typeface="Open Sans" panose="020B0606030504020204" pitchFamily="34" charset="0"/>
                <a:cs typeface="Open Sans" panose="020B0606030504020204" pitchFamily="34" charset="0"/>
              </a:rPr>
              <a:t>Add branding to white label</a:t>
            </a:r>
          </a:p>
        </p:txBody>
      </p:sp>
      <p:sp>
        <p:nvSpPr>
          <p:cNvPr id="26" name="TextBox 25">
            <a:extLst>
              <a:ext uri="{FF2B5EF4-FFF2-40B4-BE49-F238E27FC236}">
                <a16:creationId xmlns:a16="http://schemas.microsoft.com/office/drawing/2014/main" id="{A597A01D-C0D6-45DC-990D-FEDA01A33FCC}"/>
              </a:ext>
            </a:extLst>
          </p:cNvPr>
          <p:cNvSpPr txBox="1"/>
          <p:nvPr/>
        </p:nvSpPr>
        <p:spPr>
          <a:xfrm>
            <a:off x="5876645" y="2817678"/>
            <a:ext cx="2475354" cy="523220"/>
          </a:xfrm>
          <a:prstGeom prst="rect">
            <a:avLst/>
          </a:prstGeom>
          <a:noFill/>
        </p:spPr>
        <p:txBody>
          <a:bodyPr wrap="square">
            <a:spAutoFit/>
          </a:bodyPr>
          <a:lstStyle/>
          <a:p>
            <a:pPr algn="ctr"/>
            <a:r>
              <a:rPr lang="en-NZ" sz="1400">
                <a:latin typeface="Century Gothic" panose="020B0502020202020204" pitchFamily="34" charset="0"/>
                <a:ea typeface="Open Sans" panose="020B0606030504020204" pitchFamily="34" charset="0"/>
                <a:cs typeface="Open Sans" panose="020B0606030504020204" pitchFamily="34" charset="0"/>
              </a:rPr>
              <a:t>Admin Account Management</a:t>
            </a:r>
          </a:p>
        </p:txBody>
      </p:sp>
      <p:sp>
        <p:nvSpPr>
          <p:cNvPr id="28" name="TextBox 27">
            <a:extLst>
              <a:ext uri="{FF2B5EF4-FFF2-40B4-BE49-F238E27FC236}">
                <a16:creationId xmlns:a16="http://schemas.microsoft.com/office/drawing/2014/main" id="{2382042C-1440-48AD-BCC2-BE11E21B1DFF}"/>
              </a:ext>
            </a:extLst>
          </p:cNvPr>
          <p:cNvSpPr txBox="1"/>
          <p:nvPr/>
        </p:nvSpPr>
        <p:spPr>
          <a:xfrm>
            <a:off x="3056756" y="4626543"/>
            <a:ext cx="2528394" cy="954107"/>
          </a:xfrm>
          <a:prstGeom prst="rect">
            <a:avLst/>
          </a:prstGeom>
          <a:noFill/>
        </p:spPr>
        <p:txBody>
          <a:bodyPr wrap="square">
            <a:spAutoFit/>
          </a:bodyPr>
          <a:lstStyle/>
          <a:p>
            <a:pPr algn="ctr"/>
            <a:r>
              <a:rPr lang="en-NZ" sz="1400" dirty="0">
                <a:latin typeface="Century Gothic" panose="020B0502020202020204" pitchFamily="34" charset="0"/>
                <a:ea typeface="Open Sans" panose="020B0606030504020204" pitchFamily="34" charset="0"/>
                <a:cs typeface="Open Sans" panose="020B0606030504020204" pitchFamily="34" charset="0"/>
              </a:rPr>
              <a:t>Multilingual Options – </a:t>
            </a:r>
            <a:r>
              <a:rPr lang="en-NZ" sz="1400" dirty="0" err="1">
                <a:latin typeface="Century Gothic" panose="020B0502020202020204" pitchFamily="34" charset="0"/>
                <a:ea typeface="Open Sans" panose="020B0606030504020204" pitchFamily="34" charset="0"/>
                <a:cs typeface="Open Sans" panose="020B0606030504020204" pitchFamily="34" charset="0"/>
              </a:rPr>
              <a:t>FinxS</a:t>
            </a:r>
            <a:r>
              <a:rPr lang="en-NZ" sz="1400" dirty="0">
                <a:latin typeface="Century Gothic" panose="020B0502020202020204" pitchFamily="34" charset="0"/>
                <a:ea typeface="Open Sans" panose="020B0606030504020204" pitchFamily="34" charset="0"/>
                <a:cs typeface="Open Sans" panose="020B0606030504020204" pitchFamily="34" charset="0"/>
              </a:rPr>
              <a:t> is used globally and is available in over 80 languages</a:t>
            </a:r>
          </a:p>
        </p:txBody>
      </p:sp>
      <p:sp>
        <p:nvSpPr>
          <p:cNvPr id="30" name="TextBox 29">
            <a:extLst>
              <a:ext uri="{FF2B5EF4-FFF2-40B4-BE49-F238E27FC236}">
                <a16:creationId xmlns:a16="http://schemas.microsoft.com/office/drawing/2014/main" id="{76B6BD55-7600-4996-8736-775D3724E46C}"/>
              </a:ext>
            </a:extLst>
          </p:cNvPr>
          <p:cNvSpPr txBox="1"/>
          <p:nvPr/>
        </p:nvSpPr>
        <p:spPr>
          <a:xfrm>
            <a:off x="563934" y="4697529"/>
            <a:ext cx="1586247" cy="523220"/>
          </a:xfrm>
          <a:prstGeom prst="rect">
            <a:avLst/>
          </a:prstGeom>
          <a:noFill/>
        </p:spPr>
        <p:txBody>
          <a:bodyPr wrap="square">
            <a:spAutoFit/>
          </a:bodyPr>
          <a:lstStyle/>
          <a:p>
            <a:pPr algn="ctr"/>
            <a:r>
              <a:rPr lang="en-NZ" sz="1400">
                <a:latin typeface="Century Gothic" panose="020B0502020202020204" pitchFamily="34" charset="0"/>
                <a:ea typeface="Open Sans" panose="020B0606030504020204" pitchFamily="34" charset="0"/>
                <a:cs typeface="Open Sans" panose="020B0606030504020204" pitchFamily="34" charset="0"/>
              </a:rPr>
              <a:t>Gender Neutral options</a:t>
            </a:r>
          </a:p>
        </p:txBody>
      </p:sp>
      <p:sp>
        <p:nvSpPr>
          <p:cNvPr id="32" name="TextBox 31">
            <a:extLst>
              <a:ext uri="{FF2B5EF4-FFF2-40B4-BE49-F238E27FC236}">
                <a16:creationId xmlns:a16="http://schemas.microsoft.com/office/drawing/2014/main" id="{A9A878BE-9091-4501-AFC1-26A3F7152279}"/>
              </a:ext>
            </a:extLst>
          </p:cNvPr>
          <p:cNvSpPr txBox="1"/>
          <p:nvPr/>
        </p:nvSpPr>
        <p:spPr>
          <a:xfrm>
            <a:off x="6315812" y="4626543"/>
            <a:ext cx="6105196" cy="307777"/>
          </a:xfrm>
          <a:prstGeom prst="rect">
            <a:avLst/>
          </a:prstGeom>
          <a:noFill/>
        </p:spPr>
        <p:txBody>
          <a:bodyPr wrap="square">
            <a:spAutoFit/>
          </a:bodyPr>
          <a:lstStyle/>
          <a:p>
            <a:r>
              <a:rPr lang="en-NZ" sz="1400">
                <a:latin typeface="Century Gothic" panose="020B0502020202020204" pitchFamily="34" charset="0"/>
                <a:ea typeface="Open Sans" panose="020B0606030504020204" pitchFamily="34" charset="0"/>
                <a:cs typeface="Open Sans" panose="020B0606030504020204" pitchFamily="34" charset="0"/>
              </a:rPr>
              <a:t>API Integration</a:t>
            </a:r>
          </a:p>
        </p:txBody>
      </p:sp>
    </p:spTree>
    <p:extLst>
      <p:ext uri="{BB962C8B-B14F-4D97-AF65-F5344CB8AC3E}">
        <p14:creationId xmlns:p14="http://schemas.microsoft.com/office/powerpoint/2010/main" val="1524223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0354DEC4-E4A9-40BE-9269-0982D1476938}"/>
              </a:ext>
            </a:extLst>
          </p:cNvPr>
          <p:cNvSpPr/>
          <p:nvPr/>
        </p:nvSpPr>
        <p:spPr>
          <a:xfrm>
            <a:off x="7512452" y="5336219"/>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 name="Parallelogram 3">
            <a:extLst>
              <a:ext uri="{FF2B5EF4-FFF2-40B4-BE49-F238E27FC236}">
                <a16:creationId xmlns:a16="http://schemas.microsoft.com/office/drawing/2014/main" id="{AA9F290D-E44D-4927-A314-10B1D51BE5E9}"/>
              </a:ext>
            </a:extLst>
          </p:cNvPr>
          <p:cNvSpPr/>
          <p:nvPr/>
        </p:nvSpPr>
        <p:spPr>
          <a:xfrm rot="831487">
            <a:off x="-222154" y="-825032"/>
            <a:ext cx="3511422" cy="6964617"/>
          </a:xfrm>
          <a:prstGeom prst="parallelogram">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extBox 1">
            <a:extLst>
              <a:ext uri="{FF2B5EF4-FFF2-40B4-BE49-F238E27FC236}">
                <a16:creationId xmlns:a16="http://schemas.microsoft.com/office/drawing/2014/main" id="{DC88A3FA-7F04-400A-87A9-320FC8C579AD}"/>
              </a:ext>
            </a:extLst>
          </p:cNvPr>
          <p:cNvSpPr txBox="1"/>
          <p:nvPr/>
        </p:nvSpPr>
        <p:spPr>
          <a:xfrm>
            <a:off x="0" y="1890676"/>
            <a:ext cx="3116954" cy="1200329"/>
          </a:xfrm>
          <a:prstGeom prst="rect">
            <a:avLst/>
          </a:prstGeom>
          <a:noFill/>
        </p:spPr>
        <p:txBody>
          <a:bodyPr wrap="square" rtlCol="0">
            <a:spAutoFit/>
          </a:bodyPr>
          <a:lstStyle/>
          <a:p>
            <a:pPr algn="ctr"/>
            <a:r>
              <a:rPr lang="en-NZ" sz="2400" b="1">
                <a:solidFill>
                  <a:schemeClr val="bg1"/>
                </a:solidFill>
                <a:latin typeface="Century Gothic" panose="020B0502020202020204" pitchFamily="34" charset="0"/>
                <a:ea typeface="Open Sans" panose="020B0606030504020204" pitchFamily="34" charset="0"/>
                <a:cs typeface="Open Sans" panose="020B0606030504020204" pitchFamily="34" charset="0"/>
              </a:rPr>
              <a:t>Re-Order DISC Results Against Different Reports </a:t>
            </a:r>
            <a:endParaRPr lang="en-GB" sz="2400" b="1">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DCDE7965-B214-4DA5-99D4-D13E7569156C}"/>
              </a:ext>
            </a:extLst>
          </p:cNvPr>
          <p:cNvSpPr txBox="1"/>
          <p:nvPr/>
        </p:nvSpPr>
        <p:spPr>
          <a:xfrm>
            <a:off x="6475463" y="348953"/>
            <a:ext cx="3716213" cy="2308324"/>
          </a:xfrm>
          <a:prstGeom prst="rect">
            <a:avLst/>
          </a:prstGeom>
          <a:noFill/>
        </p:spPr>
        <p:txBody>
          <a:bodyPr wrap="square" rtlCol="0">
            <a:spAutoFit/>
          </a:bodyPr>
          <a:lstStyle/>
          <a:p>
            <a:pPr marL="171450" lvl="0" indent="-171450">
              <a:spcBef>
                <a:spcPts val="1200"/>
              </a:spcBef>
              <a:buFont typeface="Arial" panose="020B0604020202020204" pitchFamily="34" charset="0"/>
              <a:buChar char="•"/>
            </a:pPr>
            <a:r>
              <a:rPr lang="en-GB" sz="1200">
                <a:latin typeface="Century Gothic" panose="020B0502020202020204" pitchFamily="34" charset="0"/>
                <a:ea typeface="Open Sans" panose="020B0606030504020204" pitchFamily="34" charset="0"/>
                <a:cs typeface="Open Sans" panose="020B0606030504020204" pitchFamily="34" charset="0"/>
              </a:rPr>
              <a:t>Lead and Manage</a:t>
            </a:r>
          </a:p>
          <a:p>
            <a:pPr marL="171450" lvl="0" indent="-171450">
              <a:spcBef>
                <a:spcPts val="1200"/>
              </a:spcBef>
              <a:buFont typeface="Arial" panose="020B0604020202020204" pitchFamily="34" charset="0"/>
              <a:buChar char="•"/>
            </a:pPr>
            <a:r>
              <a:rPr lang="en-NZ" sz="1200">
                <a:latin typeface="Century Gothic" panose="020B0502020202020204" pitchFamily="34" charset="0"/>
                <a:ea typeface="Open Sans" panose="020B0606030504020204" pitchFamily="34" charset="0"/>
                <a:cs typeface="Open Sans" panose="020B0606030504020204" pitchFamily="34" charset="0"/>
              </a:rPr>
              <a:t>Sales and Service</a:t>
            </a:r>
          </a:p>
          <a:p>
            <a:pPr marL="171450" lvl="0" indent="-171450">
              <a:spcBef>
                <a:spcPts val="1200"/>
              </a:spcBef>
              <a:buFont typeface="Arial" panose="020B0604020202020204" pitchFamily="34" charset="0"/>
              <a:buChar char="•"/>
            </a:pPr>
            <a:r>
              <a:rPr lang="en-NZ" sz="1200">
                <a:latin typeface="Century Gothic" panose="020B0502020202020204" pitchFamily="34" charset="0"/>
                <a:ea typeface="Open Sans" panose="020B0606030504020204" pitchFamily="34" charset="0"/>
                <a:cs typeface="Open Sans" panose="020B0606030504020204" pitchFamily="34" charset="0"/>
              </a:rPr>
              <a:t>On-Boarding</a:t>
            </a:r>
          </a:p>
          <a:p>
            <a:pPr marL="171450" lvl="0" indent="-171450">
              <a:spcBef>
                <a:spcPts val="1200"/>
              </a:spcBef>
              <a:buFont typeface="Arial" panose="020B0604020202020204" pitchFamily="34" charset="0"/>
              <a:buChar char="•"/>
            </a:pPr>
            <a:r>
              <a:rPr lang="en-NZ" sz="1200">
                <a:latin typeface="Century Gothic" panose="020B0502020202020204" pitchFamily="34" charset="0"/>
                <a:ea typeface="Open Sans" panose="020B0606030504020204" pitchFamily="34" charset="0"/>
                <a:cs typeface="Open Sans" panose="020B0606030504020204" pitchFamily="34" charset="0"/>
              </a:rPr>
              <a:t>Recruit and Select</a:t>
            </a:r>
          </a:p>
          <a:p>
            <a:pPr marL="171450" lvl="0" indent="-171450">
              <a:spcBef>
                <a:spcPts val="1200"/>
              </a:spcBef>
              <a:buFont typeface="Arial" panose="020B0604020202020204" pitchFamily="34" charset="0"/>
              <a:buChar char="•"/>
            </a:pPr>
            <a:r>
              <a:rPr lang="en-NZ" sz="1200">
                <a:latin typeface="Century Gothic" panose="020B0502020202020204" pitchFamily="34" charset="0"/>
                <a:ea typeface="Open Sans" panose="020B0606030504020204" pitchFamily="34" charset="0"/>
                <a:cs typeface="Open Sans" panose="020B0606030504020204" pitchFamily="34" charset="0"/>
              </a:rPr>
              <a:t>Team and Build</a:t>
            </a:r>
          </a:p>
          <a:p>
            <a:pPr marL="171450" lvl="0" indent="-171450">
              <a:spcBef>
                <a:spcPts val="1200"/>
              </a:spcBef>
              <a:buFont typeface="Arial" panose="020B0604020202020204" pitchFamily="34" charset="0"/>
              <a:buChar char="•"/>
            </a:pPr>
            <a:r>
              <a:rPr lang="en-NZ" sz="1200">
                <a:latin typeface="Century Gothic" panose="020B0502020202020204" pitchFamily="34" charset="0"/>
                <a:ea typeface="Open Sans" panose="020B0606030504020204" pitchFamily="34" charset="0"/>
                <a:cs typeface="Open Sans" panose="020B0606030504020204" pitchFamily="34" charset="0"/>
              </a:rPr>
              <a:t>Communication</a:t>
            </a:r>
          </a:p>
          <a:p>
            <a:pPr marL="171450" lvl="0" indent="-171450">
              <a:spcBef>
                <a:spcPts val="1200"/>
              </a:spcBef>
              <a:buFont typeface="Arial" panose="020B0604020202020204" pitchFamily="34" charset="0"/>
              <a:buChar char="•"/>
            </a:pPr>
            <a:r>
              <a:rPr lang="en-NZ" sz="1200">
                <a:latin typeface="Century Gothic" panose="020B0502020202020204" pitchFamily="34" charset="0"/>
                <a:ea typeface="Open Sans" panose="020B0606030504020204" pitchFamily="34" charset="0"/>
                <a:cs typeface="Open Sans" panose="020B0606030504020204" pitchFamily="34" charset="0"/>
              </a:rPr>
              <a:t>Remote Worker</a:t>
            </a:r>
          </a:p>
        </p:txBody>
      </p:sp>
      <p:pic>
        <p:nvPicPr>
          <p:cNvPr id="5" name="Picture 4">
            <a:extLst>
              <a:ext uri="{FF2B5EF4-FFF2-40B4-BE49-F238E27FC236}">
                <a16:creationId xmlns:a16="http://schemas.microsoft.com/office/drawing/2014/main" id="{4F31B5BF-1E81-4E2A-BEE6-90155011E3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9836" y="1890676"/>
            <a:ext cx="4798797" cy="3859286"/>
          </a:xfrm>
          <a:prstGeom prst="rect">
            <a:avLst/>
          </a:prstGeom>
        </p:spPr>
      </p:pic>
      <p:sp>
        <p:nvSpPr>
          <p:cNvPr id="6" name="Slide Number Placeholder 5">
            <a:extLst>
              <a:ext uri="{FF2B5EF4-FFF2-40B4-BE49-F238E27FC236}">
                <a16:creationId xmlns:a16="http://schemas.microsoft.com/office/drawing/2014/main" id="{4C4DFC7E-B63C-4F6D-9667-792F8CA491CD}"/>
              </a:ext>
            </a:extLst>
          </p:cNvPr>
          <p:cNvSpPr>
            <a:spLocks noGrp="1"/>
          </p:cNvSpPr>
          <p:nvPr>
            <p:ph type="sldNum" sz="quarter" idx="12"/>
          </p:nvPr>
        </p:nvSpPr>
        <p:spPr>
          <a:xfrm>
            <a:off x="5868042" y="5378796"/>
            <a:ext cx="2057400" cy="304271"/>
          </a:xfrm>
        </p:spPr>
        <p:txBody>
          <a:bodyPr/>
          <a:lstStyle/>
          <a:p>
            <a:fld id="{D5A884B5-116C-4F3C-9593-4E31DAD24D1B}" type="slidenum">
              <a:rPr lang="en-NZ" sz="1200" b="1" smtClean="0">
                <a:solidFill>
                  <a:schemeClr val="bg1"/>
                </a:solidFill>
                <a:ea typeface="Open Sans" panose="020B0606030504020204" pitchFamily="34" charset="0"/>
                <a:cs typeface="Open Sans" panose="020B0606030504020204" pitchFamily="34" charset="0"/>
              </a:rPr>
              <a:t>17</a:t>
            </a:fld>
            <a:endParaRPr lang="en-NZ" sz="1200" b="1">
              <a:solidFill>
                <a:schemeClr val="bg1"/>
              </a:solidFill>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11111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Oval 23">
            <a:extLst>
              <a:ext uri="{FF2B5EF4-FFF2-40B4-BE49-F238E27FC236}">
                <a16:creationId xmlns:a16="http://schemas.microsoft.com/office/drawing/2014/main" id="{22EB5355-EA1D-4ADA-8169-050E76E87F7C}"/>
              </a:ext>
            </a:extLst>
          </p:cNvPr>
          <p:cNvSpPr/>
          <p:nvPr/>
        </p:nvSpPr>
        <p:spPr>
          <a:xfrm>
            <a:off x="3189281" y="5220696"/>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4" name="Picture 13">
            <a:extLst>
              <a:ext uri="{FF2B5EF4-FFF2-40B4-BE49-F238E27FC236}">
                <a16:creationId xmlns:a16="http://schemas.microsoft.com/office/drawing/2014/main" id="{7CEE9972-A6E8-4F58-B75B-7D8A4C1BD4FB}"/>
              </a:ext>
            </a:extLst>
          </p:cNvPr>
          <p:cNvPicPr>
            <a:picLocks noChangeAspect="1"/>
          </p:cNvPicPr>
          <p:nvPr/>
        </p:nvPicPr>
        <p:blipFill>
          <a:blip r:embed="rId2"/>
          <a:stretch>
            <a:fillRect/>
          </a:stretch>
        </p:blipFill>
        <p:spPr>
          <a:xfrm>
            <a:off x="3842142" y="2180046"/>
            <a:ext cx="5007528" cy="2838334"/>
          </a:xfrm>
          <a:prstGeom prst="rect">
            <a:avLst/>
          </a:prstGeom>
        </p:spPr>
      </p:pic>
      <p:sp>
        <p:nvSpPr>
          <p:cNvPr id="15" name="Parallelogram 14">
            <a:extLst>
              <a:ext uri="{FF2B5EF4-FFF2-40B4-BE49-F238E27FC236}">
                <a16:creationId xmlns:a16="http://schemas.microsoft.com/office/drawing/2014/main" id="{79C0A495-1E36-4AEC-BED0-F8034C7F1B9A}"/>
              </a:ext>
            </a:extLst>
          </p:cNvPr>
          <p:cNvSpPr/>
          <p:nvPr/>
        </p:nvSpPr>
        <p:spPr>
          <a:xfrm rot="831487">
            <a:off x="-565499" y="-847587"/>
            <a:ext cx="3617209" cy="6964617"/>
          </a:xfrm>
          <a:prstGeom prst="parallelogram">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05846F8A-176C-4900-9ED1-F139C7F42F37}"/>
              </a:ext>
            </a:extLst>
          </p:cNvPr>
          <p:cNvSpPr txBox="1">
            <a:spLocks/>
          </p:cNvSpPr>
          <p:nvPr/>
        </p:nvSpPr>
        <p:spPr>
          <a:xfrm>
            <a:off x="-184648" y="2016939"/>
            <a:ext cx="3088569" cy="467477"/>
          </a:xfrm>
          <a:prstGeom prst="rect">
            <a:avLst/>
          </a:prstGeom>
        </p:spPr>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NZ" sz="2800" b="1">
                <a:solidFill>
                  <a:schemeClr val="bg1"/>
                </a:solidFill>
                <a:latin typeface="Century Gothic" panose="020B0502020202020204" pitchFamily="34" charset="0"/>
                <a:ea typeface="Open Sans" panose="020B0606030504020204" pitchFamily="34" charset="0"/>
                <a:cs typeface="Open Sans" panose="020B0606030504020204" pitchFamily="34" charset="0"/>
              </a:rPr>
              <a:t>Competencies</a:t>
            </a:r>
            <a:r>
              <a:rPr lang="en-NZ" sz="2800" b="1">
                <a:latin typeface="Century Gothic" panose="020B0502020202020204" pitchFamily="34" charset="0"/>
                <a:ea typeface="Open Sans" panose="020B0606030504020204" pitchFamily="34" charset="0"/>
                <a:cs typeface="Open Sans" panose="020B0606030504020204" pitchFamily="34" charset="0"/>
              </a:rPr>
              <a:t> </a:t>
            </a:r>
          </a:p>
        </p:txBody>
      </p:sp>
      <p:sp>
        <p:nvSpPr>
          <p:cNvPr id="3" name="Rectangle 2">
            <a:extLst>
              <a:ext uri="{FF2B5EF4-FFF2-40B4-BE49-F238E27FC236}">
                <a16:creationId xmlns:a16="http://schemas.microsoft.com/office/drawing/2014/main" id="{C109659E-5B3E-4993-82ED-B6E1B244A8A2}"/>
              </a:ext>
            </a:extLst>
          </p:cNvPr>
          <p:cNvSpPr/>
          <p:nvPr/>
        </p:nvSpPr>
        <p:spPr>
          <a:xfrm flipH="1">
            <a:off x="5868144" y="1291917"/>
            <a:ext cx="45719" cy="707886"/>
          </a:xfrm>
          <a:prstGeom prst="rect">
            <a:avLst/>
          </a:prstGeom>
        </p:spPr>
        <p:txBody>
          <a:bodyPr wrap="square">
            <a:spAutoFit/>
          </a:bodyPr>
          <a:lstStyle/>
          <a:p>
            <a:pPr marL="17100">
              <a:spcAft>
                <a:spcPts val="1200"/>
              </a:spcAft>
              <a:buClr>
                <a:srgbClr val="D0005F"/>
              </a:buClr>
              <a:buSzPct val="80000"/>
            </a:pPr>
            <a:br>
              <a:rPr lang="en-US" sz="2000" b="1">
                <a:solidFill>
                  <a:srgbClr val="333399"/>
                </a:solidFill>
              </a:rPr>
            </a:br>
            <a:endParaRPr lang="en-US" sz="2000" b="1">
              <a:solidFill>
                <a:srgbClr val="333399"/>
              </a:solidFill>
            </a:endParaRPr>
          </a:p>
        </p:txBody>
      </p:sp>
      <p:sp>
        <p:nvSpPr>
          <p:cNvPr id="4" name="TextBox 3">
            <a:extLst>
              <a:ext uri="{FF2B5EF4-FFF2-40B4-BE49-F238E27FC236}">
                <a16:creationId xmlns:a16="http://schemas.microsoft.com/office/drawing/2014/main" id="{0D6AA29F-E5FB-4230-8EBF-42855D7CAE5C}"/>
              </a:ext>
            </a:extLst>
          </p:cNvPr>
          <p:cNvSpPr txBox="1"/>
          <p:nvPr/>
        </p:nvSpPr>
        <p:spPr>
          <a:xfrm>
            <a:off x="-184648" y="2513858"/>
            <a:ext cx="2581907" cy="1200329"/>
          </a:xfrm>
          <a:prstGeom prst="rect">
            <a:avLst/>
          </a:prstGeom>
          <a:noFill/>
        </p:spPr>
        <p:txBody>
          <a:bodyPr wrap="square" rtlCol="0">
            <a:spAutoFit/>
          </a:bodyPr>
          <a:lstStyle/>
          <a:p>
            <a:pPr algn="ctr"/>
            <a:endParaRPr lang="en-NZ" sz="1200">
              <a:latin typeface="Century Gothic" panose="020B0502020202020204" pitchFamily="34" charset="0"/>
              <a:ea typeface="Open Sans" panose="020B0606030504020204" pitchFamily="34" charset="0"/>
              <a:cs typeface="Open Sans" panose="020B0606030504020204" pitchFamily="34" charset="0"/>
            </a:endParaRPr>
          </a:p>
          <a:p>
            <a:pPr algn="ctr"/>
            <a:r>
              <a:rPr lang="en-NZ" sz="1200">
                <a:solidFill>
                  <a:schemeClr val="bg1"/>
                </a:solidFill>
                <a:latin typeface="Century Gothic" panose="020B0502020202020204" pitchFamily="34" charset="0"/>
                <a:ea typeface="Open Sans" panose="020B0606030504020204" pitchFamily="34" charset="0"/>
                <a:cs typeface="Open Sans" panose="020B0606030504020204" pitchFamily="34" charset="0"/>
              </a:rPr>
              <a:t>Shows candidates’ scores against a particular competency, within competency groups.</a:t>
            </a:r>
          </a:p>
          <a:p>
            <a:pPr algn="ctr"/>
            <a:r>
              <a:rPr lang="en-NZ" sz="1200">
                <a:solidFill>
                  <a:schemeClr val="bg1"/>
                </a:solidFill>
                <a:latin typeface="Century Gothic" panose="020B0502020202020204" pitchFamily="34" charset="0"/>
                <a:ea typeface="Open Sans" panose="020B0606030504020204" pitchFamily="34" charset="0"/>
                <a:cs typeface="Open Sans" panose="020B0606030504020204" pitchFamily="34" charset="0"/>
              </a:rPr>
              <a:t> </a:t>
            </a:r>
          </a:p>
        </p:txBody>
      </p:sp>
      <p:sp>
        <p:nvSpPr>
          <p:cNvPr id="5" name="TextBox 4">
            <a:extLst>
              <a:ext uri="{FF2B5EF4-FFF2-40B4-BE49-F238E27FC236}">
                <a16:creationId xmlns:a16="http://schemas.microsoft.com/office/drawing/2014/main" id="{8E02AFD2-EA13-48C3-AAB1-67D39162ACC0}"/>
              </a:ext>
            </a:extLst>
          </p:cNvPr>
          <p:cNvSpPr txBox="1"/>
          <p:nvPr/>
        </p:nvSpPr>
        <p:spPr>
          <a:xfrm>
            <a:off x="5666118" y="5007107"/>
            <a:ext cx="1370058" cy="646331"/>
          </a:xfrm>
          <a:prstGeom prst="rect">
            <a:avLst/>
          </a:prstGeom>
          <a:noFill/>
        </p:spPr>
        <p:txBody>
          <a:bodyPr wrap="square" rtlCol="0">
            <a:spAutoFit/>
          </a:bodyPr>
          <a:lstStyle/>
          <a:p>
            <a:r>
              <a:rPr lang="en-NZ" sz="1200">
                <a:latin typeface="Century Gothic" panose="020B0502020202020204" pitchFamily="34" charset="0"/>
                <a:ea typeface="Open Sans" panose="020B0606030504020204" pitchFamily="34" charset="0"/>
                <a:cs typeface="Open Sans" panose="020B0606030504020204" pitchFamily="34" charset="0"/>
              </a:rPr>
              <a:t>The left side shows the </a:t>
            </a:r>
            <a:r>
              <a:rPr lang="en-NZ" sz="1200" b="1">
                <a:solidFill>
                  <a:srgbClr val="1B75BC"/>
                </a:solidFill>
                <a:latin typeface="Century Gothic" panose="020B0502020202020204" pitchFamily="34" charset="0"/>
                <a:ea typeface="Open Sans" panose="020B0606030504020204" pitchFamily="34" charset="0"/>
                <a:cs typeface="Open Sans" panose="020B0606030504020204" pitchFamily="34" charset="0"/>
              </a:rPr>
              <a:t>least natural</a:t>
            </a:r>
            <a:r>
              <a:rPr lang="en-NZ" sz="1200">
                <a:solidFill>
                  <a:srgbClr val="1B75BC"/>
                </a:solidFill>
                <a:latin typeface="Century Gothic" panose="020B0502020202020204" pitchFamily="34" charset="0"/>
                <a:ea typeface="Open Sans" panose="020B0606030504020204" pitchFamily="34" charset="0"/>
                <a:cs typeface="Open Sans" panose="020B0606030504020204" pitchFamily="34" charset="0"/>
              </a:rPr>
              <a:t> </a:t>
            </a:r>
            <a:r>
              <a:rPr lang="en-NZ" sz="1200">
                <a:latin typeface="Century Gothic" panose="020B0502020202020204" pitchFamily="34" charset="0"/>
                <a:ea typeface="Open Sans" panose="020B0606030504020204" pitchFamily="34" charset="0"/>
                <a:cs typeface="Open Sans" panose="020B0606030504020204" pitchFamily="34" charset="0"/>
              </a:rPr>
              <a:t>traits</a:t>
            </a:r>
          </a:p>
        </p:txBody>
      </p:sp>
      <p:sp>
        <p:nvSpPr>
          <p:cNvPr id="6" name="TextBox 5">
            <a:extLst>
              <a:ext uri="{FF2B5EF4-FFF2-40B4-BE49-F238E27FC236}">
                <a16:creationId xmlns:a16="http://schemas.microsoft.com/office/drawing/2014/main" id="{98F7F9AF-6F2A-45DC-B7CB-01B4BB9DFB3C}"/>
              </a:ext>
            </a:extLst>
          </p:cNvPr>
          <p:cNvSpPr txBox="1"/>
          <p:nvPr/>
        </p:nvSpPr>
        <p:spPr>
          <a:xfrm>
            <a:off x="7854507" y="4988108"/>
            <a:ext cx="1497605" cy="646331"/>
          </a:xfrm>
          <a:prstGeom prst="rect">
            <a:avLst/>
          </a:prstGeom>
          <a:noFill/>
        </p:spPr>
        <p:txBody>
          <a:bodyPr wrap="square" rtlCol="0">
            <a:spAutoFit/>
          </a:bodyPr>
          <a:lstStyle/>
          <a:p>
            <a:r>
              <a:rPr lang="en-NZ" sz="1200">
                <a:latin typeface="Century Gothic" panose="020B0502020202020204" pitchFamily="34" charset="0"/>
                <a:ea typeface="Open Sans" panose="020B0606030504020204" pitchFamily="34" charset="0"/>
                <a:cs typeface="Open Sans" panose="020B0606030504020204" pitchFamily="34" charset="0"/>
              </a:rPr>
              <a:t>The right side shows the </a:t>
            </a:r>
            <a:r>
              <a:rPr lang="en-NZ" sz="1200" b="1">
                <a:solidFill>
                  <a:srgbClr val="1B75BC"/>
                </a:solidFill>
                <a:latin typeface="Century Gothic" panose="020B0502020202020204" pitchFamily="34" charset="0"/>
                <a:ea typeface="Open Sans" panose="020B0606030504020204" pitchFamily="34" charset="0"/>
                <a:cs typeface="Open Sans" panose="020B0606030504020204" pitchFamily="34" charset="0"/>
              </a:rPr>
              <a:t>most natural</a:t>
            </a:r>
            <a:r>
              <a:rPr lang="en-NZ" sz="1200">
                <a:solidFill>
                  <a:srgbClr val="1B75BC"/>
                </a:solidFill>
                <a:latin typeface="Century Gothic" panose="020B0502020202020204" pitchFamily="34" charset="0"/>
                <a:ea typeface="Open Sans" panose="020B0606030504020204" pitchFamily="34" charset="0"/>
                <a:cs typeface="Open Sans" panose="020B0606030504020204" pitchFamily="34" charset="0"/>
              </a:rPr>
              <a:t> </a:t>
            </a:r>
            <a:r>
              <a:rPr lang="en-NZ" sz="1200">
                <a:latin typeface="Century Gothic" panose="020B0502020202020204" pitchFamily="34" charset="0"/>
                <a:ea typeface="Open Sans" panose="020B0606030504020204" pitchFamily="34" charset="0"/>
                <a:cs typeface="Open Sans" panose="020B0606030504020204" pitchFamily="34" charset="0"/>
              </a:rPr>
              <a:t>traits </a:t>
            </a:r>
          </a:p>
        </p:txBody>
      </p:sp>
      <p:cxnSp>
        <p:nvCxnSpPr>
          <p:cNvPr id="8" name="Straight Connector 7">
            <a:extLst>
              <a:ext uri="{FF2B5EF4-FFF2-40B4-BE49-F238E27FC236}">
                <a16:creationId xmlns:a16="http://schemas.microsoft.com/office/drawing/2014/main" id="{E6978514-22BE-4625-8767-F3B8FE6AEFF9}"/>
              </a:ext>
            </a:extLst>
          </p:cNvPr>
          <p:cNvCxnSpPr>
            <a:cxnSpLocks/>
          </p:cNvCxnSpPr>
          <p:nvPr/>
        </p:nvCxnSpPr>
        <p:spPr bwMode="auto">
          <a:xfrm>
            <a:off x="7330506" y="2634721"/>
            <a:ext cx="0" cy="2407651"/>
          </a:xfrm>
          <a:prstGeom prst="line">
            <a:avLst/>
          </a:prstGeom>
          <a:noFill/>
          <a:ln w="19050" cap="flat" cmpd="sng" algn="ctr">
            <a:solidFill>
              <a:srgbClr val="7BBE56"/>
            </a:solidFill>
            <a:prstDash val="solid"/>
            <a:round/>
            <a:headEnd type="none" w="med" len="med"/>
            <a:tailEnd type="none" w="med" len="med"/>
          </a:ln>
          <a:effectLst/>
        </p:spPr>
      </p:cxnSp>
      <p:sp>
        <p:nvSpPr>
          <p:cNvPr id="11" name="Slide Number Placeholder 10">
            <a:extLst>
              <a:ext uri="{FF2B5EF4-FFF2-40B4-BE49-F238E27FC236}">
                <a16:creationId xmlns:a16="http://schemas.microsoft.com/office/drawing/2014/main" id="{F936D1C4-3723-491A-9E9F-4EA2BA21C775}"/>
              </a:ext>
            </a:extLst>
          </p:cNvPr>
          <p:cNvSpPr>
            <a:spLocks noGrp="1"/>
          </p:cNvSpPr>
          <p:nvPr>
            <p:ph type="sldNum" sz="quarter" idx="12"/>
          </p:nvPr>
        </p:nvSpPr>
        <p:spPr>
          <a:xfrm>
            <a:off x="1569928" y="5286497"/>
            <a:ext cx="2057400" cy="304271"/>
          </a:xfrm>
        </p:spPr>
        <p:txBody>
          <a:bodyPr/>
          <a:lstStyle/>
          <a:p>
            <a:fld id="{D5A884B5-116C-4F3C-9593-4E31DAD24D1B}" type="slidenum">
              <a:rPr lang="en-NZ" sz="1200" b="1" smtClean="0">
                <a:solidFill>
                  <a:schemeClr val="bg1"/>
                </a:solidFill>
                <a:latin typeface="Century Gothic" panose="020B0502020202020204" pitchFamily="34" charset="0"/>
              </a:rPr>
              <a:t>18</a:t>
            </a:fld>
            <a:endParaRPr lang="en-NZ" sz="1200" b="1">
              <a:solidFill>
                <a:schemeClr val="bg1"/>
              </a:solidFill>
              <a:latin typeface="Century Gothic" panose="020B0502020202020204" pitchFamily="34" charset="0"/>
            </a:endParaRPr>
          </a:p>
        </p:txBody>
      </p:sp>
      <p:sp>
        <p:nvSpPr>
          <p:cNvPr id="19" name="TextBox 18">
            <a:extLst>
              <a:ext uri="{FF2B5EF4-FFF2-40B4-BE49-F238E27FC236}">
                <a16:creationId xmlns:a16="http://schemas.microsoft.com/office/drawing/2014/main" id="{207ADD8A-392E-42C3-B723-1D2C2730A12D}"/>
              </a:ext>
            </a:extLst>
          </p:cNvPr>
          <p:cNvSpPr txBox="1"/>
          <p:nvPr/>
        </p:nvSpPr>
        <p:spPr>
          <a:xfrm>
            <a:off x="3706249" y="606890"/>
            <a:ext cx="4688948" cy="1200329"/>
          </a:xfrm>
          <a:prstGeom prst="rect">
            <a:avLst/>
          </a:prstGeom>
          <a:noFill/>
        </p:spPr>
        <p:txBody>
          <a:bodyPr wrap="square" rtlCol="0">
            <a:spAutoFit/>
          </a:bodyPr>
          <a:lstStyle/>
          <a:p>
            <a:pPr algn="ctr"/>
            <a:r>
              <a:rPr lang="en-NZ" sz="1200">
                <a:effectLst/>
                <a:latin typeface="Century Gothic" panose="020B0502020202020204" pitchFamily="34" charset="0"/>
                <a:ea typeface="Times New Roman" panose="02020603050405020304" pitchFamily="18" charset="0"/>
                <a:cs typeface="Times New Roman" panose="02020603050405020304" pitchFamily="18" charset="0"/>
              </a:rPr>
              <a:t>FinxS has </a:t>
            </a:r>
            <a:r>
              <a:rPr lang="en-NZ" sz="1200" b="1">
                <a:effectLst/>
                <a:latin typeface="Century Gothic" panose="020B0502020202020204" pitchFamily="34" charset="0"/>
                <a:ea typeface="Times New Roman" panose="02020603050405020304" pitchFamily="18" charset="0"/>
                <a:cs typeface="Times New Roman" panose="02020603050405020304" pitchFamily="18" charset="0"/>
              </a:rPr>
              <a:t>1600 competencies within its database</a:t>
            </a:r>
            <a:r>
              <a:rPr lang="en-NZ" sz="1200">
                <a:effectLst/>
                <a:latin typeface="Century Gothic" panose="020B0502020202020204" pitchFamily="34" charset="0"/>
                <a:ea typeface="Times New Roman" panose="02020603050405020304" pitchFamily="18" charset="0"/>
                <a:cs typeface="Times New Roman" panose="02020603050405020304" pitchFamily="18" charset="0"/>
              </a:rPr>
              <a:t> and each competency relates to a specific behavioural style. </a:t>
            </a:r>
            <a:r>
              <a:rPr lang="en-NZ" sz="1200">
                <a:effectLst/>
                <a:latin typeface="Century Gothic" panose="020B0502020202020204" pitchFamily="34" charset="0"/>
                <a:ea typeface="Calibri" panose="020F0502020204030204" pitchFamily="34" charset="0"/>
                <a:cs typeface="Times New Roman" panose="02020603050405020304" pitchFamily="18" charset="0"/>
              </a:rPr>
              <a:t> </a:t>
            </a:r>
          </a:p>
          <a:p>
            <a:pPr algn="ctr"/>
            <a:endParaRPr lang="en-NZ" sz="1200">
              <a:latin typeface="Century Gothic" panose="020B0502020202020204" pitchFamily="34" charset="0"/>
              <a:ea typeface="Calibri" panose="020F0502020204030204" pitchFamily="34" charset="0"/>
              <a:cs typeface="Times New Roman" panose="02020603050405020304" pitchFamily="18" charset="0"/>
            </a:endParaRPr>
          </a:p>
          <a:p>
            <a:pPr algn="ctr"/>
            <a:r>
              <a:rPr lang="en-NZ" sz="1200">
                <a:effectLst/>
                <a:latin typeface="Century Gothic" panose="020B0502020202020204" pitchFamily="34" charset="0"/>
                <a:ea typeface="Calibri" panose="020F0502020204030204" pitchFamily="34" charset="0"/>
                <a:cs typeface="Times New Roman" panose="02020603050405020304" pitchFamily="18" charset="0"/>
              </a:rPr>
              <a:t>New competencies are added regularly to the FinxS platform.</a:t>
            </a:r>
            <a:endParaRPr lang="en-NZ" sz="1200">
              <a:effectLst/>
              <a:latin typeface="Century Gothic" panose="020B0502020202020204" pitchFamily="34" charset="0"/>
              <a:ea typeface="Times New Roman" panose="02020603050405020304" pitchFamily="18" charset="0"/>
              <a:cs typeface="Times New Roman" panose="02020603050405020304" pitchFamily="18" charset="0"/>
            </a:endParaRPr>
          </a:p>
          <a:p>
            <a:pPr algn="ctr"/>
            <a:endParaRPr lang="en-NZ" sz="1200">
              <a:latin typeface="Century Gothic" panose="020B0502020202020204" pitchFamily="34" charset="0"/>
            </a:endParaRPr>
          </a:p>
        </p:txBody>
      </p:sp>
    </p:spTree>
    <p:extLst>
      <p:ext uri="{BB962C8B-B14F-4D97-AF65-F5344CB8AC3E}">
        <p14:creationId xmlns:p14="http://schemas.microsoft.com/office/powerpoint/2010/main" val="3387418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93963C1-60CF-4B77-9E5D-E2750E8FA714}"/>
              </a:ext>
            </a:extLst>
          </p:cNvPr>
          <p:cNvPicPr>
            <a:picLocks noChangeAspect="1"/>
          </p:cNvPicPr>
          <p:nvPr/>
        </p:nvPicPr>
        <p:blipFill>
          <a:blip r:embed="rId2"/>
          <a:stretch>
            <a:fillRect/>
          </a:stretch>
        </p:blipFill>
        <p:spPr>
          <a:xfrm>
            <a:off x="1482941" y="1961381"/>
            <a:ext cx="6869059" cy="2337147"/>
          </a:xfrm>
          <a:prstGeom prst="rect">
            <a:avLst/>
          </a:prstGeom>
        </p:spPr>
      </p:pic>
      <p:sp>
        <p:nvSpPr>
          <p:cNvPr id="12" name="Parallelogram 11">
            <a:extLst>
              <a:ext uri="{FF2B5EF4-FFF2-40B4-BE49-F238E27FC236}">
                <a16:creationId xmlns:a16="http://schemas.microsoft.com/office/drawing/2014/main" id="{99DAB133-372C-4C89-B2B7-91867A80A682}"/>
              </a:ext>
            </a:extLst>
          </p:cNvPr>
          <p:cNvSpPr/>
          <p:nvPr/>
        </p:nvSpPr>
        <p:spPr>
          <a:xfrm rot="831487">
            <a:off x="303921" y="-712675"/>
            <a:ext cx="3617209" cy="6964617"/>
          </a:xfrm>
          <a:prstGeom prst="parallelogram">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3" name="TextBox 2">
            <a:extLst>
              <a:ext uri="{FF2B5EF4-FFF2-40B4-BE49-F238E27FC236}">
                <a16:creationId xmlns:a16="http://schemas.microsoft.com/office/drawing/2014/main" id="{7B537E75-AE9B-471F-804B-AF5063FD9626}"/>
              </a:ext>
            </a:extLst>
          </p:cNvPr>
          <p:cNvSpPr txBox="1"/>
          <p:nvPr/>
        </p:nvSpPr>
        <p:spPr>
          <a:xfrm flipH="1">
            <a:off x="980495" y="1745737"/>
            <a:ext cx="2053340" cy="954107"/>
          </a:xfrm>
          <a:prstGeom prst="rect">
            <a:avLst/>
          </a:prstGeom>
          <a:noFill/>
        </p:spPr>
        <p:txBody>
          <a:bodyPr wrap="square" rtlCol="0">
            <a:spAutoFit/>
          </a:bodyPr>
          <a:lstStyle/>
          <a:p>
            <a:pPr algn="ctr"/>
            <a:r>
              <a:rPr lang="en-NZ" sz="2800" b="1">
                <a:solidFill>
                  <a:schemeClr val="bg1"/>
                </a:solidFill>
                <a:latin typeface="Century Gothic" panose="020B0502020202020204" pitchFamily="34" charset="0"/>
                <a:ea typeface="Open Sans" panose="020B0606030504020204" pitchFamily="34" charset="0"/>
                <a:cs typeface="Open Sans" panose="020B0606030504020204" pitchFamily="34" charset="0"/>
              </a:rPr>
              <a:t>Job Templates</a:t>
            </a:r>
            <a:endParaRPr lang="en-GB" sz="2800" b="1">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4" name="Slide Number Placeholder 1">
            <a:extLst>
              <a:ext uri="{FF2B5EF4-FFF2-40B4-BE49-F238E27FC236}">
                <a16:creationId xmlns:a16="http://schemas.microsoft.com/office/drawing/2014/main" id="{B38A4087-3CE6-4B28-AC41-2D77D99AF755}"/>
              </a:ext>
            </a:extLst>
          </p:cNvPr>
          <p:cNvSpPr txBox="1">
            <a:spLocks/>
          </p:cNvSpPr>
          <p:nvPr/>
        </p:nvSpPr>
        <p:spPr>
          <a:xfrm>
            <a:off x="8352000" y="243864"/>
            <a:ext cx="792000" cy="30427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b="1">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9" name="Slide Number Placeholder 8">
            <a:extLst>
              <a:ext uri="{FF2B5EF4-FFF2-40B4-BE49-F238E27FC236}">
                <a16:creationId xmlns:a16="http://schemas.microsoft.com/office/drawing/2014/main" id="{C5C57A93-CF83-4C40-A114-A08A17442A8C}"/>
              </a:ext>
            </a:extLst>
          </p:cNvPr>
          <p:cNvSpPr>
            <a:spLocks noGrp="1"/>
          </p:cNvSpPr>
          <p:nvPr>
            <p:ph type="sldNum" sz="quarter" idx="12"/>
          </p:nvPr>
        </p:nvSpPr>
        <p:spPr>
          <a:xfrm>
            <a:off x="1492751" y="5183572"/>
            <a:ext cx="2057400" cy="304271"/>
          </a:xfrm>
        </p:spPr>
        <p:txBody>
          <a:bodyPr/>
          <a:lstStyle/>
          <a:p>
            <a:fld id="{D5A884B5-116C-4F3C-9593-4E31DAD24D1B}" type="slidenum">
              <a:rPr lang="en-NZ" sz="1200" b="1"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19</a:t>
            </a:fld>
            <a:endParaRPr lang="en-NZ" sz="1200" b="1">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C6E09C5F-15F6-4AEC-BBA3-3953B25EB055}"/>
              </a:ext>
            </a:extLst>
          </p:cNvPr>
          <p:cNvSpPr txBox="1"/>
          <p:nvPr/>
        </p:nvSpPr>
        <p:spPr>
          <a:xfrm>
            <a:off x="485636" y="2873518"/>
            <a:ext cx="2703587" cy="1600438"/>
          </a:xfrm>
          <a:prstGeom prst="rect">
            <a:avLst/>
          </a:prstGeom>
          <a:noFill/>
        </p:spPr>
        <p:txBody>
          <a:bodyPr wrap="square" rtlCol="0">
            <a:spAutoFit/>
          </a:bodyPr>
          <a:lstStyle/>
          <a:p>
            <a:pPr algn="ctr"/>
            <a:r>
              <a:rPr lang="en-NZ" sz="1400">
                <a:solidFill>
                  <a:schemeClr val="bg1"/>
                </a:solidFill>
                <a:latin typeface="Century Gothic" panose="020B0502020202020204" pitchFamily="34" charset="0"/>
              </a:rPr>
              <a:t>Use the competencies to create a Job Template based on a job description. Competencies can be scored and results between candidates can be compared.</a:t>
            </a:r>
          </a:p>
        </p:txBody>
      </p:sp>
      <p:sp>
        <p:nvSpPr>
          <p:cNvPr id="13" name="TextBox 12">
            <a:extLst>
              <a:ext uri="{FF2B5EF4-FFF2-40B4-BE49-F238E27FC236}">
                <a16:creationId xmlns:a16="http://schemas.microsoft.com/office/drawing/2014/main" id="{A5300B08-D7BE-4955-A83C-CFCBF03C01C3}"/>
              </a:ext>
            </a:extLst>
          </p:cNvPr>
          <p:cNvSpPr txBox="1"/>
          <p:nvPr/>
        </p:nvSpPr>
        <p:spPr>
          <a:xfrm>
            <a:off x="4555225" y="4514172"/>
            <a:ext cx="1816246" cy="738664"/>
          </a:xfrm>
          <a:prstGeom prst="rect">
            <a:avLst/>
          </a:prstGeom>
          <a:noFill/>
        </p:spPr>
        <p:txBody>
          <a:bodyPr wrap="square" rtlCol="0">
            <a:spAutoFit/>
          </a:bodyPr>
          <a:lstStyle/>
          <a:p>
            <a:r>
              <a:rPr lang="en-NZ" sz="1400">
                <a:latin typeface="Century Gothic" panose="020B0502020202020204" pitchFamily="34" charset="0"/>
                <a:ea typeface="Open Sans" panose="020B0606030504020204" pitchFamily="34" charset="0"/>
                <a:cs typeface="Open Sans" panose="020B0606030504020204" pitchFamily="34" charset="0"/>
              </a:rPr>
              <a:t>The left side shows the </a:t>
            </a:r>
            <a:r>
              <a:rPr lang="en-NZ" sz="1400" b="1">
                <a:latin typeface="Century Gothic" panose="020B0502020202020204" pitchFamily="34" charset="0"/>
                <a:ea typeface="Open Sans" panose="020B0606030504020204" pitchFamily="34" charset="0"/>
                <a:cs typeface="Open Sans" panose="020B0606030504020204" pitchFamily="34" charset="0"/>
              </a:rPr>
              <a:t>least natural</a:t>
            </a:r>
            <a:r>
              <a:rPr lang="en-NZ" sz="1400">
                <a:latin typeface="Century Gothic" panose="020B0502020202020204" pitchFamily="34" charset="0"/>
                <a:ea typeface="Open Sans" panose="020B0606030504020204" pitchFamily="34" charset="0"/>
                <a:cs typeface="Open Sans" panose="020B0606030504020204" pitchFamily="34" charset="0"/>
              </a:rPr>
              <a:t> traits</a:t>
            </a:r>
          </a:p>
        </p:txBody>
      </p:sp>
      <p:sp>
        <p:nvSpPr>
          <p:cNvPr id="14" name="TextBox 13">
            <a:extLst>
              <a:ext uri="{FF2B5EF4-FFF2-40B4-BE49-F238E27FC236}">
                <a16:creationId xmlns:a16="http://schemas.microsoft.com/office/drawing/2014/main" id="{D1863BF5-E5A2-41E0-9E34-EC2891A7B7C1}"/>
              </a:ext>
            </a:extLst>
          </p:cNvPr>
          <p:cNvSpPr txBox="1"/>
          <p:nvPr/>
        </p:nvSpPr>
        <p:spPr>
          <a:xfrm>
            <a:off x="7592983" y="4467727"/>
            <a:ext cx="1674150" cy="738664"/>
          </a:xfrm>
          <a:prstGeom prst="rect">
            <a:avLst/>
          </a:prstGeom>
          <a:noFill/>
        </p:spPr>
        <p:txBody>
          <a:bodyPr wrap="square" rtlCol="0">
            <a:spAutoFit/>
          </a:bodyPr>
          <a:lstStyle/>
          <a:p>
            <a:r>
              <a:rPr lang="en-NZ" sz="1400">
                <a:latin typeface="Century Gothic" panose="020B0502020202020204" pitchFamily="34" charset="0"/>
                <a:ea typeface="Open Sans" panose="020B0606030504020204" pitchFamily="34" charset="0"/>
                <a:cs typeface="Open Sans" panose="020B0606030504020204" pitchFamily="34" charset="0"/>
              </a:rPr>
              <a:t>The right side shows the </a:t>
            </a:r>
            <a:r>
              <a:rPr lang="en-NZ" sz="1400" b="1">
                <a:latin typeface="Century Gothic" panose="020B0502020202020204" pitchFamily="34" charset="0"/>
                <a:ea typeface="Open Sans" panose="020B0606030504020204" pitchFamily="34" charset="0"/>
                <a:cs typeface="Open Sans" panose="020B0606030504020204" pitchFamily="34" charset="0"/>
              </a:rPr>
              <a:t>most natural</a:t>
            </a:r>
            <a:r>
              <a:rPr lang="en-NZ" sz="1400">
                <a:latin typeface="Century Gothic" panose="020B0502020202020204" pitchFamily="34" charset="0"/>
                <a:ea typeface="Open Sans" panose="020B0606030504020204" pitchFamily="34" charset="0"/>
                <a:cs typeface="Open Sans" panose="020B0606030504020204" pitchFamily="34" charset="0"/>
              </a:rPr>
              <a:t> traits </a:t>
            </a:r>
          </a:p>
        </p:txBody>
      </p:sp>
      <p:cxnSp>
        <p:nvCxnSpPr>
          <p:cNvPr id="15" name="Straight Connector 14">
            <a:extLst>
              <a:ext uri="{FF2B5EF4-FFF2-40B4-BE49-F238E27FC236}">
                <a16:creationId xmlns:a16="http://schemas.microsoft.com/office/drawing/2014/main" id="{0355D905-570D-4F37-87DD-FD6FDDB7E40A}"/>
              </a:ext>
            </a:extLst>
          </p:cNvPr>
          <p:cNvCxnSpPr>
            <a:cxnSpLocks/>
          </p:cNvCxnSpPr>
          <p:nvPr/>
        </p:nvCxnSpPr>
        <p:spPr bwMode="auto">
          <a:xfrm>
            <a:off x="6657149" y="2222790"/>
            <a:ext cx="0" cy="1975197"/>
          </a:xfrm>
          <a:prstGeom prst="line">
            <a:avLst/>
          </a:prstGeom>
          <a:noFill/>
          <a:ln w="19050" cap="flat" cmpd="sng" algn="ctr">
            <a:solidFill>
              <a:srgbClr val="7BBE56"/>
            </a:solidFill>
            <a:prstDash val="solid"/>
            <a:round/>
            <a:headEnd type="none" w="med" len="med"/>
            <a:tailEnd type="none" w="med" len="med"/>
          </a:ln>
          <a:effectLst/>
        </p:spPr>
      </p:cxnSp>
    </p:spTree>
    <p:extLst>
      <p:ext uri="{BB962C8B-B14F-4D97-AF65-F5344CB8AC3E}">
        <p14:creationId xmlns:p14="http://schemas.microsoft.com/office/powerpoint/2010/main" val="161434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8BBFDDCA-67F0-4A6C-BB9A-14B3ACCECD7B}"/>
              </a:ext>
            </a:extLst>
          </p:cNvPr>
          <p:cNvSpPr/>
          <p:nvPr/>
        </p:nvSpPr>
        <p:spPr>
          <a:xfrm>
            <a:off x="-132525" y="480660"/>
            <a:ext cx="516968"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TextBox 2">
            <a:extLst>
              <a:ext uri="{FF2B5EF4-FFF2-40B4-BE49-F238E27FC236}">
                <a16:creationId xmlns:a16="http://schemas.microsoft.com/office/drawing/2014/main" id="{13C53FF2-A68F-4DB3-BE49-86B04E2494BD}"/>
              </a:ext>
            </a:extLst>
          </p:cNvPr>
          <p:cNvSpPr txBox="1"/>
          <p:nvPr/>
        </p:nvSpPr>
        <p:spPr>
          <a:xfrm>
            <a:off x="5589972" y="2220565"/>
            <a:ext cx="1965960" cy="1569660"/>
          </a:xfrm>
          <a:prstGeom prst="rect">
            <a:avLst/>
          </a:prstGeom>
          <a:noFill/>
        </p:spPr>
        <p:txBody>
          <a:bodyPr wrap="square" rtlCol="0" anchor="t">
            <a:spAutoFit/>
          </a:bodyPr>
          <a:lstStyle/>
          <a:p>
            <a:pPr algn="ctr"/>
            <a:r>
              <a:rPr lang="en-NZ" sz="2400" b="1" dirty="0">
                <a:latin typeface="Century Gothic" panose="020B0502020202020204" pitchFamily="34" charset="0"/>
              </a:rPr>
              <a:t>Other Assessment Tools on FinxS</a:t>
            </a:r>
            <a:endParaRPr lang="en-US" sz="2400" dirty="0">
              <a:latin typeface="Century Gothic" panose="020B0502020202020204" pitchFamily="34" charset="0"/>
              <a:cs typeface="Calibri"/>
            </a:endParaRPr>
          </a:p>
        </p:txBody>
      </p:sp>
      <p:sp>
        <p:nvSpPr>
          <p:cNvPr id="5" name="Slide Number Placeholder 4">
            <a:extLst>
              <a:ext uri="{FF2B5EF4-FFF2-40B4-BE49-F238E27FC236}">
                <a16:creationId xmlns:a16="http://schemas.microsoft.com/office/drawing/2014/main" id="{F586CC0D-034A-4C5B-ABFD-8E169D25B1F6}"/>
              </a:ext>
            </a:extLst>
          </p:cNvPr>
          <p:cNvSpPr>
            <a:spLocks noGrp="1"/>
          </p:cNvSpPr>
          <p:nvPr>
            <p:ph type="sldNum" sz="quarter" idx="12"/>
          </p:nvPr>
        </p:nvSpPr>
        <p:spPr>
          <a:xfrm>
            <a:off x="-1715678" y="535395"/>
            <a:ext cx="2057400" cy="304271"/>
          </a:xfrm>
        </p:spPr>
        <p:txBody>
          <a:bodyPr/>
          <a:lstStyle/>
          <a:p>
            <a:fld id="{D5A884B5-116C-4F3C-9593-4E31DAD24D1B}" type="slidenum">
              <a:rPr lang="en-NZ" sz="1200" b="1" smtClean="0">
                <a:solidFill>
                  <a:schemeClr val="bg1"/>
                </a:solidFill>
                <a:latin typeface="Century Gothic" panose="020B0502020202020204" pitchFamily="34" charset="0"/>
              </a:rPr>
              <a:t>20</a:t>
            </a:fld>
            <a:endParaRPr lang="en-NZ" sz="1200" b="1">
              <a:solidFill>
                <a:schemeClr val="bg1"/>
              </a:solidFill>
              <a:latin typeface="Century Gothic" panose="020B0502020202020204" pitchFamily="34" charset="0"/>
            </a:endParaRPr>
          </a:p>
        </p:txBody>
      </p:sp>
      <p:sp>
        <p:nvSpPr>
          <p:cNvPr id="8" name="Rectangle: Rounded Corners 7">
            <a:extLst>
              <a:ext uri="{FF2B5EF4-FFF2-40B4-BE49-F238E27FC236}">
                <a16:creationId xmlns:a16="http://schemas.microsoft.com/office/drawing/2014/main" id="{C09B1E6C-EF92-4D6F-AE68-1E0EAEA6D3D3}"/>
              </a:ext>
            </a:extLst>
          </p:cNvPr>
          <p:cNvSpPr/>
          <p:nvPr/>
        </p:nvSpPr>
        <p:spPr>
          <a:xfrm>
            <a:off x="992261" y="1958247"/>
            <a:ext cx="2026386" cy="718881"/>
          </a:xfrm>
          <a:prstGeom prst="roundRect">
            <a:avLst/>
          </a:prstGeom>
          <a:solidFill>
            <a:schemeClr val="bg1">
              <a:lumMod val="85000"/>
            </a:schemeClr>
          </a:solidFill>
          <a:ln>
            <a:solidFill>
              <a:schemeClr val="accent3">
                <a:lumMod val="60000"/>
                <a:lumOff val="40000"/>
              </a:schemeClr>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800" dirty="0">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endParaRPr>
          </a:p>
          <a:p>
            <a:pPr algn="ctr"/>
            <a:r>
              <a:rPr lang="en-NZ" b="1" dirty="0">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rPr>
              <a:t>Reasoning Analysis </a:t>
            </a:r>
          </a:p>
          <a:p>
            <a:pPr algn="ctr"/>
            <a:endParaRPr lang="en-NZ" altLang="fi-FI" dirty="0">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9" name="Rectangle: Rounded Corners 8">
            <a:extLst>
              <a:ext uri="{FF2B5EF4-FFF2-40B4-BE49-F238E27FC236}">
                <a16:creationId xmlns:a16="http://schemas.microsoft.com/office/drawing/2014/main" id="{38B004C1-7850-4B97-9D2F-3B680A0AE174}"/>
              </a:ext>
            </a:extLst>
          </p:cNvPr>
          <p:cNvSpPr/>
          <p:nvPr/>
        </p:nvSpPr>
        <p:spPr>
          <a:xfrm>
            <a:off x="1109708" y="5077658"/>
            <a:ext cx="2052620" cy="454035"/>
          </a:xfrm>
          <a:prstGeom prst="roundRect">
            <a:avLst/>
          </a:prstGeom>
          <a:solidFill>
            <a:schemeClr val="accent3">
              <a:lumMod val="60000"/>
              <a:lumOff val="40000"/>
            </a:schemeClr>
          </a:solidFill>
          <a:ln>
            <a:solidFill>
              <a:schemeClr val="accent3">
                <a:lumMod val="60000"/>
                <a:lumOff val="40000"/>
              </a:schemeClr>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800">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endParaRPr>
          </a:p>
          <a:p>
            <a:pPr algn="ctr"/>
            <a:r>
              <a:rPr lang="en-NZ" b="1">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rPr>
              <a:t>Open 360</a:t>
            </a:r>
          </a:p>
          <a:p>
            <a:pPr marL="342900" indent="-342900">
              <a:buAutoNum type="arabicPeriod" startAt="2"/>
            </a:pPr>
            <a:endParaRPr lang="en-NZ" sz="1800">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0" name="Rectangle: Rounded Corners 9">
            <a:extLst>
              <a:ext uri="{FF2B5EF4-FFF2-40B4-BE49-F238E27FC236}">
                <a16:creationId xmlns:a16="http://schemas.microsoft.com/office/drawing/2014/main" id="{A7964255-AB59-49B5-B0AC-CDFE18A0A024}"/>
              </a:ext>
            </a:extLst>
          </p:cNvPr>
          <p:cNvSpPr/>
          <p:nvPr/>
        </p:nvSpPr>
        <p:spPr>
          <a:xfrm>
            <a:off x="3544359" y="5068120"/>
            <a:ext cx="2045613" cy="463573"/>
          </a:xfrm>
          <a:prstGeom prst="roundRect">
            <a:avLst/>
          </a:prstGeom>
          <a:solidFill>
            <a:schemeClr val="accent3">
              <a:lumMod val="60000"/>
              <a:lumOff val="40000"/>
            </a:schemeClr>
          </a:solidFill>
          <a:ln>
            <a:solidFill>
              <a:schemeClr val="accent3">
                <a:lumMod val="60000"/>
                <a:lumOff val="40000"/>
              </a:schemeClr>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b="1">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rPr>
              <a:t>Surveys</a:t>
            </a:r>
          </a:p>
        </p:txBody>
      </p:sp>
      <p:pic>
        <p:nvPicPr>
          <p:cNvPr id="4" name="Picture 3" descr="Web of wires showing connections between groups and singles">
            <a:extLst>
              <a:ext uri="{FF2B5EF4-FFF2-40B4-BE49-F238E27FC236}">
                <a16:creationId xmlns:a16="http://schemas.microsoft.com/office/drawing/2014/main" id="{08B8D8C0-2972-4E2B-8C66-ABD5E4CA6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708" y="3489758"/>
            <a:ext cx="2052620" cy="1370084"/>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1" name="Picture 10" descr="Several hands raised and ready to answer a question">
            <a:extLst>
              <a:ext uri="{FF2B5EF4-FFF2-40B4-BE49-F238E27FC236}">
                <a16:creationId xmlns:a16="http://schemas.microsoft.com/office/drawing/2014/main" id="{4CA41089-147B-43A5-814B-374DCF1792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193" y="3494435"/>
            <a:ext cx="2045613" cy="1365407"/>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5" name="Picture 14" descr="Person solving on board">
            <a:extLst>
              <a:ext uri="{FF2B5EF4-FFF2-40B4-BE49-F238E27FC236}">
                <a16:creationId xmlns:a16="http://schemas.microsoft.com/office/drawing/2014/main" id="{3EEE22D7-C8EC-4BFE-A93A-355C9BD3E0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260" y="327390"/>
            <a:ext cx="2026387" cy="135092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9" name="Picture 18" descr="Businessmen shaking hands">
            <a:extLst>
              <a:ext uri="{FF2B5EF4-FFF2-40B4-BE49-F238E27FC236}">
                <a16:creationId xmlns:a16="http://schemas.microsoft.com/office/drawing/2014/main" id="{DE822601-2F09-462C-95F1-EEC37F7A86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4359" y="304062"/>
            <a:ext cx="2022480" cy="135000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20" name="Rectangle: Rounded Corners 19">
            <a:extLst>
              <a:ext uri="{FF2B5EF4-FFF2-40B4-BE49-F238E27FC236}">
                <a16:creationId xmlns:a16="http://schemas.microsoft.com/office/drawing/2014/main" id="{C5DEAD42-240C-484F-8CB8-28D63295E9E6}"/>
              </a:ext>
            </a:extLst>
          </p:cNvPr>
          <p:cNvSpPr/>
          <p:nvPr/>
        </p:nvSpPr>
        <p:spPr>
          <a:xfrm>
            <a:off x="3544359" y="1950219"/>
            <a:ext cx="2016000" cy="718880"/>
          </a:xfrm>
          <a:prstGeom prst="roundRect">
            <a:avLst/>
          </a:prstGeom>
          <a:solidFill>
            <a:schemeClr val="accent3">
              <a:lumMod val="60000"/>
              <a:lumOff val="40000"/>
            </a:schemeClr>
          </a:solidFill>
          <a:ln>
            <a:solidFill>
              <a:schemeClr val="accent3">
                <a:lumMod val="60000"/>
                <a:lumOff val="40000"/>
              </a:schemeClr>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800" dirty="0">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endParaRPr>
          </a:p>
          <a:p>
            <a:pPr algn="ctr"/>
            <a:r>
              <a:rPr lang="en-NZ" sz="1800" b="1" dirty="0">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rPr>
              <a:t>Sales Competence</a:t>
            </a:r>
          </a:p>
          <a:p>
            <a:pPr marL="342900" indent="-342900">
              <a:buAutoNum type="arabicPeriod" startAt="2"/>
            </a:pPr>
            <a:endParaRPr lang="en-NZ" sz="1800" dirty="0">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33274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82AB9E94-60DA-4D3A-90CA-155E94EA157F}"/>
              </a:ext>
            </a:extLst>
          </p:cNvPr>
          <p:cNvSpPr/>
          <p:nvPr/>
        </p:nvSpPr>
        <p:spPr>
          <a:xfrm>
            <a:off x="2971180" y="5112128"/>
            <a:ext cx="403985" cy="4137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2" name="Slide Number Placeholder 1">
            <a:extLst>
              <a:ext uri="{FF2B5EF4-FFF2-40B4-BE49-F238E27FC236}">
                <a16:creationId xmlns:a16="http://schemas.microsoft.com/office/drawing/2014/main" id="{49748F53-AE57-4930-8963-E4CD66B00C66}"/>
              </a:ext>
            </a:extLst>
          </p:cNvPr>
          <p:cNvSpPr>
            <a:spLocks noGrp="1"/>
          </p:cNvSpPr>
          <p:nvPr>
            <p:ph type="sldNum" sz="quarter" idx="12"/>
          </p:nvPr>
        </p:nvSpPr>
        <p:spPr>
          <a:xfrm>
            <a:off x="1317765" y="5148904"/>
            <a:ext cx="2057400" cy="304271"/>
          </a:xfrm>
        </p:spPr>
        <p:txBody>
          <a:bodyPr/>
          <a:lstStyle/>
          <a:p>
            <a:fld id="{D5A884B5-116C-4F3C-9593-4E31DAD24D1B}" type="slidenum">
              <a:rPr lang="en-NZ" sz="1200" b="1"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21</a:t>
            </a:fld>
            <a:endParaRPr lang="en-NZ" sz="1200" b="1">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9B5640CD-81DD-4C07-92C8-B813356C216A}"/>
              </a:ext>
            </a:extLst>
          </p:cNvPr>
          <p:cNvSpPr txBox="1"/>
          <p:nvPr/>
        </p:nvSpPr>
        <p:spPr>
          <a:xfrm>
            <a:off x="323850" y="266016"/>
            <a:ext cx="8356174" cy="523220"/>
          </a:xfrm>
          <a:prstGeom prst="rect">
            <a:avLst/>
          </a:prstGeom>
          <a:noFill/>
        </p:spPr>
        <p:txBody>
          <a:bodyPr wrap="square" rtlCol="0">
            <a:spAutoFit/>
          </a:bodyPr>
          <a:lstStyle/>
          <a:p>
            <a:pPr algn="ctr"/>
            <a:r>
              <a:rPr lang="en-NZ" sz="2800" b="1">
                <a:latin typeface="Century Gothic" panose="020B0502020202020204" pitchFamily="34" charset="0"/>
                <a:ea typeface="Open Sans" panose="020B0606030504020204" pitchFamily="34" charset="0"/>
                <a:cs typeface="Open Sans" panose="020B0606030504020204" pitchFamily="34" charset="0"/>
              </a:rPr>
              <a:t>Product Pricing</a:t>
            </a:r>
            <a:endParaRPr lang="en-GB" sz="2800" b="1">
              <a:latin typeface="Century Gothic" panose="020B0502020202020204" pitchFamily="34" charset="0"/>
              <a:ea typeface="Open Sans" panose="020B0606030504020204" pitchFamily="34" charset="0"/>
              <a:cs typeface="Open Sans" panose="020B0606030504020204" pitchFamily="34" charset="0"/>
            </a:endParaRPr>
          </a:p>
        </p:txBody>
      </p:sp>
      <p:sp>
        <p:nvSpPr>
          <p:cNvPr id="6" name="Content Placeholder 2">
            <a:extLst>
              <a:ext uri="{FF2B5EF4-FFF2-40B4-BE49-F238E27FC236}">
                <a16:creationId xmlns:a16="http://schemas.microsoft.com/office/drawing/2014/main" id="{460B8F3E-501D-4D05-9927-C47DAC2592B9}"/>
              </a:ext>
            </a:extLst>
          </p:cNvPr>
          <p:cNvSpPr txBox="1">
            <a:spLocks/>
          </p:cNvSpPr>
          <p:nvPr/>
        </p:nvSpPr>
        <p:spPr>
          <a:xfrm>
            <a:off x="287846" y="429212"/>
            <a:ext cx="8532304" cy="10403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15000"/>
              </a:lnSpc>
              <a:spcBef>
                <a:spcPts val="0"/>
              </a:spcBef>
              <a:spcAft>
                <a:spcPts val="1000"/>
              </a:spcAft>
              <a:buNone/>
            </a:pPr>
            <a:endParaRPr lang="en-NZ" sz="1200" dirty="0">
              <a:latin typeface="Century Gothic" panose="020B0502020202020204" pitchFamily="34" charset="0"/>
              <a:ea typeface="Open Sans" panose="020B0606030504020204" pitchFamily="34" charset="0"/>
              <a:cs typeface="Open Sans" panose="020B0606030504020204" pitchFamily="34" charset="0"/>
            </a:endParaRPr>
          </a:p>
          <a:p>
            <a:pPr marL="0" indent="0" algn="ctr">
              <a:lnSpc>
                <a:spcPct val="115000"/>
              </a:lnSpc>
              <a:spcBef>
                <a:spcPts val="0"/>
              </a:spcBef>
              <a:spcAft>
                <a:spcPts val="1000"/>
              </a:spcAft>
              <a:buNone/>
            </a:pPr>
            <a:r>
              <a:rPr lang="en-NZ" sz="1200" dirty="0">
                <a:latin typeface="Century Gothic" panose="020B0502020202020204" pitchFamily="34" charset="0"/>
                <a:ea typeface="Open Sans" panose="020B0606030504020204" pitchFamily="34" charset="0"/>
                <a:cs typeface="Open Sans" panose="020B0606030504020204" pitchFamily="34" charset="0"/>
              </a:rPr>
              <a:t>The FinxS system uses a point-based system. Points are purchased and can be utilised on any of the available products in FinxS.</a:t>
            </a:r>
          </a:p>
          <a:p>
            <a:pPr marL="0" indent="0">
              <a:lnSpc>
                <a:spcPct val="115000"/>
              </a:lnSpc>
              <a:spcBef>
                <a:spcPts val="0"/>
              </a:spcBef>
              <a:spcAft>
                <a:spcPts val="1000"/>
              </a:spcAft>
              <a:buNone/>
            </a:pPr>
            <a:endParaRPr lang="en-NZ" sz="1200" dirty="0">
              <a:latin typeface="Century Gothic" panose="020B0502020202020204" pitchFamily="34" charset="0"/>
              <a:ea typeface="Open Sans" panose="020B0606030504020204" pitchFamily="34" charset="0"/>
              <a:cs typeface="Open Sans" panose="020B0606030504020204" pitchFamily="34" charset="0"/>
            </a:endParaRPr>
          </a:p>
        </p:txBody>
      </p:sp>
      <p:graphicFrame>
        <p:nvGraphicFramePr>
          <p:cNvPr id="8" name="Table 7">
            <a:extLst>
              <a:ext uri="{FF2B5EF4-FFF2-40B4-BE49-F238E27FC236}">
                <a16:creationId xmlns:a16="http://schemas.microsoft.com/office/drawing/2014/main" id="{8E8B67FB-2172-49E7-967A-063F8AA6C1B8}"/>
              </a:ext>
            </a:extLst>
          </p:cNvPr>
          <p:cNvGraphicFramePr>
            <a:graphicFrameLocks noGrp="1"/>
          </p:cNvGraphicFramePr>
          <p:nvPr>
            <p:extLst>
              <p:ext uri="{D42A27DB-BD31-4B8C-83A1-F6EECF244321}">
                <p14:modId xmlns:p14="http://schemas.microsoft.com/office/powerpoint/2010/main" val="108236304"/>
              </p:ext>
            </p:extLst>
          </p:nvPr>
        </p:nvGraphicFramePr>
        <p:xfrm>
          <a:off x="428148" y="1559471"/>
          <a:ext cx="3357911" cy="1056609"/>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452911">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tblGrid>
              <a:tr h="422153">
                <a:tc>
                  <a:txBody>
                    <a:bodyPr/>
                    <a:lstStyle/>
                    <a:p>
                      <a:pPr algn="ctr"/>
                      <a:r>
                        <a:rPr lang="en-NZ">
                          <a:latin typeface="Century Gothic" panose="020B0502020202020204" pitchFamily="34" charset="0"/>
                        </a:rPr>
                        <a:t>Points Purchased</a:t>
                      </a:r>
                    </a:p>
                  </a:txBody>
                  <a:tcPr>
                    <a:solidFill>
                      <a:schemeClr val="tx2"/>
                    </a:solidFill>
                  </a:tcPr>
                </a:tc>
                <a:tc>
                  <a:txBody>
                    <a:bodyPr/>
                    <a:lstStyle/>
                    <a:p>
                      <a:pPr algn="ctr"/>
                      <a:r>
                        <a:rPr lang="en-NZ">
                          <a:latin typeface="Century Gothic" panose="020B0502020202020204" pitchFamily="34" charset="0"/>
                        </a:rPr>
                        <a:t>Price per point  +GST</a:t>
                      </a:r>
                    </a:p>
                  </a:txBody>
                  <a:tcPr>
                    <a:solidFill>
                      <a:schemeClr val="tx2"/>
                    </a:solidFill>
                  </a:tcPr>
                </a:tc>
                <a:extLst>
                  <a:ext uri="{0D108BD9-81ED-4DB2-BD59-A6C34878D82A}">
                    <a16:rowId xmlns:a16="http://schemas.microsoft.com/office/drawing/2014/main" val="10000"/>
                  </a:ext>
                </a:extLst>
              </a:tr>
              <a:tr h="267566">
                <a:tc>
                  <a:txBody>
                    <a:bodyPr/>
                    <a:lstStyle/>
                    <a:p>
                      <a:r>
                        <a:rPr lang="en-US" sz="1000" dirty="0">
                          <a:latin typeface="Century Gothic" panose="020B0502020202020204" pitchFamily="34" charset="0"/>
                        </a:rPr>
                        <a:t>xx-xxx</a:t>
                      </a:r>
                      <a:endParaRPr lang="en-NZ" sz="1000" dirty="0">
                        <a:latin typeface="Century Gothic" panose="020B0502020202020204" pitchFamily="34" charset="0"/>
                      </a:endParaRPr>
                    </a:p>
                  </a:txBody>
                  <a:tcPr/>
                </a:tc>
                <a:tc>
                  <a:txBody>
                    <a:bodyPr/>
                    <a:lstStyle/>
                    <a:p>
                      <a:r>
                        <a:rPr lang="en-US" sz="1000" dirty="0">
                          <a:latin typeface="Century Gothic" panose="020B0502020202020204" pitchFamily="34" charset="0"/>
                        </a:rPr>
                        <a:t>$$$</a:t>
                      </a:r>
                      <a:endParaRPr lang="en-NZ" sz="1000" dirty="0">
                        <a:latin typeface="Century Gothic" panose="020B0502020202020204" pitchFamily="34" charset="0"/>
                      </a:endParaRPr>
                    </a:p>
                  </a:txBody>
                  <a:tcPr/>
                </a:tc>
                <a:extLst>
                  <a:ext uri="{0D108BD9-81ED-4DB2-BD59-A6C34878D82A}">
                    <a16:rowId xmlns:a16="http://schemas.microsoft.com/office/drawing/2014/main" val="10001"/>
                  </a:ext>
                </a:extLst>
              </a:tr>
              <a:tr h="286123">
                <a:tc>
                  <a:txBody>
                    <a:bodyPr/>
                    <a:lstStyle/>
                    <a:p>
                      <a:r>
                        <a:rPr lang="en-US" sz="1000" dirty="0">
                          <a:latin typeface="Century Gothic" panose="020B0502020202020204" pitchFamily="34" charset="0"/>
                        </a:rPr>
                        <a:t>xxx-xxx</a:t>
                      </a:r>
                      <a:endParaRPr lang="en-NZ" sz="1000" dirty="0">
                        <a:latin typeface="Century Gothic" panose="020B0502020202020204" pitchFamily="34" charset="0"/>
                      </a:endParaRPr>
                    </a:p>
                  </a:txBody>
                  <a:tcPr/>
                </a:tc>
                <a:tc>
                  <a:txBody>
                    <a:bodyPr/>
                    <a:lstStyle/>
                    <a:p>
                      <a:r>
                        <a:rPr lang="en-US" sz="1000" dirty="0">
                          <a:latin typeface="Century Gothic" panose="020B0502020202020204" pitchFamily="34" charset="0"/>
                        </a:rPr>
                        <a:t>$$$</a:t>
                      </a:r>
                      <a:endParaRPr lang="en-NZ" sz="1000" dirty="0">
                        <a:latin typeface="Century Gothic" panose="020B0502020202020204" pitchFamily="34" charset="0"/>
                      </a:endParaRPr>
                    </a:p>
                  </a:txBody>
                  <a:tcPr/>
                </a:tc>
                <a:extLst>
                  <a:ext uri="{0D108BD9-81ED-4DB2-BD59-A6C34878D82A}">
                    <a16:rowId xmlns:a16="http://schemas.microsoft.com/office/drawing/2014/main" val="10003"/>
                  </a:ext>
                </a:extLst>
              </a:tr>
            </a:tbl>
          </a:graphicData>
        </a:graphic>
      </p:graphicFrame>
      <p:graphicFrame>
        <p:nvGraphicFramePr>
          <p:cNvPr id="9" name="Table 8">
            <a:extLst>
              <a:ext uri="{FF2B5EF4-FFF2-40B4-BE49-F238E27FC236}">
                <a16:creationId xmlns:a16="http://schemas.microsoft.com/office/drawing/2014/main" id="{EBDB2FF5-3698-43ED-B324-3A4D0E9AFE3A}"/>
              </a:ext>
            </a:extLst>
          </p:cNvPr>
          <p:cNvGraphicFramePr>
            <a:graphicFrameLocks noGrp="1"/>
          </p:cNvGraphicFramePr>
          <p:nvPr>
            <p:extLst>
              <p:ext uri="{D42A27DB-BD31-4B8C-83A1-F6EECF244321}">
                <p14:modId xmlns:p14="http://schemas.microsoft.com/office/powerpoint/2010/main" val="903048970"/>
              </p:ext>
            </p:extLst>
          </p:nvPr>
        </p:nvGraphicFramePr>
        <p:xfrm>
          <a:off x="4153725" y="1554316"/>
          <a:ext cx="3618676" cy="261012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010319">
                  <a:extLst>
                    <a:ext uri="{9D8B030D-6E8A-4147-A177-3AD203B41FA5}">
                      <a16:colId xmlns:a16="http://schemas.microsoft.com/office/drawing/2014/main" val="20000"/>
                    </a:ext>
                  </a:extLst>
                </a:gridCol>
                <a:gridCol w="1244777">
                  <a:extLst>
                    <a:ext uri="{9D8B030D-6E8A-4147-A177-3AD203B41FA5}">
                      <a16:colId xmlns:a16="http://schemas.microsoft.com/office/drawing/2014/main" val="33483927"/>
                    </a:ext>
                  </a:extLst>
                </a:gridCol>
                <a:gridCol w="1363580">
                  <a:extLst>
                    <a:ext uri="{9D8B030D-6E8A-4147-A177-3AD203B41FA5}">
                      <a16:colId xmlns:a16="http://schemas.microsoft.com/office/drawing/2014/main" val="20001"/>
                    </a:ext>
                  </a:extLst>
                </a:gridCol>
              </a:tblGrid>
              <a:tr h="353970">
                <a:tc gridSpan="2">
                  <a:txBody>
                    <a:bodyPr/>
                    <a:lstStyle/>
                    <a:p>
                      <a:pPr algn="l"/>
                      <a:r>
                        <a:rPr lang="en-NZ" dirty="0">
                          <a:latin typeface="Century Gothic" panose="020B0502020202020204" pitchFamily="34" charset="0"/>
                        </a:rPr>
                        <a:t>Product</a:t>
                      </a:r>
                    </a:p>
                  </a:txBody>
                  <a:tcPr anchor="ctr">
                    <a:solidFill>
                      <a:schemeClr val="tx2"/>
                    </a:solidFill>
                  </a:tcPr>
                </a:tc>
                <a:tc hMerge="1">
                  <a:txBody>
                    <a:bodyPr/>
                    <a:lstStyle/>
                    <a:p>
                      <a:pPr algn="ctr"/>
                      <a:endParaRPr lang="en-NZ" dirty="0">
                        <a:latin typeface="Century Gothic" panose="020B0502020202020204" pitchFamily="34" charset="0"/>
                      </a:endParaRPr>
                    </a:p>
                  </a:txBody>
                  <a:tcPr>
                    <a:solidFill>
                      <a:schemeClr val="tx2"/>
                    </a:solidFill>
                  </a:tcPr>
                </a:tc>
                <a:tc>
                  <a:txBody>
                    <a:bodyPr/>
                    <a:lstStyle/>
                    <a:p>
                      <a:pPr algn="l"/>
                      <a:r>
                        <a:rPr lang="en-NZ" dirty="0">
                          <a:latin typeface="Century Gothic" panose="020B0502020202020204" pitchFamily="34" charset="0"/>
                        </a:rPr>
                        <a:t>Point</a:t>
                      </a:r>
                      <a:r>
                        <a:rPr lang="en-NZ" baseline="0" dirty="0">
                          <a:latin typeface="Century Gothic" panose="020B0502020202020204" pitchFamily="34" charset="0"/>
                        </a:rPr>
                        <a:t> usage</a:t>
                      </a:r>
                      <a:endParaRPr lang="en-NZ" dirty="0">
                        <a:latin typeface="Century Gothic" panose="020B0502020202020204" pitchFamily="34" charset="0"/>
                      </a:endParaRPr>
                    </a:p>
                  </a:txBody>
                  <a:tcPr anchor="ctr">
                    <a:solidFill>
                      <a:schemeClr val="tx2"/>
                    </a:solidFill>
                  </a:tcPr>
                </a:tc>
                <a:extLst>
                  <a:ext uri="{0D108BD9-81ED-4DB2-BD59-A6C34878D82A}">
                    <a16:rowId xmlns:a16="http://schemas.microsoft.com/office/drawing/2014/main" val="10000"/>
                  </a:ext>
                </a:extLst>
              </a:tr>
              <a:tr h="21346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b="1" dirty="0">
                          <a:latin typeface="Century Gothic" panose="020B0502020202020204" pitchFamily="34" charset="0"/>
                        </a:rPr>
                        <a:t>DISC Behavioural Analysis</a:t>
                      </a:r>
                    </a:p>
                  </a:txBody>
                  <a:tcPr anchor="ct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1000" b="1" dirty="0">
                        <a:latin typeface="Century Gothic" panose="020B0502020202020204" pitchFamily="34" charset="0"/>
                      </a:endParaRPr>
                    </a:p>
                  </a:txBody>
                  <a:tcPr anchor="ctr"/>
                </a:tc>
                <a:tc>
                  <a:txBody>
                    <a:bodyPr/>
                    <a:lstStyle/>
                    <a:p>
                      <a:r>
                        <a:rPr lang="en-NZ" sz="1000" b="1" dirty="0">
                          <a:latin typeface="Century Gothic" panose="020B0502020202020204" pitchFamily="34" charset="0"/>
                        </a:rPr>
                        <a:t>10</a:t>
                      </a:r>
                    </a:p>
                  </a:txBody>
                  <a:tcPr/>
                </a:tc>
                <a:extLst>
                  <a:ext uri="{0D108BD9-81ED-4DB2-BD59-A6C34878D82A}">
                    <a16:rowId xmlns:a16="http://schemas.microsoft.com/office/drawing/2014/main" val="10002"/>
                  </a:ext>
                </a:extLst>
              </a:tr>
              <a:tr h="213465">
                <a:tc gridSpan="2">
                  <a:txBody>
                    <a:bodyPr/>
                    <a:lstStyle/>
                    <a:p>
                      <a:r>
                        <a:rPr lang="en-NZ" sz="1000" b="1" dirty="0">
                          <a:latin typeface="Century Gothic" panose="020B0502020202020204" pitchFamily="34" charset="0"/>
                        </a:rPr>
                        <a:t>Open 360 Feedback</a:t>
                      </a:r>
                    </a:p>
                  </a:txBody>
                  <a:tcPr/>
                </a:tc>
                <a:tc hMerge="1">
                  <a:txBody>
                    <a:bodyPr/>
                    <a:lstStyle/>
                    <a:p>
                      <a:endParaRPr lang="en-NZ" sz="1000" b="1" dirty="0">
                        <a:latin typeface="Century Gothic" panose="020B0502020202020204" pitchFamily="34" charset="0"/>
                      </a:endParaRPr>
                    </a:p>
                  </a:txBody>
                  <a:tcPr/>
                </a:tc>
                <a:tc>
                  <a:txBody>
                    <a:bodyPr/>
                    <a:lstStyle/>
                    <a:p>
                      <a:r>
                        <a:rPr lang="en-NZ" sz="1000" b="1" dirty="0">
                          <a:latin typeface="Century Gothic" panose="020B0502020202020204" pitchFamily="34" charset="0"/>
                        </a:rPr>
                        <a:t>9</a:t>
                      </a:r>
                    </a:p>
                  </a:txBody>
                  <a:tcPr/>
                </a:tc>
                <a:extLst>
                  <a:ext uri="{0D108BD9-81ED-4DB2-BD59-A6C34878D82A}">
                    <a16:rowId xmlns:a16="http://schemas.microsoft.com/office/drawing/2014/main" val="10003"/>
                  </a:ext>
                </a:extLst>
              </a:tr>
              <a:tr h="213465">
                <a:tc gridSpan="2">
                  <a:txBody>
                    <a:bodyPr/>
                    <a:lstStyle/>
                    <a:p>
                      <a:r>
                        <a:rPr lang="en-NZ" sz="1000" b="1" dirty="0">
                          <a:latin typeface="Century Gothic" panose="020B0502020202020204" pitchFamily="34" charset="0"/>
                        </a:rPr>
                        <a:t>Reasoning Analysis</a:t>
                      </a:r>
                    </a:p>
                  </a:txBody>
                  <a:tcPr/>
                </a:tc>
                <a:tc hMerge="1">
                  <a:txBody>
                    <a:bodyPr/>
                    <a:lstStyle/>
                    <a:p>
                      <a:endParaRPr lang="en-NZ" sz="1000" b="1" dirty="0">
                        <a:latin typeface="Century Gothic" panose="020B0502020202020204" pitchFamily="34" charset="0"/>
                      </a:endParaRPr>
                    </a:p>
                  </a:txBody>
                  <a:tcPr/>
                </a:tc>
                <a:tc>
                  <a:txBody>
                    <a:bodyPr/>
                    <a:lstStyle/>
                    <a:p>
                      <a:r>
                        <a:rPr lang="en-NZ" sz="1000" b="1" dirty="0">
                          <a:latin typeface="Century Gothic" panose="020B0502020202020204" pitchFamily="34" charset="0"/>
                        </a:rPr>
                        <a:t>8</a:t>
                      </a:r>
                      <a:endParaRPr lang="en-NZ" sz="1000" b="0" dirty="0">
                        <a:latin typeface="Century Gothic" panose="020B0502020202020204" pitchFamily="34" charset="0"/>
                      </a:endParaRPr>
                    </a:p>
                  </a:txBody>
                  <a:tcPr/>
                </a:tc>
                <a:extLst>
                  <a:ext uri="{0D108BD9-81ED-4DB2-BD59-A6C34878D82A}">
                    <a16:rowId xmlns:a16="http://schemas.microsoft.com/office/drawing/2014/main" val="3594779003"/>
                  </a:ext>
                </a:extLst>
              </a:tr>
              <a:tr h="213465">
                <a:tc gridSpan="2">
                  <a:txBody>
                    <a:bodyPr/>
                    <a:lstStyle/>
                    <a:p>
                      <a:r>
                        <a:rPr lang="en-NZ" sz="1000" b="1" dirty="0">
                          <a:latin typeface="Century Gothic" panose="020B0502020202020204" pitchFamily="34" charset="0"/>
                        </a:rPr>
                        <a:t>Sales Competence</a:t>
                      </a:r>
                      <a:endParaRPr lang="en-NZ" sz="1000" dirty="0">
                        <a:latin typeface="Century Gothic" panose="020B0502020202020204" pitchFamily="34" charset="0"/>
                      </a:endParaRPr>
                    </a:p>
                  </a:txBody>
                  <a:tcPr/>
                </a:tc>
                <a:tc hMerge="1">
                  <a:txBody>
                    <a:bodyPr/>
                    <a:lstStyle/>
                    <a:p>
                      <a:endParaRPr lang="en-NZ" sz="1000" dirty="0">
                        <a:latin typeface="Century Gothic" panose="020B0502020202020204" pitchFamily="34" charset="0"/>
                      </a:endParaRPr>
                    </a:p>
                  </a:txBody>
                  <a:tcPr/>
                </a:tc>
                <a:tc>
                  <a:txBody>
                    <a:bodyPr/>
                    <a:lstStyle/>
                    <a:p>
                      <a:r>
                        <a:rPr lang="en-NZ" sz="1000" b="1" dirty="0">
                          <a:latin typeface="Century Gothic" panose="020B0502020202020204" pitchFamily="34" charset="0"/>
                        </a:rPr>
                        <a:t>7</a:t>
                      </a:r>
                      <a:endParaRPr lang="en-NZ" sz="1000" b="0" dirty="0">
                        <a:latin typeface="Century Gothic" panose="020B0502020202020204" pitchFamily="34" charset="0"/>
                      </a:endParaRPr>
                    </a:p>
                  </a:txBody>
                  <a:tcPr/>
                </a:tc>
                <a:extLst>
                  <a:ext uri="{0D108BD9-81ED-4DB2-BD59-A6C34878D82A}">
                    <a16:rowId xmlns:a16="http://schemas.microsoft.com/office/drawing/2014/main" val="3324675381"/>
                  </a:ext>
                </a:extLst>
              </a:tr>
              <a:tr h="213465">
                <a:tc rowSpan="6">
                  <a:txBody>
                    <a:bodyPr/>
                    <a:lstStyle/>
                    <a:p>
                      <a:pPr algn="l" fontAlgn="ctr"/>
                      <a:r>
                        <a:rPr lang="en-NZ" sz="1100" b="1" i="0" u="none" strike="noStrike" dirty="0">
                          <a:solidFill>
                            <a:srgbClr val="000000"/>
                          </a:solidFill>
                          <a:effectLst/>
                          <a:latin typeface="Century Gothic" panose="020B0502020202020204" pitchFamily="34" charset="0"/>
                        </a:rPr>
                        <a:t>Survey</a:t>
                      </a:r>
                    </a:p>
                  </a:txBody>
                  <a:tcPr marL="9525" marR="9525" marT="9525" marB="0" anchor="ctr"/>
                </a:tc>
                <a:tc>
                  <a:txBody>
                    <a:bodyPr/>
                    <a:lstStyle/>
                    <a:p>
                      <a:pPr algn="l" fontAlgn="b"/>
                      <a:r>
                        <a:rPr lang="en-NZ" sz="800" b="1" i="0" u="none" strike="noStrike">
                          <a:solidFill>
                            <a:srgbClr val="000000"/>
                          </a:solidFill>
                          <a:effectLst/>
                          <a:latin typeface="Century Gothic" panose="020B0502020202020204" pitchFamily="34" charset="0"/>
                        </a:rPr>
                        <a:t>1-100 responses</a:t>
                      </a:r>
                    </a:p>
                  </a:txBody>
                  <a:tcPr marL="9525" marR="9525" marT="9525" marB="0" anchor="b"/>
                </a:tc>
                <a:tc>
                  <a:txBody>
                    <a:bodyPr/>
                    <a:lstStyle/>
                    <a:p>
                      <a:pPr marL="72000" algn="l" fontAlgn="b">
                        <a:spcBef>
                          <a:spcPts val="0"/>
                        </a:spcBef>
                      </a:pPr>
                      <a:r>
                        <a:rPr lang="en-NZ" sz="800" b="1" i="0" u="none" strike="noStrike" dirty="0">
                          <a:solidFill>
                            <a:srgbClr val="000000"/>
                          </a:solidFill>
                          <a:effectLst/>
                          <a:latin typeface="Century Gothic" panose="020B0502020202020204" pitchFamily="34" charset="0"/>
                        </a:rPr>
                        <a:t>100</a:t>
                      </a:r>
                    </a:p>
                  </a:txBody>
                  <a:tcPr marL="9525" marR="9525" marT="9525" marB="0" anchor="b"/>
                </a:tc>
                <a:extLst>
                  <a:ext uri="{0D108BD9-81ED-4DB2-BD59-A6C34878D82A}">
                    <a16:rowId xmlns:a16="http://schemas.microsoft.com/office/drawing/2014/main" val="468308105"/>
                  </a:ext>
                </a:extLst>
              </a:tr>
              <a:tr h="213465">
                <a:tc vMerge="1">
                  <a:txBody>
                    <a:bodyPr/>
                    <a:lstStyle/>
                    <a:p>
                      <a:endParaRPr lang="en-NZ"/>
                    </a:p>
                  </a:txBody>
                  <a:tcPr/>
                </a:tc>
                <a:tc>
                  <a:txBody>
                    <a:bodyPr/>
                    <a:lstStyle/>
                    <a:p>
                      <a:pPr algn="l" fontAlgn="b"/>
                      <a:r>
                        <a:rPr lang="en-NZ" sz="800" b="1" i="0" u="none" strike="noStrike">
                          <a:solidFill>
                            <a:srgbClr val="000000"/>
                          </a:solidFill>
                          <a:effectLst/>
                          <a:latin typeface="Century Gothic" panose="020B0502020202020204" pitchFamily="34" charset="0"/>
                        </a:rPr>
                        <a:t>101-500 responses</a:t>
                      </a:r>
                    </a:p>
                  </a:txBody>
                  <a:tcPr marL="9525" marR="9525" marT="9525" marB="0" anchor="b"/>
                </a:tc>
                <a:tc>
                  <a:txBody>
                    <a:bodyPr/>
                    <a:lstStyle/>
                    <a:p>
                      <a:pPr marL="72000" algn="l" fontAlgn="b">
                        <a:spcBef>
                          <a:spcPts val="0"/>
                        </a:spcBef>
                      </a:pPr>
                      <a:r>
                        <a:rPr lang="en-NZ" sz="800" b="1" i="0" u="none" strike="noStrike" dirty="0">
                          <a:solidFill>
                            <a:srgbClr val="000000"/>
                          </a:solidFill>
                          <a:effectLst/>
                          <a:latin typeface="Century Gothic" panose="020B0502020202020204" pitchFamily="34" charset="0"/>
                        </a:rPr>
                        <a:t>200</a:t>
                      </a:r>
                    </a:p>
                  </a:txBody>
                  <a:tcPr marL="9525" marR="9525" marT="9525" marB="0" anchor="b"/>
                </a:tc>
                <a:extLst>
                  <a:ext uri="{0D108BD9-81ED-4DB2-BD59-A6C34878D82A}">
                    <a16:rowId xmlns:a16="http://schemas.microsoft.com/office/drawing/2014/main" val="2393480065"/>
                  </a:ext>
                </a:extLst>
              </a:tr>
              <a:tr h="213465">
                <a:tc vMerge="1">
                  <a:txBody>
                    <a:bodyPr/>
                    <a:lstStyle/>
                    <a:p>
                      <a:endParaRPr lang="en-NZ"/>
                    </a:p>
                  </a:txBody>
                  <a:tcPr/>
                </a:tc>
                <a:tc>
                  <a:txBody>
                    <a:bodyPr/>
                    <a:lstStyle/>
                    <a:p>
                      <a:pPr algn="l" fontAlgn="ctr"/>
                      <a:r>
                        <a:rPr lang="en-NZ" sz="800" b="1" i="0" u="none" strike="noStrike">
                          <a:solidFill>
                            <a:srgbClr val="000000"/>
                          </a:solidFill>
                          <a:effectLst/>
                          <a:latin typeface="Century Gothic" panose="020B0502020202020204" pitchFamily="34" charset="0"/>
                        </a:rPr>
                        <a:t>501-1000 responses</a:t>
                      </a:r>
                    </a:p>
                  </a:txBody>
                  <a:tcPr marL="9525" marR="9525" marT="9525" marB="0" anchor="ctr"/>
                </a:tc>
                <a:tc>
                  <a:txBody>
                    <a:bodyPr/>
                    <a:lstStyle/>
                    <a:p>
                      <a:pPr marL="72000" algn="l" fontAlgn="ctr">
                        <a:spcBef>
                          <a:spcPts val="0"/>
                        </a:spcBef>
                      </a:pPr>
                      <a:r>
                        <a:rPr lang="en-NZ" sz="800" b="1" i="0" u="none" strike="noStrike" dirty="0">
                          <a:solidFill>
                            <a:srgbClr val="000000"/>
                          </a:solidFill>
                          <a:effectLst/>
                          <a:latin typeface="Century Gothic" panose="020B0502020202020204" pitchFamily="34" charset="0"/>
                        </a:rPr>
                        <a:t>300</a:t>
                      </a:r>
                    </a:p>
                  </a:txBody>
                  <a:tcPr marL="9525" marR="9525" marT="9525" marB="0" anchor="ctr"/>
                </a:tc>
                <a:extLst>
                  <a:ext uri="{0D108BD9-81ED-4DB2-BD59-A6C34878D82A}">
                    <a16:rowId xmlns:a16="http://schemas.microsoft.com/office/drawing/2014/main" val="3787393100"/>
                  </a:ext>
                </a:extLst>
              </a:tr>
              <a:tr h="213465">
                <a:tc vMerge="1">
                  <a:txBody>
                    <a:bodyPr/>
                    <a:lstStyle/>
                    <a:p>
                      <a:endParaRPr lang="en-NZ"/>
                    </a:p>
                  </a:txBody>
                  <a:tcPr/>
                </a:tc>
                <a:tc>
                  <a:txBody>
                    <a:bodyPr/>
                    <a:lstStyle/>
                    <a:p>
                      <a:pPr algn="l" fontAlgn="ctr"/>
                      <a:r>
                        <a:rPr lang="en-NZ" sz="800" b="1" i="0" u="none" strike="noStrike">
                          <a:solidFill>
                            <a:srgbClr val="000000"/>
                          </a:solidFill>
                          <a:effectLst/>
                          <a:latin typeface="Century Gothic" panose="020B0502020202020204" pitchFamily="34" charset="0"/>
                        </a:rPr>
                        <a:t>1001 - 5000 responses</a:t>
                      </a:r>
                    </a:p>
                  </a:txBody>
                  <a:tcPr marL="9525" marR="9525" marT="9525" marB="0" anchor="ctr"/>
                </a:tc>
                <a:tc>
                  <a:txBody>
                    <a:bodyPr/>
                    <a:lstStyle/>
                    <a:p>
                      <a:pPr marL="72000" algn="l" fontAlgn="ctr">
                        <a:spcBef>
                          <a:spcPts val="0"/>
                        </a:spcBef>
                      </a:pPr>
                      <a:r>
                        <a:rPr lang="en-NZ" sz="800" b="1" i="0" u="none" strike="noStrike" dirty="0">
                          <a:solidFill>
                            <a:srgbClr val="000000"/>
                          </a:solidFill>
                          <a:effectLst/>
                          <a:latin typeface="Century Gothic" panose="020B0502020202020204" pitchFamily="34" charset="0"/>
                        </a:rPr>
                        <a:t>400</a:t>
                      </a:r>
                    </a:p>
                  </a:txBody>
                  <a:tcPr marL="9525" marR="9525" marT="9525" marB="0" anchor="ctr"/>
                </a:tc>
                <a:extLst>
                  <a:ext uri="{0D108BD9-81ED-4DB2-BD59-A6C34878D82A}">
                    <a16:rowId xmlns:a16="http://schemas.microsoft.com/office/drawing/2014/main" val="4003648519"/>
                  </a:ext>
                </a:extLst>
              </a:tr>
              <a:tr h="213465">
                <a:tc vMerge="1">
                  <a:txBody>
                    <a:bodyPr/>
                    <a:lstStyle/>
                    <a:p>
                      <a:endParaRPr lang="en-NZ"/>
                    </a:p>
                  </a:txBody>
                  <a:tcPr/>
                </a:tc>
                <a:tc>
                  <a:txBody>
                    <a:bodyPr/>
                    <a:lstStyle/>
                    <a:p>
                      <a:pPr algn="l" fontAlgn="ctr"/>
                      <a:r>
                        <a:rPr lang="en-NZ" sz="800" b="1" i="0" u="none" strike="noStrike">
                          <a:solidFill>
                            <a:srgbClr val="000000"/>
                          </a:solidFill>
                          <a:effectLst/>
                          <a:latin typeface="Century Gothic" panose="020B0502020202020204" pitchFamily="34" charset="0"/>
                        </a:rPr>
                        <a:t>5001-10000 responses</a:t>
                      </a:r>
                    </a:p>
                  </a:txBody>
                  <a:tcPr marL="9525" marR="9525" marT="9525" marB="0" anchor="ctr"/>
                </a:tc>
                <a:tc>
                  <a:txBody>
                    <a:bodyPr/>
                    <a:lstStyle/>
                    <a:p>
                      <a:pPr marL="72000" algn="l" fontAlgn="ctr">
                        <a:spcBef>
                          <a:spcPts val="0"/>
                        </a:spcBef>
                      </a:pPr>
                      <a:r>
                        <a:rPr lang="en-NZ" sz="800" b="1" i="0" u="none" strike="noStrike" dirty="0">
                          <a:solidFill>
                            <a:srgbClr val="000000"/>
                          </a:solidFill>
                          <a:effectLst/>
                          <a:latin typeface="Century Gothic" panose="020B0502020202020204" pitchFamily="34" charset="0"/>
                        </a:rPr>
                        <a:t>500</a:t>
                      </a:r>
                    </a:p>
                  </a:txBody>
                  <a:tcPr marL="9525" marR="9525" marT="9525" marB="0" anchor="ctr"/>
                </a:tc>
                <a:extLst>
                  <a:ext uri="{0D108BD9-81ED-4DB2-BD59-A6C34878D82A}">
                    <a16:rowId xmlns:a16="http://schemas.microsoft.com/office/drawing/2014/main" val="2796591128"/>
                  </a:ext>
                </a:extLst>
              </a:tr>
              <a:tr h="213465">
                <a:tc vMerge="1">
                  <a:txBody>
                    <a:bodyPr/>
                    <a:lstStyle/>
                    <a:p>
                      <a:endParaRPr lang="en-NZ"/>
                    </a:p>
                  </a:txBody>
                  <a:tcPr/>
                </a:tc>
                <a:tc>
                  <a:txBody>
                    <a:bodyPr/>
                    <a:lstStyle/>
                    <a:p>
                      <a:pPr algn="l" fontAlgn="ctr"/>
                      <a:r>
                        <a:rPr lang="en-NZ" sz="800" b="1" i="0" u="none" strike="noStrike">
                          <a:solidFill>
                            <a:srgbClr val="000000"/>
                          </a:solidFill>
                          <a:effectLst/>
                          <a:latin typeface="Century Gothic" panose="020B0502020202020204" pitchFamily="34" charset="0"/>
                        </a:rPr>
                        <a:t>10001+ responses</a:t>
                      </a:r>
                    </a:p>
                  </a:txBody>
                  <a:tcPr marL="9525" marR="9525" marT="9525" marB="0" anchor="ctr"/>
                </a:tc>
                <a:tc>
                  <a:txBody>
                    <a:bodyPr/>
                    <a:lstStyle/>
                    <a:p>
                      <a:pPr marL="72000" algn="l" fontAlgn="ctr">
                        <a:spcBef>
                          <a:spcPts val="0"/>
                        </a:spcBef>
                      </a:pPr>
                      <a:r>
                        <a:rPr lang="en-NZ" sz="800" b="1" i="0" u="none" strike="noStrike" dirty="0">
                          <a:solidFill>
                            <a:srgbClr val="000000"/>
                          </a:solidFill>
                          <a:effectLst/>
                          <a:latin typeface="Century Gothic" panose="020B0502020202020204" pitchFamily="34" charset="0"/>
                        </a:rPr>
                        <a:t>1000</a:t>
                      </a:r>
                    </a:p>
                  </a:txBody>
                  <a:tcPr marL="9525" marR="9525" marT="9525" marB="0" anchor="ctr"/>
                </a:tc>
                <a:extLst>
                  <a:ext uri="{0D108BD9-81ED-4DB2-BD59-A6C34878D82A}">
                    <a16:rowId xmlns:a16="http://schemas.microsoft.com/office/drawing/2014/main" val="1728666739"/>
                  </a:ext>
                </a:extLst>
              </a:tr>
            </a:tbl>
          </a:graphicData>
        </a:graphic>
      </p:graphicFrame>
      <p:sp>
        <p:nvSpPr>
          <p:cNvPr id="11" name="Rectangle 10">
            <a:extLst>
              <a:ext uri="{FF2B5EF4-FFF2-40B4-BE49-F238E27FC236}">
                <a16:creationId xmlns:a16="http://schemas.microsoft.com/office/drawing/2014/main" id="{E9FF5C31-FAA4-4E7A-8FD2-078E40E23924}"/>
              </a:ext>
            </a:extLst>
          </p:cNvPr>
          <p:cNvSpPr/>
          <p:nvPr/>
        </p:nvSpPr>
        <p:spPr>
          <a:xfrm>
            <a:off x="166598" y="3963686"/>
            <a:ext cx="3314661" cy="503728"/>
          </a:xfrm>
          <a:prstGeom prst="rect">
            <a:avLst/>
          </a:prstGeom>
        </p:spPr>
        <p:txBody>
          <a:bodyPr wrap="square">
            <a:spAutoFit/>
          </a:bodyPr>
          <a:lstStyle/>
          <a:p>
            <a:pPr marL="171450" indent="-171450">
              <a:lnSpc>
                <a:spcPct val="115000"/>
              </a:lnSpc>
              <a:spcAft>
                <a:spcPts val="1000"/>
              </a:spcAft>
              <a:buFont typeface="Arial" panose="020B0604020202020204" pitchFamily="34" charset="0"/>
              <a:buChar char="•"/>
            </a:pPr>
            <a:r>
              <a:rPr lang="en-NZ" sz="1200" b="1" dirty="0">
                <a:latin typeface="Century Gothic" panose="020B0502020202020204" pitchFamily="34" charset="0"/>
                <a:ea typeface="Open Sans" panose="020B0606030504020204" pitchFamily="34" charset="0"/>
                <a:cs typeface="Open Sans" panose="020B0606030504020204" pitchFamily="34" charset="0"/>
              </a:rPr>
              <a:t>Alternatively annual license fees can also be negotiated</a:t>
            </a:r>
            <a:endParaRPr lang="en-NZ" sz="1200" dirty="0">
              <a:latin typeface="Century Gothic" panose="020B0502020202020204" pitchFamily="34" charset="0"/>
              <a:ea typeface="Open Sans" panose="020B0606030504020204" pitchFamily="34" charset="0"/>
              <a:cs typeface="Open Sans" panose="020B0606030504020204" pitchFamily="34" charset="0"/>
            </a:endParaRPr>
          </a:p>
        </p:txBody>
      </p:sp>
      <p:sp>
        <p:nvSpPr>
          <p:cNvPr id="12" name="Rectangle 11">
            <a:extLst>
              <a:ext uri="{FF2B5EF4-FFF2-40B4-BE49-F238E27FC236}">
                <a16:creationId xmlns:a16="http://schemas.microsoft.com/office/drawing/2014/main" id="{9875A2FD-0A81-4FF2-844B-09E69AAF381D}"/>
              </a:ext>
            </a:extLst>
          </p:cNvPr>
          <p:cNvSpPr/>
          <p:nvPr/>
        </p:nvSpPr>
        <p:spPr>
          <a:xfrm>
            <a:off x="166598" y="3489832"/>
            <a:ext cx="4572000" cy="291362"/>
          </a:xfrm>
          <a:prstGeom prst="rect">
            <a:avLst/>
          </a:prstGeom>
        </p:spPr>
        <p:txBody>
          <a:bodyPr>
            <a:spAutoFit/>
          </a:bodyPr>
          <a:lstStyle/>
          <a:p>
            <a:pPr marL="171450" indent="-171450">
              <a:lnSpc>
                <a:spcPct val="115000"/>
              </a:lnSpc>
              <a:spcAft>
                <a:spcPts val="1000"/>
              </a:spcAft>
              <a:buFont typeface="Arial" panose="020B0604020202020204" pitchFamily="34" charset="0"/>
              <a:buChar char="•"/>
            </a:pPr>
            <a:r>
              <a:rPr lang="en-NZ" sz="1200" b="1" dirty="0">
                <a:latin typeface="Century Gothic" panose="020B0502020202020204" pitchFamily="34" charset="0"/>
                <a:ea typeface="Open Sans" panose="020B0606030504020204" pitchFamily="34" charset="0"/>
                <a:cs typeface="Open Sans" panose="020B0606030504020204" pitchFamily="34" charset="0"/>
              </a:rPr>
              <a:t>Minimum Purchase of xx Points</a:t>
            </a:r>
            <a:endParaRPr lang="en-NZ" sz="1200" dirty="0">
              <a:latin typeface="Century Gothic" panose="020B0502020202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6181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Łącznik prosty 6">
            <a:extLst>
              <a:ext uri="{FF2B5EF4-FFF2-40B4-BE49-F238E27FC236}">
                <a16:creationId xmlns:a16="http://schemas.microsoft.com/office/drawing/2014/main" id="{67559881-EEE4-4A80-A355-0B55422C829B}"/>
              </a:ext>
            </a:extLst>
          </p:cNvPr>
          <p:cNvCxnSpPr/>
          <p:nvPr/>
        </p:nvCxnSpPr>
        <p:spPr>
          <a:xfrm flipV="1">
            <a:off x="750376" y="1400848"/>
            <a:ext cx="0" cy="2270036"/>
          </a:xfrm>
          <a:prstGeom prst="line">
            <a:avLst/>
          </a:prstGeom>
          <a:ln w="19050" cap="rnd">
            <a:round/>
          </a:ln>
        </p:spPr>
        <p:style>
          <a:lnRef idx="1">
            <a:schemeClr val="accent1"/>
          </a:lnRef>
          <a:fillRef idx="0">
            <a:schemeClr val="accent1"/>
          </a:fillRef>
          <a:effectRef idx="0">
            <a:schemeClr val="accent1"/>
          </a:effectRef>
          <a:fontRef idx="minor">
            <a:schemeClr val="tx1"/>
          </a:fontRef>
        </p:style>
      </p:cxnSp>
      <p:cxnSp>
        <p:nvCxnSpPr>
          <p:cNvPr id="3" name="Łącznik prosty 8">
            <a:extLst>
              <a:ext uri="{FF2B5EF4-FFF2-40B4-BE49-F238E27FC236}">
                <a16:creationId xmlns:a16="http://schemas.microsoft.com/office/drawing/2014/main" id="{606704EA-AD08-49FC-B00A-61DFC5A7C073}"/>
              </a:ext>
            </a:extLst>
          </p:cNvPr>
          <p:cNvCxnSpPr/>
          <p:nvPr/>
        </p:nvCxnSpPr>
        <p:spPr>
          <a:xfrm flipV="1">
            <a:off x="750376" y="1400847"/>
            <a:ext cx="1848247" cy="2"/>
          </a:xfrm>
          <a:prstGeom prst="line">
            <a:avLst/>
          </a:prstGeom>
          <a:ln w="19050" cap="rnd">
            <a:round/>
          </a:ln>
        </p:spPr>
        <p:style>
          <a:lnRef idx="1">
            <a:schemeClr val="accent1"/>
          </a:lnRef>
          <a:fillRef idx="0">
            <a:schemeClr val="accent1"/>
          </a:fillRef>
          <a:effectRef idx="0">
            <a:schemeClr val="accent1"/>
          </a:effectRef>
          <a:fontRef idx="minor">
            <a:schemeClr val="tx1"/>
          </a:fontRef>
        </p:style>
      </p:cxnSp>
      <p:sp>
        <p:nvSpPr>
          <p:cNvPr id="4" name="pole tekstowe 9">
            <a:extLst>
              <a:ext uri="{FF2B5EF4-FFF2-40B4-BE49-F238E27FC236}">
                <a16:creationId xmlns:a16="http://schemas.microsoft.com/office/drawing/2014/main" id="{B412B59E-45FE-4E93-8BED-D6415C513A4A}"/>
              </a:ext>
            </a:extLst>
          </p:cNvPr>
          <p:cNvSpPr txBox="1"/>
          <p:nvPr/>
        </p:nvSpPr>
        <p:spPr>
          <a:xfrm>
            <a:off x="2699792" y="1036439"/>
            <a:ext cx="3620594" cy="364408"/>
          </a:xfrm>
          <a:prstGeom prst="rect">
            <a:avLst/>
          </a:prstGeom>
          <a:noFill/>
        </p:spPr>
        <p:txBody>
          <a:bodyPr wrap="square" lIns="71323" tIns="35662" rIns="71323" bIns="35662" rtlCol="0">
            <a:spAutoFit/>
          </a:bodyPr>
          <a:lstStyle/>
          <a:p>
            <a:r>
              <a:rPr lang="en-US" sz="1900">
                <a:latin typeface="Century Gothic" panose="020B0502020202020204" pitchFamily="34" charset="0"/>
                <a:ea typeface="Open Sans" panose="020B0606030504020204" pitchFamily="34" charset="0"/>
                <a:cs typeface="Open Sans" panose="020B0606030504020204" pitchFamily="34" charset="0"/>
              </a:rPr>
              <a:t>Do you have any questions</a:t>
            </a:r>
            <a:r>
              <a:rPr lang="pl-PL" sz="1900">
                <a:latin typeface="Century Gothic" panose="020B0502020202020204" pitchFamily="34" charset="0"/>
                <a:ea typeface="Open Sans" panose="020B0606030504020204" pitchFamily="34" charset="0"/>
                <a:cs typeface="Open Sans" panose="020B0606030504020204" pitchFamily="34" charset="0"/>
              </a:rPr>
              <a:t>?</a:t>
            </a:r>
          </a:p>
        </p:txBody>
      </p:sp>
      <p:sp>
        <p:nvSpPr>
          <p:cNvPr id="5" name="pole tekstowe 10">
            <a:extLst>
              <a:ext uri="{FF2B5EF4-FFF2-40B4-BE49-F238E27FC236}">
                <a16:creationId xmlns:a16="http://schemas.microsoft.com/office/drawing/2014/main" id="{F63C0E62-1AE3-4581-ADB2-C819027C4317}"/>
              </a:ext>
            </a:extLst>
          </p:cNvPr>
          <p:cNvSpPr txBox="1"/>
          <p:nvPr/>
        </p:nvSpPr>
        <p:spPr>
          <a:xfrm>
            <a:off x="2699792" y="1400847"/>
            <a:ext cx="3238500" cy="410575"/>
          </a:xfrm>
          <a:prstGeom prst="rect">
            <a:avLst/>
          </a:prstGeom>
          <a:noFill/>
        </p:spPr>
        <p:txBody>
          <a:bodyPr wrap="square" lIns="71323" tIns="35662" rIns="71323" bIns="35662" rtlCol="0">
            <a:spAutoFit/>
          </a:bodyPr>
          <a:lstStyle/>
          <a:p>
            <a:r>
              <a:rPr lang="pl-PL" sz="2200" b="1">
                <a:solidFill>
                  <a:schemeClr val="accent1"/>
                </a:solidFill>
                <a:latin typeface="Century Gothic" panose="020B0502020202020204" pitchFamily="34" charset="0"/>
                <a:ea typeface="Open Sans" panose="020B0606030504020204" pitchFamily="34" charset="0"/>
                <a:cs typeface="Open Sans" panose="020B0606030504020204" pitchFamily="34" charset="0"/>
              </a:rPr>
              <a:t>Contact us!</a:t>
            </a:r>
          </a:p>
        </p:txBody>
      </p:sp>
      <p:grpSp>
        <p:nvGrpSpPr>
          <p:cNvPr id="6" name="Grupa 34">
            <a:extLst>
              <a:ext uri="{FF2B5EF4-FFF2-40B4-BE49-F238E27FC236}">
                <a16:creationId xmlns:a16="http://schemas.microsoft.com/office/drawing/2014/main" id="{80C3B5DC-390C-4873-8554-89EA548844B4}"/>
              </a:ext>
            </a:extLst>
          </p:cNvPr>
          <p:cNvGrpSpPr/>
          <p:nvPr/>
        </p:nvGrpSpPr>
        <p:grpSpPr>
          <a:xfrm>
            <a:off x="2756952" y="3669277"/>
            <a:ext cx="6283058" cy="354533"/>
            <a:chOff x="6903606" y="-686190"/>
            <a:chExt cx="8377410" cy="425440"/>
          </a:xfrm>
        </p:grpSpPr>
        <p:sp>
          <p:nvSpPr>
            <p:cNvPr id="7" name="Prostokąt zaokrąglony 31">
              <a:extLst>
                <a:ext uri="{FF2B5EF4-FFF2-40B4-BE49-F238E27FC236}">
                  <a16:creationId xmlns:a16="http://schemas.microsoft.com/office/drawing/2014/main" id="{8D9703B0-1775-49A9-A8D2-7FA0181BF0B2}"/>
                </a:ext>
              </a:extLst>
            </p:cNvPr>
            <p:cNvSpPr/>
            <p:nvPr/>
          </p:nvSpPr>
          <p:spPr>
            <a:xfrm>
              <a:off x="6903606" y="-686190"/>
              <a:ext cx="8377410" cy="42544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rIns="0" rtlCol="0" anchor="ctr"/>
            <a:lstStyle/>
            <a:p>
              <a:endParaRPr lang="pl-PL" sz="1600" b="1" dirty="0">
                <a:latin typeface="Century Gothic" panose="020B0502020202020204" pitchFamily="34" charset="0"/>
                <a:ea typeface="Open Sans" panose="020B0606030504020204" pitchFamily="34" charset="0"/>
                <a:cs typeface="Open Sans" panose="020B0606030504020204" pitchFamily="34" charset="0"/>
              </a:endParaRPr>
            </a:p>
          </p:txBody>
        </p:sp>
        <p:sp>
          <p:nvSpPr>
            <p:cNvPr id="8" name="Freeform 101">
              <a:extLst>
                <a:ext uri="{FF2B5EF4-FFF2-40B4-BE49-F238E27FC236}">
                  <a16:creationId xmlns:a16="http://schemas.microsoft.com/office/drawing/2014/main" id="{C96DBA80-9320-4736-96C3-07BD8847830B}"/>
                </a:ext>
              </a:extLst>
            </p:cNvPr>
            <p:cNvSpPr>
              <a:spLocks/>
            </p:cNvSpPr>
            <p:nvPr/>
          </p:nvSpPr>
          <p:spPr bwMode="auto">
            <a:xfrm>
              <a:off x="7026010" y="-585245"/>
              <a:ext cx="102050" cy="210336"/>
            </a:xfrm>
            <a:custGeom>
              <a:avLst/>
              <a:gdLst>
                <a:gd name="T0" fmla="*/ 30 w 120"/>
                <a:gd name="T1" fmla="*/ 248 h 248"/>
                <a:gd name="T2" fmla="*/ 30 w 120"/>
                <a:gd name="T3" fmla="*/ 132 h 248"/>
                <a:gd name="T4" fmla="*/ 0 w 120"/>
                <a:gd name="T5" fmla="*/ 132 h 248"/>
                <a:gd name="T6" fmla="*/ 0 w 120"/>
                <a:gd name="T7" fmla="*/ 90 h 248"/>
                <a:gd name="T8" fmla="*/ 30 w 120"/>
                <a:gd name="T9" fmla="*/ 90 h 248"/>
                <a:gd name="T10" fmla="*/ 30 w 120"/>
                <a:gd name="T11" fmla="*/ 54 h 248"/>
                <a:gd name="T12" fmla="*/ 91 w 120"/>
                <a:gd name="T13" fmla="*/ 0 h 248"/>
                <a:gd name="T14" fmla="*/ 120 w 120"/>
                <a:gd name="T15" fmla="*/ 2 h 248"/>
                <a:gd name="T16" fmla="*/ 119 w 120"/>
                <a:gd name="T17" fmla="*/ 41 h 248"/>
                <a:gd name="T18" fmla="*/ 92 w 120"/>
                <a:gd name="T19" fmla="*/ 41 h 248"/>
                <a:gd name="T20" fmla="*/ 75 w 120"/>
                <a:gd name="T21" fmla="*/ 59 h 248"/>
                <a:gd name="T22" fmla="*/ 75 w 120"/>
                <a:gd name="T23" fmla="*/ 90 h 248"/>
                <a:gd name="T24" fmla="*/ 120 w 120"/>
                <a:gd name="T25" fmla="*/ 90 h 248"/>
                <a:gd name="T26" fmla="*/ 118 w 120"/>
                <a:gd name="T27" fmla="*/ 132 h 248"/>
                <a:gd name="T28" fmla="*/ 75 w 120"/>
                <a:gd name="T29" fmla="*/ 132 h 248"/>
                <a:gd name="T30" fmla="*/ 75 w 120"/>
                <a:gd name="T31" fmla="*/ 248 h 248"/>
                <a:gd name="T32" fmla="*/ 30 w 120"/>
                <a:gd name="T33"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248">
                  <a:moveTo>
                    <a:pt x="30" y="248"/>
                  </a:moveTo>
                  <a:cubicBezTo>
                    <a:pt x="30" y="132"/>
                    <a:pt x="30" y="132"/>
                    <a:pt x="30" y="132"/>
                  </a:cubicBezTo>
                  <a:cubicBezTo>
                    <a:pt x="0" y="132"/>
                    <a:pt x="0" y="132"/>
                    <a:pt x="0" y="132"/>
                  </a:cubicBezTo>
                  <a:cubicBezTo>
                    <a:pt x="0" y="90"/>
                    <a:pt x="0" y="90"/>
                    <a:pt x="0" y="90"/>
                  </a:cubicBezTo>
                  <a:cubicBezTo>
                    <a:pt x="30" y="90"/>
                    <a:pt x="30" y="90"/>
                    <a:pt x="30" y="90"/>
                  </a:cubicBezTo>
                  <a:cubicBezTo>
                    <a:pt x="30" y="90"/>
                    <a:pt x="30" y="73"/>
                    <a:pt x="30" y="54"/>
                  </a:cubicBezTo>
                  <a:cubicBezTo>
                    <a:pt x="30" y="26"/>
                    <a:pt x="49" y="0"/>
                    <a:pt x="91" y="0"/>
                  </a:cubicBezTo>
                  <a:cubicBezTo>
                    <a:pt x="107" y="0"/>
                    <a:pt x="120" y="2"/>
                    <a:pt x="120" y="2"/>
                  </a:cubicBezTo>
                  <a:cubicBezTo>
                    <a:pt x="119" y="41"/>
                    <a:pt x="119" y="41"/>
                    <a:pt x="119" y="41"/>
                  </a:cubicBezTo>
                  <a:cubicBezTo>
                    <a:pt x="119" y="41"/>
                    <a:pt x="106" y="41"/>
                    <a:pt x="92" y="41"/>
                  </a:cubicBezTo>
                  <a:cubicBezTo>
                    <a:pt x="77" y="41"/>
                    <a:pt x="75" y="48"/>
                    <a:pt x="75" y="59"/>
                  </a:cubicBezTo>
                  <a:cubicBezTo>
                    <a:pt x="75" y="68"/>
                    <a:pt x="75" y="40"/>
                    <a:pt x="75" y="90"/>
                  </a:cubicBezTo>
                  <a:cubicBezTo>
                    <a:pt x="120" y="90"/>
                    <a:pt x="120" y="90"/>
                    <a:pt x="120" y="90"/>
                  </a:cubicBezTo>
                  <a:cubicBezTo>
                    <a:pt x="118" y="132"/>
                    <a:pt x="118" y="132"/>
                    <a:pt x="118" y="132"/>
                  </a:cubicBezTo>
                  <a:cubicBezTo>
                    <a:pt x="75" y="132"/>
                    <a:pt x="75" y="132"/>
                    <a:pt x="75" y="132"/>
                  </a:cubicBezTo>
                  <a:cubicBezTo>
                    <a:pt x="75" y="248"/>
                    <a:pt x="75" y="248"/>
                    <a:pt x="75" y="248"/>
                  </a:cubicBezTo>
                  <a:lnTo>
                    <a:pt x="30" y="24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600">
                <a:latin typeface="Century Gothic" panose="020B0502020202020204" pitchFamily="34" charset="0"/>
                <a:ea typeface="Open Sans" panose="020B0606030504020204" pitchFamily="34" charset="0"/>
                <a:cs typeface="Open Sans" panose="020B0606030504020204" pitchFamily="34" charset="0"/>
              </a:endParaRPr>
            </a:p>
          </p:txBody>
        </p:sp>
      </p:grpSp>
      <p:grpSp>
        <p:nvGrpSpPr>
          <p:cNvPr id="9" name="Grupa 35">
            <a:extLst>
              <a:ext uri="{FF2B5EF4-FFF2-40B4-BE49-F238E27FC236}">
                <a16:creationId xmlns:a16="http://schemas.microsoft.com/office/drawing/2014/main" id="{432F2DF2-E74A-4A25-ACAF-1B912C2B41A0}"/>
              </a:ext>
            </a:extLst>
          </p:cNvPr>
          <p:cNvGrpSpPr/>
          <p:nvPr/>
        </p:nvGrpSpPr>
        <p:grpSpPr>
          <a:xfrm>
            <a:off x="2756953" y="3156347"/>
            <a:ext cx="6283058" cy="365544"/>
            <a:chOff x="6903606" y="-140943"/>
            <a:chExt cx="8377410" cy="438653"/>
          </a:xfrm>
        </p:grpSpPr>
        <p:sp>
          <p:nvSpPr>
            <p:cNvPr id="10" name="Prostokąt zaokrąglony 32">
              <a:extLst>
                <a:ext uri="{FF2B5EF4-FFF2-40B4-BE49-F238E27FC236}">
                  <a16:creationId xmlns:a16="http://schemas.microsoft.com/office/drawing/2014/main" id="{44C00F39-F28E-4411-8300-0F5B910E35C6}"/>
                </a:ext>
              </a:extLst>
            </p:cNvPr>
            <p:cNvSpPr/>
            <p:nvPr/>
          </p:nvSpPr>
          <p:spPr>
            <a:xfrm>
              <a:off x="6903606" y="-140943"/>
              <a:ext cx="8377410" cy="438653"/>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rIns="0" rtlCol="0" anchor="ctr"/>
            <a:lstStyle/>
            <a:p>
              <a:endParaRPr lang="pl-PL" sz="1600" b="1" dirty="0">
                <a:latin typeface="Century Gothic" panose="020B0502020202020204" pitchFamily="34" charset="0"/>
                <a:ea typeface="Open Sans" panose="020B0606030504020204" pitchFamily="34" charset="0"/>
                <a:cs typeface="Open Sans" panose="020B0606030504020204" pitchFamily="34" charset="0"/>
              </a:endParaRPr>
            </a:p>
          </p:txBody>
        </p:sp>
        <p:grpSp>
          <p:nvGrpSpPr>
            <p:cNvPr id="11" name="Group 48">
              <a:extLst>
                <a:ext uri="{FF2B5EF4-FFF2-40B4-BE49-F238E27FC236}">
                  <a16:creationId xmlns:a16="http://schemas.microsoft.com/office/drawing/2014/main" id="{76441560-A36D-4AE7-8FBD-56F2E657D3D8}"/>
                </a:ext>
              </a:extLst>
            </p:cNvPr>
            <p:cNvGrpSpPr/>
            <p:nvPr/>
          </p:nvGrpSpPr>
          <p:grpSpPr>
            <a:xfrm>
              <a:off x="7026010" y="-51629"/>
              <a:ext cx="173647" cy="232464"/>
              <a:chOff x="8522791" y="5970468"/>
              <a:chExt cx="231529" cy="309951"/>
            </a:xfrm>
            <a:solidFill>
              <a:schemeClr val="bg1"/>
            </a:solidFill>
          </p:grpSpPr>
          <p:sp>
            <p:nvSpPr>
              <p:cNvPr id="12" name="Freeform 93">
                <a:extLst>
                  <a:ext uri="{FF2B5EF4-FFF2-40B4-BE49-F238E27FC236}">
                    <a16:creationId xmlns:a16="http://schemas.microsoft.com/office/drawing/2014/main" id="{343A3A77-1814-48B0-AA69-30BF809CBA74}"/>
                  </a:ext>
                </a:extLst>
              </p:cNvPr>
              <p:cNvSpPr>
                <a:spLocks/>
              </p:cNvSpPr>
              <p:nvPr/>
            </p:nvSpPr>
            <p:spPr bwMode="auto">
              <a:xfrm>
                <a:off x="8522791" y="5999410"/>
                <a:ext cx="187651" cy="281009"/>
              </a:xfrm>
              <a:custGeom>
                <a:avLst/>
                <a:gdLst>
                  <a:gd name="T0" fmla="*/ 66 w 160"/>
                  <a:gd name="T1" fmla="*/ 62 h 239"/>
                  <a:gd name="T2" fmla="*/ 124 w 160"/>
                  <a:gd name="T3" fmla="*/ 162 h 239"/>
                  <a:gd name="T4" fmla="*/ 160 w 160"/>
                  <a:gd name="T5" fmla="*/ 224 h 239"/>
                  <a:gd name="T6" fmla="*/ 111 w 160"/>
                  <a:gd name="T7" fmla="*/ 228 h 239"/>
                  <a:gd name="T8" fmla="*/ 2 w 160"/>
                  <a:gd name="T9" fmla="*/ 38 h 239"/>
                  <a:gd name="T10" fmla="*/ 31 w 160"/>
                  <a:gd name="T11" fmla="*/ 0 h 239"/>
                  <a:gd name="T12" fmla="*/ 66 w 160"/>
                  <a:gd name="T13" fmla="*/ 62 h 239"/>
                </a:gdLst>
                <a:ahLst/>
                <a:cxnLst>
                  <a:cxn ang="0">
                    <a:pos x="T0" y="T1"/>
                  </a:cxn>
                  <a:cxn ang="0">
                    <a:pos x="T2" y="T3"/>
                  </a:cxn>
                  <a:cxn ang="0">
                    <a:pos x="T4" y="T5"/>
                  </a:cxn>
                  <a:cxn ang="0">
                    <a:pos x="T6" y="T7"/>
                  </a:cxn>
                  <a:cxn ang="0">
                    <a:pos x="T8" y="T9"/>
                  </a:cxn>
                  <a:cxn ang="0">
                    <a:pos x="T10" y="T11"/>
                  </a:cxn>
                  <a:cxn ang="0">
                    <a:pos x="T12" y="T13"/>
                  </a:cxn>
                </a:cxnLst>
                <a:rect l="0" t="0" r="r" b="b"/>
                <a:pathLst>
                  <a:path w="160" h="239">
                    <a:moveTo>
                      <a:pt x="66" y="62"/>
                    </a:moveTo>
                    <a:cubicBezTo>
                      <a:pt x="31" y="83"/>
                      <a:pt x="85" y="184"/>
                      <a:pt x="124" y="162"/>
                    </a:cubicBezTo>
                    <a:cubicBezTo>
                      <a:pt x="131" y="173"/>
                      <a:pt x="153" y="212"/>
                      <a:pt x="160" y="224"/>
                    </a:cubicBezTo>
                    <a:cubicBezTo>
                      <a:pt x="143" y="233"/>
                      <a:pt x="130" y="239"/>
                      <a:pt x="111" y="228"/>
                    </a:cubicBezTo>
                    <a:cubicBezTo>
                      <a:pt x="58" y="198"/>
                      <a:pt x="0" y="98"/>
                      <a:pt x="2" y="38"/>
                    </a:cubicBezTo>
                    <a:cubicBezTo>
                      <a:pt x="2" y="17"/>
                      <a:pt x="15" y="9"/>
                      <a:pt x="31" y="0"/>
                    </a:cubicBezTo>
                    <a:cubicBezTo>
                      <a:pt x="37" y="12"/>
                      <a:pt x="60" y="50"/>
                      <a:pt x="66"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latin typeface="Century Gothic" panose="020B0502020202020204" pitchFamily="34" charset="0"/>
                  <a:ea typeface="Open Sans" panose="020B0606030504020204" pitchFamily="34" charset="0"/>
                  <a:cs typeface="Open Sans" panose="020B0606030504020204" pitchFamily="34" charset="0"/>
                </a:endParaRPr>
              </a:p>
            </p:txBody>
          </p:sp>
          <p:sp>
            <p:nvSpPr>
              <p:cNvPr id="13" name="Freeform 94">
                <a:extLst>
                  <a:ext uri="{FF2B5EF4-FFF2-40B4-BE49-F238E27FC236}">
                    <a16:creationId xmlns:a16="http://schemas.microsoft.com/office/drawing/2014/main" id="{3764741D-6454-4737-BE72-4105EC56A9A5}"/>
                  </a:ext>
                </a:extLst>
              </p:cNvPr>
              <p:cNvSpPr>
                <a:spLocks/>
              </p:cNvSpPr>
              <p:nvPr/>
            </p:nvSpPr>
            <p:spPr bwMode="auto">
              <a:xfrm>
                <a:off x="8562935" y="5970468"/>
                <a:ext cx="82155" cy="103628"/>
              </a:xfrm>
              <a:custGeom>
                <a:avLst/>
                <a:gdLst>
                  <a:gd name="T0" fmla="*/ 47 w 70"/>
                  <a:gd name="T1" fmla="*/ 85 h 88"/>
                  <a:gd name="T2" fmla="*/ 36 w 70"/>
                  <a:gd name="T3" fmla="*/ 83 h 88"/>
                  <a:gd name="T4" fmla="*/ 3 w 70"/>
                  <a:gd name="T5" fmla="*/ 24 h 88"/>
                  <a:gd name="T6" fmla="*/ 5 w 70"/>
                  <a:gd name="T7" fmla="*/ 13 h 88"/>
                  <a:gd name="T8" fmla="*/ 23 w 70"/>
                  <a:gd name="T9" fmla="*/ 3 h 88"/>
                  <a:gd name="T10" fmla="*/ 34 w 70"/>
                  <a:gd name="T11" fmla="*/ 6 h 88"/>
                  <a:gd name="T12" fmla="*/ 68 w 70"/>
                  <a:gd name="T13" fmla="*/ 64 h 88"/>
                  <a:gd name="T14" fmla="*/ 65 w 70"/>
                  <a:gd name="T15" fmla="*/ 75 h 88"/>
                  <a:gd name="T16" fmla="*/ 47 w 70"/>
                  <a:gd name="T17" fmla="*/ 8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88">
                    <a:moveTo>
                      <a:pt x="47" y="85"/>
                    </a:moveTo>
                    <a:cubicBezTo>
                      <a:pt x="44" y="88"/>
                      <a:pt x="39" y="86"/>
                      <a:pt x="36" y="83"/>
                    </a:cubicBezTo>
                    <a:cubicBezTo>
                      <a:pt x="3" y="24"/>
                      <a:pt x="3" y="24"/>
                      <a:pt x="3" y="24"/>
                    </a:cubicBezTo>
                    <a:cubicBezTo>
                      <a:pt x="0" y="20"/>
                      <a:pt x="2" y="15"/>
                      <a:pt x="5" y="13"/>
                    </a:cubicBezTo>
                    <a:cubicBezTo>
                      <a:pt x="23" y="3"/>
                      <a:pt x="23" y="3"/>
                      <a:pt x="23" y="3"/>
                    </a:cubicBezTo>
                    <a:cubicBezTo>
                      <a:pt x="27" y="0"/>
                      <a:pt x="32" y="2"/>
                      <a:pt x="34" y="6"/>
                    </a:cubicBezTo>
                    <a:cubicBezTo>
                      <a:pt x="68" y="64"/>
                      <a:pt x="68" y="64"/>
                      <a:pt x="68" y="64"/>
                    </a:cubicBezTo>
                    <a:cubicBezTo>
                      <a:pt x="70" y="68"/>
                      <a:pt x="69" y="73"/>
                      <a:pt x="65" y="75"/>
                    </a:cubicBezTo>
                    <a:cubicBezTo>
                      <a:pt x="47" y="85"/>
                      <a:pt x="47" y="85"/>
                      <a:pt x="47"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latin typeface="Century Gothic" panose="020B0502020202020204" pitchFamily="34" charset="0"/>
                  <a:ea typeface="Open Sans" panose="020B0606030504020204" pitchFamily="34" charset="0"/>
                  <a:cs typeface="Open Sans" panose="020B0606030504020204" pitchFamily="34" charset="0"/>
                </a:endParaRPr>
              </a:p>
            </p:txBody>
          </p:sp>
          <p:sp>
            <p:nvSpPr>
              <p:cNvPr id="14" name="Freeform 95">
                <a:extLst>
                  <a:ext uri="{FF2B5EF4-FFF2-40B4-BE49-F238E27FC236}">
                    <a16:creationId xmlns:a16="http://schemas.microsoft.com/office/drawing/2014/main" id="{89BC0C4C-ED02-47F8-A40D-44C78222C572}"/>
                  </a:ext>
                </a:extLst>
              </p:cNvPr>
              <p:cNvSpPr>
                <a:spLocks/>
              </p:cNvSpPr>
              <p:nvPr/>
            </p:nvSpPr>
            <p:spPr bwMode="auto">
              <a:xfrm>
                <a:off x="8672165" y="6159052"/>
                <a:ext cx="82155" cy="102694"/>
              </a:xfrm>
              <a:custGeom>
                <a:avLst/>
                <a:gdLst>
                  <a:gd name="T0" fmla="*/ 47 w 70"/>
                  <a:gd name="T1" fmla="*/ 85 h 87"/>
                  <a:gd name="T2" fmla="*/ 36 w 70"/>
                  <a:gd name="T3" fmla="*/ 82 h 87"/>
                  <a:gd name="T4" fmla="*/ 2 w 70"/>
                  <a:gd name="T5" fmla="*/ 23 h 87"/>
                  <a:gd name="T6" fmla="*/ 5 w 70"/>
                  <a:gd name="T7" fmla="*/ 12 h 87"/>
                  <a:gd name="T8" fmla="*/ 23 w 70"/>
                  <a:gd name="T9" fmla="*/ 2 h 87"/>
                  <a:gd name="T10" fmla="*/ 34 w 70"/>
                  <a:gd name="T11" fmla="*/ 5 h 87"/>
                  <a:gd name="T12" fmla="*/ 68 w 70"/>
                  <a:gd name="T13" fmla="*/ 63 h 87"/>
                  <a:gd name="T14" fmla="*/ 65 w 70"/>
                  <a:gd name="T15" fmla="*/ 74 h 87"/>
                  <a:gd name="T16" fmla="*/ 47 w 70"/>
                  <a:gd name="T17" fmla="*/ 8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87">
                    <a:moveTo>
                      <a:pt x="47" y="85"/>
                    </a:moveTo>
                    <a:cubicBezTo>
                      <a:pt x="43" y="87"/>
                      <a:pt x="38" y="86"/>
                      <a:pt x="36" y="82"/>
                    </a:cubicBezTo>
                    <a:cubicBezTo>
                      <a:pt x="2" y="23"/>
                      <a:pt x="2" y="23"/>
                      <a:pt x="2" y="23"/>
                    </a:cubicBezTo>
                    <a:cubicBezTo>
                      <a:pt x="0" y="19"/>
                      <a:pt x="1" y="14"/>
                      <a:pt x="5" y="12"/>
                    </a:cubicBezTo>
                    <a:cubicBezTo>
                      <a:pt x="23" y="2"/>
                      <a:pt x="23" y="2"/>
                      <a:pt x="23" y="2"/>
                    </a:cubicBezTo>
                    <a:cubicBezTo>
                      <a:pt x="27" y="0"/>
                      <a:pt x="32" y="1"/>
                      <a:pt x="34" y="5"/>
                    </a:cubicBezTo>
                    <a:cubicBezTo>
                      <a:pt x="68" y="63"/>
                      <a:pt x="68" y="63"/>
                      <a:pt x="68" y="63"/>
                    </a:cubicBezTo>
                    <a:cubicBezTo>
                      <a:pt x="70" y="67"/>
                      <a:pt x="69" y="72"/>
                      <a:pt x="65" y="74"/>
                    </a:cubicBezTo>
                    <a:cubicBezTo>
                      <a:pt x="47" y="85"/>
                      <a:pt x="47" y="85"/>
                      <a:pt x="47"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600">
                  <a:latin typeface="Century Gothic" panose="020B0502020202020204" pitchFamily="34" charset="0"/>
                  <a:ea typeface="Open Sans" panose="020B0606030504020204" pitchFamily="34" charset="0"/>
                  <a:cs typeface="Open Sans" panose="020B0606030504020204" pitchFamily="34" charset="0"/>
                </a:endParaRPr>
              </a:p>
            </p:txBody>
          </p:sp>
        </p:grpSp>
      </p:grpSp>
      <p:grpSp>
        <p:nvGrpSpPr>
          <p:cNvPr id="15" name="Grupa 33">
            <a:extLst>
              <a:ext uri="{FF2B5EF4-FFF2-40B4-BE49-F238E27FC236}">
                <a16:creationId xmlns:a16="http://schemas.microsoft.com/office/drawing/2014/main" id="{389EB305-8735-4ED8-B56D-D80C293451E3}"/>
              </a:ext>
            </a:extLst>
          </p:cNvPr>
          <p:cNvGrpSpPr/>
          <p:nvPr/>
        </p:nvGrpSpPr>
        <p:grpSpPr>
          <a:xfrm>
            <a:off x="2756954" y="2660474"/>
            <a:ext cx="6283058" cy="365544"/>
            <a:chOff x="6903606" y="-1257674"/>
            <a:chExt cx="8377410" cy="438653"/>
          </a:xfrm>
        </p:grpSpPr>
        <p:sp>
          <p:nvSpPr>
            <p:cNvPr id="16" name="Prostokąt zaokrąglony 30">
              <a:extLst>
                <a:ext uri="{FF2B5EF4-FFF2-40B4-BE49-F238E27FC236}">
                  <a16:creationId xmlns:a16="http://schemas.microsoft.com/office/drawing/2014/main" id="{A43CC766-3ED6-4402-9CFF-0EE6317DB290}"/>
                </a:ext>
              </a:extLst>
            </p:cNvPr>
            <p:cNvSpPr/>
            <p:nvPr/>
          </p:nvSpPr>
          <p:spPr>
            <a:xfrm>
              <a:off x="6903606" y="-1257674"/>
              <a:ext cx="8377410" cy="43865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rIns="0" rtlCol="0" anchor="ctr"/>
            <a:lstStyle/>
            <a:p>
              <a:endParaRPr lang="pl-PL" sz="1600" b="1" dirty="0">
                <a:latin typeface="Century Gothic" panose="020B0502020202020204" pitchFamily="34" charset="0"/>
                <a:ea typeface="Open Sans" panose="020B0606030504020204" pitchFamily="34" charset="0"/>
                <a:cs typeface="Open Sans" panose="020B0606030504020204" pitchFamily="34" charset="0"/>
              </a:endParaRPr>
            </a:p>
          </p:txBody>
        </p:sp>
        <p:sp>
          <p:nvSpPr>
            <p:cNvPr id="17" name="Freeform 140">
              <a:extLst>
                <a:ext uri="{FF2B5EF4-FFF2-40B4-BE49-F238E27FC236}">
                  <a16:creationId xmlns:a16="http://schemas.microsoft.com/office/drawing/2014/main" id="{78E403EB-2892-4D73-AF3E-42B21F79A32A}"/>
                </a:ext>
              </a:extLst>
            </p:cNvPr>
            <p:cNvSpPr>
              <a:spLocks noEditPoints="1"/>
            </p:cNvSpPr>
            <p:nvPr/>
          </p:nvSpPr>
          <p:spPr bwMode="auto">
            <a:xfrm>
              <a:off x="7005868" y="-1153710"/>
              <a:ext cx="152170" cy="237766"/>
            </a:xfrm>
            <a:custGeom>
              <a:avLst/>
              <a:gdLst>
                <a:gd name="T0" fmla="*/ 155 w 155"/>
                <a:gd name="T1" fmla="*/ 76 h 242"/>
                <a:gd name="T2" fmla="*/ 155 w 155"/>
                <a:gd name="T3" fmla="*/ 76 h 242"/>
                <a:gd name="T4" fmla="*/ 78 w 155"/>
                <a:gd name="T5" fmla="*/ 0 h 242"/>
                <a:gd name="T6" fmla="*/ 0 w 155"/>
                <a:gd name="T7" fmla="*/ 76 h 242"/>
                <a:gd name="T8" fmla="*/ 0 w 155"/>
                <a:gd name="T9" fmla="*/ 76 h 242"/>
                <a:gd name="T10" fmla="*/ 0 w 155"/>
                <a:gd name="T11" fmla="*/ 79 h 242"/>
                <a:gd name="T12" fmla="*/ 46 w 155"/>
                <a:gd name="T13" fmla="*/ 156 h 242"/>
                <a:gd name="T14" fmla="*/ 78 w 155"/>
                <a:gd name="T15" fmla="*/ 242 h 242"/>
                <a:gd name="T16" fmla="*/ 109 w 155"/>
                <a:gd name="T17" fmla="*/ 156 h 242"/>
                <a:gd name="T18" fmla="*/ 155 w 155"/>
                <a:gd name="T19" fmla="*/ 79 h 242"/>
                <a:gd name="T20" fmla="*/ 155 w 155"/>
                <a:gd name="T21" fmla="*/ 76 h 242"/>
                <a:gd name="T22" fmla="*/ 78 w 155"/>
                <a:gd name="T23" fmla="*/ 100 h 242"/>
                <a:gd name="T24" fmla="*/ 54 w 155"/>
                <a:gd name="T25" fmla="*/ 76 h 242"/>
                <a:gd name="T26" fmla="*/ 78 w 155"/>
                <a:gd name="T27" fmla="*/ 53 h 242"/>
                <a:gd name="T28" fmla="*/ 101 w 155"/>
                <a:gd name="T29" fmla="*/ 76 h 242"/>
                <a:gd name="T30" fmla="*/ 78 w 155"/>
                <a:gd name="T31" fmla="*/ 10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 h="242">
                  <a:moveTo>
                    <a:pt x="155" y="76"/>
                  </a:moveTo>
                  <a:cubicBezTo>
                    <a:pt x="155" y="76"/>
                    <a:pt x="155" y="76"/>
                    <a:pt x="155" y="76"/>
                  </a:cubicBezTo>
                  <a:cubicBezTo>
                    <a:pt x="153" y="34"/>
                    <a:pt x="119" y="1"/>
                    <a:pt x="78" y="0"/>
                  </a:cubicBezTo>
                  <a:cubicBezTo>
                    <a:pt x="36" y="1"/>
                    <a:pt x="2" y="34"/>
                    <a:pt x="0" y="76"/>
                  </a:cubicBezTo>
                  <a:cubicBezTo>
                    <a:pt x="0" y="76"/>
                    <a:pt x="0" y="76"/>
                    <a:pt x="0" y="76"/>
                  </a:cubicBezTo>
                  <a:cubicBezTo>
                    <a:pt x="0" y="77"/>
                    <a:pt x="0" y="78"/>
                    <a:pt x="0" y="79"/>
                  </a:cubicBezTo>
                  <a:cubicBezTo>
                    <a:pt x="0" y="111"/>
                    <a:pt x="26" y="130"/>
                    <a:pt x="46" y="156"/>
                  </a:cubicBezTo>
                  <a:cubicBezTo>
                    <a:pt x="70" y="186"/>
                    <a:pt x="78" y="242"/>
                    <a:pt x="78" y="242"/>
                  </a:cubicBezTo>
                  <a:cubicBezTo>
                    <a:pt x="78" y="242"/>
                    <a:pt x="86" y="186"/>
                    <a:pt x="109" y="156"/>
                  </a:cubicBezTo>
                  <a:cubicBezTo>
                    <a:pt x="129" y="130"/>
                    <a:pt x="155" y="111"/>
                    <a:pt x="155" y="79"/>
                  </a:cubicBezTo>
                  <a:cubicBezTo>
                    <a:pt x="155" y="78"/>
                    <a:pt x="155" y="77"/>
                    <a:pt x="155" y="76"/>
                  </a:cubicBezTo>
                  <a:close/>
                  <a:moveTo>
                    <a:pt x="78" y="100"/>
                  </a:moveTo>
                  <a:cubicBezTo>
                    <a:pt x="65" y="100"/>
                    <a:pt x="54" y="89"/>
                    <a:pt x="54" y="76"/>
                  </a:cubicBezTo>
                  <a:cubicBezTo>
                    <a:pt x="54" y="63"/>
                    <a:pt x="65" y="53"/>
                    <a:pt x="78" y="53"/>
                  </a:cubicBezTo>
                  <a:cubicBezTo>
                    <a:pt x="91" y="53"/>
                    <a:pt x="101" y="63"/>
                    <a:pt x="101" y="76"/>
                  </a:cubicBezTo>
                  <a:cubicBezTo>
                    <a:pt x="101" y="89"/>
                    <a:pt x="91" y="100"/>
                    <a:pt x="78" y="10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600">
                <a:latin typeface="Century Gothic" panose="020B0502020202020204" pitchFamily="34" charset="0"/>
                <a:ea typeface="Open Sans" panose="020B0606030504020204" pitchFamily="34" charset="0"/>
                <a:cs typeface="Open Sans" panose="020B0606030504020204" pitchFamily="34" charset="0"/>
              </a:endParaRPr>
            </a:p>
          </p:txBody>
        </p:sp>
      </p:grpSp>
      <p:grpSp>
        <p:nvGrpSpPr>
          <p:cNvPr id="18" name="Group 17">
            <a:extLst>
              <a:ext uri="{FF2B5EF4-FFF2-40B4-BE49-F238E27FC236}">
                <a16:creationId xmlns:a16="http://schemas.microsoft.com/office/drawing/2014/main" id="{ACD7EBBD-F986-40EF-B89E-362BC6B50ABD}"/>
              </a:ext>
            </a:extLst>
          </p:cNvPr>
          <p:cNvGrpSpPr/>
          <p:nvPr/>
        </p:nvGrpSpPr>
        <p:grpSpPr>
          <a:xfrm>
            <a:off x="2756954" y="2137420"/>
            <a:ext cx="6283058" cy="367200"/>
            <a:chOff x="1" y="0"/>
            <a:chExt cx="6046731" cy="367200"/>
          </a:xfrm>
        </p:grpSpPr>
        <p:sp>
          <p:nvSpPr>
            <p:cNvPr id="19" name="Prostokąt zaokrąglony 30">
              <a:extLst>
                <a:ext uri="{FF2B5EF4-FFF2-40B4-BE49-F238E27FC236}">
                  <a16:creationId xmlns:a16="http://schemas.microsoft.com/office/drawing/2014/main" id="{FC8D068A-8A55-413A-BC59-54E83040B254}"/>
                </a:ext>
              </a:extLst>
            </p:cNvPr>
            <p:cNvSpPr/>
            <p:nvPr/>
          </p:nvSpPr>
          <p:spPr>
            <a:xfrm>
              <a:off x="1" y="0"/>
              <a:ext cx="6046731" cy="367200"/>
            </a:xfrm>
            <a:prstGeom prst="roundRect">
              <a:avLst/>
            </a:prstGeom>
            <a:solidFill>
              <a:srgbClr val="396497"/>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rIns="0" rtlCol="0" anchor="ctr"/>
            <a:lstStyle/>
            <a:p>
              <a:pPr>
                <a:lnSpc>
                  <a:spcPct val="115000"/>
                </a:lnSpc>
                <a:spcBef>
                  <a:spcPts val="2400"/>
                </a:spcBef>
              </a:pPr>
              <a:endParaRPr lang="en-GB" sz="1600" b="1" dirty="0">
                <a:solidFill>
                  <a:srgbClr val="7BBE56"/>
                </a:solidFill>
                <a:effectLst/>
                <a:latin typeface="Century Gothic" panose="020B0502020202020204" pitchFamily="34" charset="0"/>
                <a:ea typeface="Open Sans" panose="020B0606030504020204" pitchFamily="34" charset="0"/>
                <a:cs typeface="Open Sans" panose="020B0606030504020204" pitchFamily="34" charset="0"/>
              </a:endParaRPr>
            </a:p>
          </p:txBody>
        </p:sp>
        <p:pic>
          <p:nvPicPr>
            <p:cNvPr id="20" name="Picture 19">
              <a:extLst>
                <a:ext uri="{FF2B5EF4-FFF2-40B4-BE49-F238E27FC236}">
                  <a16:creationId xmlns:a16="http://schemas.microsoft.com/office/drawing/2014/main" id="{AE8A2D1E-CA03-4AFE-8382-67777419B7A7}"/>
                </a:ext>
              </a:extLst>
            </p:cNvPr>
            <p:cNvPicPr>
              <a:picLocks noChangeAspect="1"/>
            </p:cNvPicPr>
            <p:nvPr/>
          </p:nvPicPr>
          <p:blipFill>
            <a:blip r:embed="rId2" cstate="print">
              <a:clrChange>
                <a:clrFrom>
                  <a:srgbClr val="000000">
                    <a:alpha val="0"/>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71190" y="47122"/>
              <a:ext cx="272956" cy="272955"/>
            </a:xfrm>
            <a:prstGeom prst="rect">
              <a:avLst/>
            </a:prstGeom>
          </p:spPr>
        </p:pic>
      </p:grpSp>
      <p:sp>
        <p:nvSpPr>
          <p:cNvPr id="21" name="Slide Number Placeholder 20">
            <a:extLst>
              <a:ext uri="{FF2B5EF4-FFF2-40B4-BE49-F238E27FC236}">
                <a16:creationId xmlns:a16="http://schemas.microsoft.com/office/drawing/2014/main" id="{FFE8EA2E-376D-4C07-9739-53FDDE916C33}"/>
              </a:ext>
            </a:extLst>
          </p:cNvPr>
          <p:cNvSpPr>
            <a:spLocks noGrp="1"/>
          </p:cNvSpPr>
          <p:nvPr>
            <p:ph type="sldNum" sz="quarter" idx="12"/>
          </p:nvPr>
        </p:nvSpPr>
        <p:spPr/>
        <p:txBody>
          <a:bodyPr/>
          <a:lstStyle/>
          <a:p>
            <a:fld id="{D5A884B5-116C-4F3C-9593-4E31DAD24D1B}" type="slidenum">
              <a:rPr lang="en-NZ" smtClean="0">
                <a:latin typeface="Century Gothic" panose="020B0502020202020204" pitchFamily="34" charset="0"/>
              </a:rPr>
              <a:t>22</a:t>
            </a:fld>
            <a:endParaRPr lang="en-NZ">
              <a:latin typeface="Century Gothic" panose="020B0502020202020204" pitchFamily="34" charset="0"/>
            </a:endParaRPr>
          </a:p>
        </p:txBody>
      </p:sp>
      <p:cxnSp>
        <p:nvCxnSpPr>
          <p:cNvPr id="23" name="Straight Connector 22">
            <a:extLst>
              <a:ext uri="{FF2B5EF4-FFF2-40B4-BE49-F238E27FC236}">
                <a16:creationId xmlns:a16="http://schemas.microsoft.com/office/drawing/2014/main" id="{2198093C-9400-447C-9147-924922D83C6B}"/>
              </a:ext>
            </a:extLst>
          </p:cNvPr>
          <p:cNvCxnSpPr/>
          <p:nvPr/>
        </p:nvCxnSpPr>
        <p:spPr>
          <a:xfrm flipH="1">
            <a:off x="0" y="3669277"/>
            <a:ext cx="756000"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Prostokąt zaokrąglony 31">
            <a:extLst>
              <a:ext uri="{FF2B5EF4-FFF2-40B4-BE49-F238E27FC236}">
                <a16:creationId xmlns:a16="http://schemas.microsoft.com/office/drawing/2014/main" id="{82A93149-0ED2-40C4-A0EC-7BBD7A4531B1}"/>
              </a:ext>
            </a:extLst>
          </p:cNvPr>
          <p:cNvSpPr/>
          <p:nvPr/>
        </p:nvSpPr>
        <p:spPr>
          <a:xfrm>
            <a:off x="2756952" y="4244644"/>
            <a:ext cx="6283058" cy="354533"/>
          </a:xfrm>
          <a:prstGeom prst="roundRect">
            <a:avLst/>
          </a:prstGeom>
          <a:solidFill>
            <a:srgbClr val="3A3459"/>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rIns="0" rtlCol="0" anchor="ctr"/>
          <a:lstStyle/>
          <a:p>
            <a:endParaRPr lang="pl-PL" sz="1600" b="1" dirty="0">
              <a:latin typeface="Century Gothic" panose="020B0502020202020204" pitchFamily="34" charset="0"/>
              <a:ea typeface="Open Sans" panose="020B0606030504020204" pitchFamily="34" charset="0"/>
              <a:cs typeface="Open Sans" panose="020B0606030504020204" pitchFamily="34" charset="0"/>
            </a:endParaRPr>
          </a:p>
        </p:txBody>
      </p:sp>
      <p:pic>
        <p:nvPicPr>
          <p:cNvPr id="30" name="Picture 29" descr="linkedin">
            <a:hlinkClick r:id="rId3"/>
            <a:extLst>
              <a:ext uri="{FF2B5EF4-FFF2-40B4-BE49-F238E27FC236}">
                <a16:creationId xmlns:a16="http://schemas.microsoft.com/office/drawing/2014/main" id="{733CB803-06AC-4896-A84A-920846CBA9A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48755" y="4309249"/>
            <a:ext cx="204873" cy="204873"/>
          </a:xfrm>
          <a:prstGeom prst="rect">
            <a:avLst/>
          </a:prstGeom>
          <a:noFill/>
          <a:ln>
            <a:noFill/>
          </a:ln>
        </p:spPr>
      </p:pic>
    </p:spTree>
    <p:extLst>
      <p:ext uri="{BB962C8B-B14F-4D97-AF65-F5344CB8AC3E}">
        <p14:creationId xmlns:p14="http://schemas.microsoft.com/office/powerpoint/2010/main" val="229636499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750"/>
                                            <p:tgtEl>
                                              <p:spTgt spid="4"/>
                                            </p:tgtEl>
                                          </p:cBhvr>
                                        </p:animEffect>
                                      </p:childTnLst>
                                    </p:cTn>
                                  </p:par>
                                </p:childTnLst>
                              </p:cTn>
                            </p:par>
                            <p:par>
                              <p:cTn id="16" fill="hold">
                                <p:stCondLst>
                                  <p:cond delay="1750"/>
                                </p:stCondLst>
                                <p:childTnLst>
                                  <p:par>
                                    <p:cTn id="17" presetID="12"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down)">
                                          <p:cBhvr>
                                            <p:cTn id="20" dur="500"/>
                                            <p:tgtEl>
                                              <p:spTgt spid="5"/>
                                            </p:tgtEl>
                                          </p:cBhvr>
                                        </p:animEffect>
                                      </p:childTnLst>
                                    </p:cTn>
                                  </p:par>
                                </p:childTnLst>
                              </p:cTn>
                            </p:par>
                            <p:par>
                              <p:cTn id="21" fill="hold">
                                <p:stCondLst>
                                  <p:cond delay="2250"/>
                                </p:stCondLst>
                                <p:childTnLst>
                                  <p:par>
                                    <p:cTn id="22" presetID="2" presetClass="entr" presetSubtype="2" fill="hold" nodeType="afterEffect" p14:presetBounceEnd="53600">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14:bounceEnd="53600">
                                          <p:cBhvr additive="base">
                                            <p:cTn id="24" dur="1250" fill="hold"/>
                                            <p:tgtEl>
                                              <p:spTgt spid="18"/>
                                            </p:tgtEl>
                                            <p:attrNameLst>
                                              <p:attrName>ppt_x</p:attrName>
                                            </p:attrNameLst>
                                          </p:cBhvr>
                                          <p:tavLst>
                                            <p:tav tm="0">
                                              <p:val>
                                                <p:strVal val="1+#ppt_w/2"/>
                                              </p:val>
                                            </p:tav>
                                            <p:tav tm="100000">
                                              <p:val>
                                                <p:strVal val="#ppt_x"/>
                                              </p:val>
                                            </p:tav>
                                          </p:tavLst>
                                        </p:anim>
                                        <p:anim calcmode="lin" valueType="num" p14:bounceEnd="53600">
                                          <p:cBhvr additive="base">
                                            <p:cTn id="25" dur="1250" fill="hold"/>
                                            <p:tgtEl>
                                              <p:spTgt spid="18"/>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2" presetClass="entr" presetSubtype="2" fill="hold" nodeType="afterEffect" p14:presetBounceEnd="53333">
                                      <p:stCondLst>
                                        <p:cond delay="250"/>
                                      </p:stCondLst>
                                      <p:childTnLst>
                                        <p:set>
                                          <p:cBhvr>
                                            <p:cTn id="28" dur="1" fill="hold">
                                              <p:stCondLst>
                                                <p:cond delay="0"/>
                                              </p:stCondLst>
                                            </p:cTn>
                                            <p:tgtEl>
                                              <p:spTgt spid="15"/>
                                            </p:tgtEl>
                                            <p:attrNameLst>
                                              <p:attrName>style.visibility</p:attrName>
                                            </p:attrNameLst>
                                          </p:cBhvr>
                                          <p:to>
                                            <p:strVal val="visible"/>
                                          </p:to>
                                        </p:set>
                                        <p:anim calcmode="lin" valueType="num" p14:bounceEnd="53333">
                                          <p:cBhvr additive="base">
                                            <p:cTn id="29" dur="1250" fill="hold"/>
                                            <p:tgtEl>
                                              <p:spTgt spid="15"/>
                                            </p:tgtEl>
                                            <p:attrNameLst>
                                              <p:attrName>ppt_x</p:attrName>
                                            </p:attrNameLst>
                                          </p:cBhvr>
                                          <p:tavLst>
                                            <p:tav tm="0">
                                              <p:val>
                                                <p:strVal val="1+#ppt_w/2"/>
                                              </p:val>
                                            </p:tav>
                                            <p:tav tm="100000">
                                              <p:val>
                                                <p:strVal val="#ppt_x"/>
                                              </p:val>
                                            </p:tav>
                                          </p:tavLst>
                                        </p:anim>
                                        <p:anim calcmode="lin" valueType="num" p14:bounceEnd="53333">
                                          <p:cBhvr additive="base">
                                            <p:cTn id="30" dur="125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5000"/>
                                </p:stCondLst>
                                <p:childTnLst>
                                  <p:par>
                                    <p:cTn id="32" presetID="2" presetClass="entr" presetSubtype="2" fill="hold" nodeType="afterEffect" p14:presetBounceEnd="53333">
                                      <p:stCondLst>
                                        <p:cond delay="250"/>
                                      </p:stCondLst>
                                      <p:childTnLst>
                                        <p:set>
                                          <p:cBhvr>
                                            <p:cTn id="33" dur="1" fill="hold">
                                              <p:stCondLst>
                                                <p:cond delay="0"/>
                                              </p:stCondLst>
                                            </p:cTn>
                                            <p:tgtEl>
                                              <p:spTgt spid="9"/>
                                            </p:tgtEl>
                                            <p:attrNameLst>
                                              <p:attrName>style.visibility</p:attrName>
                                            </p:attrNameLst>
                                          </p:cBhvr>
                                          <p:to>
                                            <p:strVal val="visible"/>
                                          </p:to>
                                        </p:set>
                                        <p:anim calcmode="lin" valueType="num" p14:bounceEnd="53333">
                                          <p:cBhvr additive="base">
                                            <p:cTn id="34" dur="1250" fill="hold"/>
                                            <p:tgtEl>
                                              <p:spTgt spid="9"/>
                                            </p:tgtEl>
                                            <p:attrNameLst>
                                              <p:attrName>ppt_x</p:attrName>
                                            </p:attrNameLst>
                                          </p:cBhvr>
                                          <p:tavLst>
                                            <p:tav tm="0">
                                              <p:val>
                                                <p:strVal val="1+#ppt_w/2"/>
                                              </p:val>
                                            </p:tav>
                                            <p:tav tm="100000">
                                              <p:val>
                                                <p:strVal val="#ppt_x"/>
                                              </p:val>
                                            </p:tav>
                                          </p:tavLst>
                                        </p:anim>
                                        <p:anim calcmode="lin" valueType="num" p14:bounceEnd="53333">
                                          <p:cBhvr additive="base">
                                            <p:cTn id="35" dur="1250" fill="hold"/>
                                            <p:tgtEl>
                                              <p:spTgt spid="9"/>
                                            </p:tgtEl>
                                            <p:attrNameLst>
                                              <p:attrName>ppt_y</p:attrName>
                                            </p:attrNameLst>
                                          </p:cBhvr>
                                          <p:tavLst>
                                            <p:tav tm="0">
                                              <p:val>
                                                <p:strVal val="#ppt_y"/>
                                              </p:val>
                                            </p:tav>
                                            <p:tav tm="100000">
                                              <p:val>
                                                <p:strVal val="#ppt_y"/>
                                              </p:val>
                                            </p:tav>
                                          </p:tavLst>
                                        </p:anim>
                                      </p:childTnLst>
                                    </p:cTn>
                                  </p:par>
                                </p:childTnLst>
                              </p:cTn>
                            </p:par>
                            <p:par>
                              <p:cTn id="36" fill="hold">
                                <p:stCondLst>
                                  <p:cond delay="6500"/>
                                </p:stCondLst>
                                <p:childTnLst>
                                  <p:par>
                                    <p:cTn id="37" presetID="2" presetClass="entr" presetSubtype="2" fill="hold" nodeType="afterEffect" p14:presetBounceEnd="53333">
                                      <p:stCondLst>
                                        <p:cond delay="250"/>
                                      </p:stCondLst>
                                      <p:childTnLst>
                                        <p:set>
                                          <p:cBhvr>
                                            <p:cTn id="38" dur="1" fill="hold">
                                              <p:stCondLst>
                                                <p:cond delay="0"/>
                                              </p:stCondLst>
                                            </p:cTn>
                                            <p:tgtEl>
                                              <p:spTgt spid="6"/>
                                            </p:tgtEl>
                                            <p:attrNameLst>
                                              <p:attrName>style.visibility</p:attrName>
                                            </p:attrNameLst>
                                          </p:cBhvr>
                                          <p:to>
                                            <p:strVal val="visible"/>
                                          </p:to>
                                        </p:set>
                                        <p:anim calcmode="lin" valueType="num" p14:bounceEnd="53333">
                                          <p:cBhvr additive="base">
                                            <p:cTn id="39" dur="1250" fill="hold"/>
                                            <p:tgtEl>
                                              <p:spTgt spid="6"/>
                                            </p:tgtEl>
                                            <p:attrNameLst>
                                              <p:attrName>ppt_x</p:attrName>
                                            </p:attrNameLst>
                                          </p:cBhvr>
                                          <p:tavLst>
                                            <p:tav tm="0">
                                              <p:val>
                                                <p:strVal val="1+#ppt_w/2"/>
                                              </p:val>
                                            </p:tav>
                                            <p:tav tm="100000">
                                              <p:val>
                                                <p:strVal val="#ppt_x"/>
                                              </p:val>
                                            </p:tav>
                                          </p:tavLst>
                                        </p:anim>
                                        <p:anim calcmode="lin" valueType="num" p14:bounceEnd="53333">
                                          <p:cBhvr additive="base">
                                            <p:cTn id="40" dur="12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750"/>
                                            <p:tgtEl>
                                              <p:spTgt spid="4"/>
                                            </p:tgtEl>
                                          </p:cBhvr>
                                        </p:animEffect>
                                      </p:childTnLst>
                                    </p:cTn>
                                  </p:par>
                                </p:childTnLst>
                              </p:cTn>
                            </p:par>
                            <p:par>
                              <p:cTn id="16" fill="hold">
                                <p:stCondLst>
                                  <p:cond delay="1750"/>
                                </p:stCondLst>
                                <p:childTnLst>
                                  <p:par>
                                    <p:cTn id="17" presetID="12"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down)">
                                          <p:cBhvr>
                                            <p:cTn id="20" dur="500"/>
                                            <p:tgtEl>
                                              <p:spTgt spid="5"/>
                                            </p:tgtEl>
                                          </p:cBhvr>
                                        </p:animEffect>
                                      </p:childTnLst>
                                    </p:cTn>
                                  </p:par>
                                </p:childTnLst>
                              </p:cTn>
                            </p:par>
                            <p:par>
                              <p:cTn id="21" fill="hold">
                                <p:stCondLst>
                                  <p:cond delay="2250"/>
                                </p:stCondLst>
                                <p:childTnLst>
                                  <p:par>
                                    <p:cTn id="22" presetID="2" presetClass="entr" presetSubtype="2"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1250" fill="hold"/>
                                            <p:tgtEl>
                                              <p:spTgt spid="18"/>
                                            </p:tgtEl>
                                            <p:attrNameLst>
                                              <p:attrName>ppt_x</p:attrName>
                                            </p:attrNameLst>
                                          </p:cBhvr>
                                          <p:tavLst>
                                            <p:tav tm="0">
                                              <p:val>
                                                <p:strVal val="1+#ppt_w/2"/>
                                              </p:val>
                                            </p:tav>
                                            <p:tav tm="100000">
                                              <p:val>
                                                <p:strVal val="#ppt_x"/>
                                              </p:val>
                                            </p:tav>
                                          </p:tavLst>
                                        </p:anim>
                                        <p:anim calcmode="lin" valueType="num">
                                          <p:cBhvr additive="base">
                                            <p:cTn id="25" dur="1250" fill="hold"/>
                                            <p:tgtEl>
                                              <p:spTgt spid="18"/>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2" presetClass="entr" presetSubtype="2" fill="hold" nodeType="afterEffect">
                                      <p:stCondLst>
                                        <p:cond delay="25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1250" fill="hold"/>
                                            <p:tgtEl>
                                              <p:spTgt spid="15"/>
                                            </p:tgtEl>
                                            <p:attrNameLst>
                                              <p:attrName>ppt_x</p:attrName>
                                            </p:attrNameLst>
                                          </p:cBhvr>
                                          <p:tavLst>
                                            <p:tav tm="0">
                                              <p:val>
                                                <p:strVal val="1+#ppt_w/2"/>
                                              </p:val>
                                            </p:tav>
                                            <p:tav tm="100000">
                                              <p:val>
                                                <p:strVal val="#ppt_x"/>
                                              </p:val>
                                            </p:tav>
                                          </p:tavLst>
                                        </p:anim>
                                        <p:anim calcmode="lin" valueType="num">
                                          <p:cBhvr additive="base">
                                            <p:cTn id="30" dur="125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5000"/>
                                </p:stCondLst>
                                <p:childTnLst>
                                  <p:par>
                                    <p:cTn id="32" presetID="2" presetClass="entr" presetSubtype="2" fill="hold" nodeType="afterEffect">
                                      <p:stCondLst>
                                        <p:cond delay="25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1250" fill="hold"/>
                                            <p:tgtEl>
                                              <p:spTgt spid="9"/>
                                            </p:tgtEl>
                                            <p:attrNameLst>
                                              <p:attrName>ppt_x</p:attrName>
                                            </p:attrNameLst>
                                          </p:cBhvr>
                                          <p:tavLst>
                                            <p:tav tm="0">
                                              <p:val>
                                                <p:strVal val="1+#ppt_w/2"/>
                                              </p:val>
                                            </p:tav>
                                            <p:tav tm="100000">
                                              <p:val>
                                                <p:strVal val="#ppt_x"/>
                                              </p:val>
                                            </p:tav>
                                          </p:tavLst>
                                        </p:anim>
                                        <p:anim calcmode="lin" valueType="num">
                                          <p:cBhvr additive="base">
                                            <p:cTn id="35" dur="1250" fill="hold"/>
                                            <p:tgtEl>
                                              <p:spTgt spid="9"/>
                                            </p:tgtEl>
                                            <p:attrNameLst>
                                              <p:attrName>ppt_y</p:attrName>
                                            </p:attrNameLst>
                                          </p:cBhvr>
                                          <p:tavLst>
                                            <p:tav tm="0">
                                              <p:val>
                                                <p:strVal val="#ppt_y"/>
                                              </p:val>
                                            </p:tav>
                                            <p:tav tm="100000">
                                              <p:val>
                                                <p:strVal val="#ppt_y"/>
                                              </p:val>
                                            </p:tav>
                                          </p:tavLst>
                                        </p:anim>
                                      </p:childTnLst>
                                    </p:cTn>
                                  </p:par>
                                </p:childTnLst>
                              </p:cTn>
                            </p:par>
                            <p:par>
                              <p:cTn id="36" fill="hold">
                                <p:stCondLst>
                                  <p:cond delay="6500"/>
                                </p:stCondLst>
                                <p:childTnLst>
                                  <p:par>
                                    <p:cTn id="37" presetID="2" presetClass="entr" presetSubtype="2" fill="hold" nodeType="afterEffect">
                                      <p:stCondLst>
                                        <p:cond delay="25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1250" fill="hold"/>
                                            <p:tgtEl>
                                              <p:spTgt spid="6"/>
                                            </p:tgtEl>
                                            <p:attrNameLst>
                                              <p:attrName>ppt_x</p:attrName>
                                            </p:attrNameLst>
                                          </p:cBhvr>
                                          <p:tavLst>
                                            <p:tav tm="0">
                                              <p:val>
                                                <p:strVal val="1+#ppt_w/2"/>
                                              </p:val>
                                            </p:tav>
                                            <p:tav tm="100000">
                                              <p:val>
                                                <p:strVal val="#ppt_x"/>
                                              </p:val>
                                            </p:tav>
                                          </p:tavLst>
                                        </p:anim>
                                        <p:anim calcmode="lin" valueType="num">
                                          <p:cBhvr additive="base">
                                            <p:cTn id="40" dur="12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2981E827E345499689CD07ADE14E36" ma:contentTypeVersion="18" ma:contentTypeDescription="Create a new document." ma:contentTypeScope="" ma:versionID="7e77fbd9160b8aa343356d3c9a7f624f">
  <xsd:schema xmlns:xsd="http://www.w3.org/2001/XMLSchema" xmlns:xs="http://www.w3.org/2001/XMLSchema" xmlns:p="http://schemas.microsoft.com/office/2006/metadata/properties" xmlns:ns2="98b1e698-aa57-491a-8be0-67a35c9272f9" xmlns:ns3="dd92814c-ecee-4db5-bab6-a54e0b0838a6" targetNamespace="http://schemas.microsoft.com/office/2006/metadata/properties" ma:root="true" ma:fieldsID="d9f31347f250d75ffbafd4af70de3984" ns2:_="" ns3:_="">
    <xsd:import namespace="98b1e698-aa57-491a-8be0-67a35c9272f9"/>
    <xsd:import namespace="dd92814c-ecee-4db5-bab6-a54e0b0838a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1e698-aa57-491a-8be0-67a35c9272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b70a2fb-239b-47c7-8729-cce1dd170e4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92814c-ecee-4db5-bab6-a54e0b0838a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010e4f9-4b11-4b42-b3c7-64b129d5827b}" ma:internalName="TaxCatchAll" ma:showField="CatchAllData" ma:web="dd92814c-ecee-4db5-bab6-a54e0b0838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b1e698-aa57-491a-8be0-67a35c9272f9">
      <Terms xmlns="http://schemas.microsoft.com/office/infopath/2007/PartnerControls"/>
    </lcf76f155ced4ddcb4097134ff3c332f>
    <TaxCatchAll xmlns="dd92814c-ecee-4db5-bab6-a54e0b0838a6" xsi:nil="true"/>
  </documentManagement>
</p:properties>
</file>

<file path=customXml/itemProps1.xml><?xml version="1.0" encoding="utf-8"?>
<ds:datastoreItem xmlns:ds="http://schemas.openxmlformats.org/officeDocument/2006/customXml" ds:itemID="{4CB1B5EB-A144-4A21-941E-8A4075C151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b1e698-aa57-491a-8be0-67a35c9272f9"/>
    <ds:schemaRef ds:uri="dd92814c-ecee-4db5-bab6-a54e0b0838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C3DB668-5AA5-49AC-BA64-D69784B25B4A}">
  <ds:schemaRefs>
    <ds:schemaRef ds:uri="http://schemas.microsoft.com/sharepoint/v3/contenttype/forms"/>
  </ds:schemaRefs>
</ds:datastoreItem>
</file>

<file path=customXml/itemProps3.xml><?xml version="1.0" encoding="utf-8"?>
<ds:datastoreItem xmlns:ds="http://schemas.openxmlformats.org/officeDocument/2006/customXml" ds:itemID="{FCA468CC-D804-40E4-B2A7-E7E86A75CA59}">
  <ds:schemaRefs>
    <ds:schemaRef ds:uri="98b1e698-aa57-491a-8be0-67a35c9272f9"/>
    <ds:schemaRef ds:uri="dd92814c-ecee-4db5-bab6-a54e0b0838a6"/>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TM02900688[[fn=Facet]]</Template>
  <TotalTime>301</TotalTime>
  <Words>1101</Words>
  <Application>Microsoft Office PowerPoint</Application>
  <PresentationFormat>On-screen Show (16:10)</PresentationFormat>
  <Paragraphs>261</Paragraphs>
  <Slides>22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Century Gothic</vt:lpstr>
      <vt:lpstr>Open Sans</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Pelser</dc:creator>
  <cp:lastModifiedBy>Michelle Pelser</cp:lastModifiedBy>
  <cp:revision>2</cp:revision>
  <dcterms:created xsi:type="dcterms:W3CDTF">2021-07-26T23:13:45Z</dcterms:created>
  <dcterms:modified xsi:type="dcterms:W3CDTF">2025-08-26T03:12:05Z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0x010100112981E827E345499689CD07ADE14E36</vt:lpwstr>
  </property>
  <property fmtid="{D5CDD505-2E9C-101B-9397-08002B2CF9AE}" pid="3" name="MediaServiceImageTags">
    <vt:lpwstr/>
  </property>
</Properties>
</file>